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2" r:id="rId3"/>
    <p:sldId id="257" r:id="rId4"/>
    <p:sldId id="258" r:id="rId5"/>
    <p:sldId id="281" r:id="rId6"/>
    <p:sldId id="259" r:id="rId7"/>
    <p:sldId id="261" r:id="rId8"/>
    <p:sldId id="262" r:id="rId9"/>
    <p:sldId id="260" r:id="rId10"/>
    <p:sldId id="263" r:id="rId11"/>
    <p:sldId id="264" r:id="rId12"/>
    <p:sldId id="265" r:id="rId13"/>
    <p:sldId id="266" r:id="rId14"/>
    <p:sldId id="269" r:id="rId15"/>
    <p:sldId id="268" r:id="rId16"/>
    <p:sldId id="271" r:id="rId17"/>
    <p:sldId id="277" r:id="rId18"/>
    <p:sldId id="274" r:id="rId19"/>
    <p:sldId id="278" r:id="rId20"/>
    <p:sldId id="280" r:id="rId21"/>
    <p:sldId id="275" r:id="rId22"/>
    <p:sldId id="282" r:id="rId23"/>
    <p:sldId id="283" r:id="rId24"/>
    <p:sldId id="284" r:id="rId25"/>
    <p:sldId id="285" r:id="rId26"/>
    <p:sldId id="286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6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8FF20-B342-4DA0-8341-DC58E915A1B1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5D49C-1EBC-43E6-A200-C544FF81E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50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5D49C-1EBC-43E6-A200-C544FF81EE2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02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6DEB-3210-4269-A1EE-09D402A3D9B3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73C-41C2-47EE-A1D9-C53B39DE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09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6DEB-3210-4269-A1EE-09D402A3D9B3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73C-41C2-47EE-A1D9-C53B39DE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18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6DEB-3210-4269-A1EE-09D402A3D9B3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73C-41C2-47EE-A1D9-C53B39DE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14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6DEB-3210-4269-A1EE-09D402A3D9B3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73C-41C2-47EE-A1D9-C53B39DEA8F2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6977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6DEB-3210-4269-A1EE-09D402A3D9B3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73C-41C2-47EE-A1D9-C53B39DE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300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6DEB-3210-4269-A1EE-09D402A3D9B3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73C-41C2-47EE-A1D9-C53B39DE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902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6DEB-3210-4269-A1EE-09D402A3D9B3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73C-41C2-47EE-A1D9-C53B39DE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757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6DEB-3210-4269-A1EE-09D402A3D9B3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73C-41C2-47EE-A1D9-C53B39DE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822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6DEB-3210-4269-A1EE-09D402A3D9B3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73C-41C2-47EE-A1D9-C53B39DE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17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6DEB-3210-4269-A1EE-09D402A3D9B3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73C-41C2-47EE-A1D9-C53B39DE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9140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6DEB-3210-4269-A1EE-09D402A3D9B3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73C-41C2-47EE-A1D9-C53B39DE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0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6DEB-3210-4269-A1EE-09D402A3D9B3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73C-41C2-47EE-A1D9-C53B39DE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27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6DEB-3210-4269-A1EE-09D402A3D9B3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73C-41C2-47EE-A1D9-C53B39DE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71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6DEB-3210-4269-A1EE-09D402A3D9B3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73C-41C2-47EE-A1D9-C53B39DE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48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6DEB-3210-4269-A1EE-09D402A3D9B3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73C-41C2-47EE-A1D9-C53B39DE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09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6DEB-3210-4269-A1EE-09D402A3D9B3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73C-41C2-47EE-A1D9-C53B39DE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80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6DEB-3210-4269-A1EE-09D402A3D9B3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473C-41C2-47EE-A1D9-C53B39DE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104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B6DEB-3210-4269-A1EE-09D402A3D9B3}" type="datetimeFigureOut">
              <a:rPr lang="pt-BR" smtClean="0"/>
              <a:t>30/12/2019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E473C-41C2-47EE-A1D9-C53B39DEA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350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slide" Target="slide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ácidos e bases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922565" y="5125792"/>
            <a:ext cx="1869148" cy="1004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466266" y="5125792"/>
            <a:ext cx="1869148" cy="1004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9135843" y="5091517"/>
            <a:ext cx="1869148" cy="1004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hlinkClick r:id="rId2" action="ppaction://hlinksldjump"/>
          </p:cNvPr>
          <p:cNvSpPr txBox="1"/>
          <p:nvPr/>
        </p:nvSpPr>
        <p:spPr>
          <a:xfrm>
            <a:off x="1122186" y="5451919"/>
            <a:ext cx="16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Instruções</a:t>
            </a:r>
          </a:p>
        </p:txBody>
      </p:sp>
      <p:sp>
        <p:nvSpPr>
          <p:cNvPr id="8" name="CaixaDeTexto 7">
            <a:hlinkClick r:id="rId3" action="ppaction://hlinksldjump"/>
          </p:cNvPr>
          <p:cNvSpPr txBox="1"/>
          <p:nvPr/>
        </p:nvSpPr>
        <p:spPr>
          <a:xfrm>
            <a:off x="6849733" y="5443402"/>
            <a:ext cx="1017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Autoria</a:t>
            </a:r>
          </a:p>
        </p:txBody>
      </p:sp>
      <p:sp>
        <p:nvSpPr>
          <p:cNvPr id="9" name="CaixaDeTexto 8">
            <a:hlinkClick r:id="rId4" action="ppaction://hlinksldjump"/>
          </p:cNvPr>
          <p:cNvSpPr txBox="1"/>
          <p:nvPr/>
        </p:nvSpPr>
        <p:spPr>
          <a:xfrm>
            <a:off x="9675037" y="5409127"/>
            <a:ext cx="79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Jogar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3722106" y="5125792"/>
            <a:ext cx="1869148" cy="1004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hlinkClick r:id="rId5" action="ppaction://hlinksldjump"/>
          </p:cNvPr>
          <p:cNvSpPr txBox="1"/>
          <p:nvPr/>
        </p:nvSpPr>
        <p:spPr>
          <a:xfrm>
            <a:off x="3942758" y="5443402"/>
            <a:ext cx="16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270472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0456" y="3693140"/>
            <a:ext cx="578261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 baixo?</a:t>
            </a:r>
          </a:p>
          <a:p>
            <a:pPr algn="ctr"/>
            <a:r>
              <a:rPr lang="pt-B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 antiácidos são bases por isso</a:t>
            </a:r>
          </a:p>
          <a:p>
            <a:pPr algn="ctr"/>
            <a:r>
              <a:rPr lang="pt-B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aumentam</a:t>
            </a:r>
            <a:r>
              <a:rPr lang="pt-B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pH </a:t>
            </a:r>
            <a:r>
              <a:rPr lang="pt-BR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 estômago</a:t>
            </a:r>
          </a:p>
        </p:txBody>
      </p:sp>
      <p:sp>
        <p:nvSpPr>
          <p:cNvPr id="5" name="Quadro 4"/>
          <p:cNvSpPr/>
          <p:nvPr/>
        </p:nvSpPr>
        <p:spPr>
          <a:xfrm>
            <a:off x="6246253" y="643944"/>
            <a:ext cx="5422005" cy="221516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363806" y="1089807"/>
            <a:ext cx="518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Não foi dessa vez!!</a:t>
            </a:r>
          </a:p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Tente novamente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eta para a esquerda 6">
            <a:hlinkClick r:id="rId2" action="ppaction://hlinksldjump"/>
          </p:cNvPr>
          <p:cNvSpPr/>
          <p:nvPr/>
        </p:nvSpPr>
        <p:spPr>
          <a:xfrm>
            <a:off x="9427334" y="5124301"/>
            <a:ext cx="2240924" cy="15652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63" y="49274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7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86981" y="558986"/>
            <a:ext cx="111726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2) Sobre ácidos e bases, marque a correta.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277203" y="3416479"/>
            <a:ext cx="4273591" cy="1767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173279" y="3416478"/>
            <a:ext cx="4237148" cy="1863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173279" y="1702036"/>
            <a:ext cx="4237149" cy="1262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204171" y="1741388"/>
            <a:ext cx="4237149" cy="1262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hlinkClick r:id="rId2" action="ppaction://hlinksldjump"/>
          </p:cNvPr>
          <p:cNvSpPr txBox="1"/>
          <p:nvPr/>
        </p:nvSpPr>
        <p:spPr>
          <a:xfrm>
            <a:off x="1277203" y="1741388"/>
            <a:ext cx="41341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a) Teoria de Lewis</a:t>
            </a:r>
          </a:p>
          <a:p>
            <a:pPr algn="just"/>
            <a:r>
              <a:rPr lang="pt-BR" sz="1400" dirty="0"/>
              <a:t>HNO</a:t>
            </a:r>
            <a:r>
              <a:rPr lang="pt-BR" sz="1400" baseline="-25000" dirty="0"/>
              <a:t>3</a:t>
            </a:r>
            <a:r>
              <a:rPr lang="pt-BR" sz="1400" dirty="0"/>
              <a:t>(</a:t>
            </a:r>
            <a:r>
              <a:rPr lang="pt-BR" sz="1400" dirty="0" err="1"/>
              <a:t>aq</a:t>
            </a:r>
            <a:r>
              <a:rPr lang="pt-BR" sz="1400" dirty="0"/>
              <a:t>) + </a:t>
            </a:r>
            <a:r>
              <a:rPr lang="pt-BR" sz="1400" b="1" dirty="0"/>
              <a:t>H</a:t>
            </a:r>
            <a:r>
              <a:rPr lang="pt-BR" sz="1400" b="1" baseline="-25000" dirty="0"/>
              <a:t>2</a:t>
            </a:r>
            <a:r>
              <a:rPr lang="pt-BR" sz="1400" b="1" dirty="0"/>
              <a:t>O</a:t>
            </a:r>
            <a:r>
              <a:rPr lang="pt-BR" sz="1400" dirty="0"/>
              <a:t>(l) → NO</a:t>
            </a:r>
            <a:r>
              <a:rPr lang="pt-BR" sz="1400" baseline="30000" dirty="0"/>
              <a:t>3- </a:t>
            </a:r>
            <a:r>
              <a:rPr lang="pt-BR" sz="1400" dirty="0"/>
              <a:t>(</a:t>
            </a:r>
            <a:r>
              <a:rPr lang="pt-BR" sz="1400" dirty="0" err="1"/>
              <a:t>aq</a:t>
            </a:r>
            <a:r>
              <a:rPr lang="pt-BR" sz="1400" dirty="0"/>
              <a:t>) + H</a:t>
            </a:r>
            <a:r>
              <a:rPr lang="pt-BR" sz="1400" baseline="-25000" dirty="0"/>
              <a:t>3</a:t>
            </a:r>
            <a:r>
              <a:rPr lang="pt-BR" sz="1400" dirty="0"/>
              <a:t>O</a:t>
            </a:r>
            <a:r>
              <a:rPr lang="pt-BR" sz="1400" baseline="30000" dirty="0"/>
              <a:t>+</a:t>
            </a:r>
            <a:r>
              <a:rPr lang="pt-BR" sz="1400" dirty="0"/>
              <a:t>(</a:t>
            </a:r>
            <a:r>
              <a:rPr lang="pt-BR" sz="1400" dirty="0" err="1"/>
              <a:t>aq</a:t>
            </a:r>
            <a:r>
              <a:rPr lang="pt-BR" sz="1400" dirty="0"/>
              <a:t>) = Base, aceitou o próton</a:t>
            </a:r>
          </a:p>
          <a:p>
            <a:pPr fontAlgn="base"/>
            <a:r>
              <a:rPr lang="pt-BR" sz="1400" dirty="0"/>
              <a:t>NH</a:t>
            </a:r>
            <a:r>
              <a:rPr lang="pt-BR" sz="1400" baseline="-25000" dirty="0"/>
              <a:t>3</a:t>
            </a:r>
            <a:r>
              <a:rPr lang="pt-BR" sz="1400" dirty="0"/>
              <a:t>(</a:t>
            </a:r>
            <a:r>
              <a:rPr lang="pt-BR" sz="1400" dirty="0" err="1"/>
              <a:t>aq</a:t>
            </a:r>
            <a:r>
              <a:rPr lang="pt-BR" sz="1400" dirty="0"/>
              <a:t>) + </a:t>
            </a:r>
            <a:r>
              <a:rPr lang="pt-BR" sz="1400" b="1" dirty="0"/>
              <a:t>H</a:t>
            </a:r>
            <a:r>
              <a:rPr lang="pt-BR" sz="1400" b="1" baseline="-25000" dirty="0"/>
              <a:t>2</a:t>
            </a:r>
            <a:r>
              <a:rPr lang="pt-BR" sz="1400" b="1" dirty="0"/>
              <a:t>O</a:t>
            </a:r>
            <a:r>
              <a:rPr lang="pt-BR" sz="1400" dirty="0"/>
              <a:t>(l) → NH4</a:t>
            </a:r>
            <a:r>
              <a:rPr lang="pt-BR" sz="1400" baseline="30000" dirty="0"/>
              <a:t>+</a:t>
            </a:r>
            <a:r>
              <a:rPr lang="pt-BR" sz="1400" dirty="0"/>
              <a:t>(</a:t>
            </a:r>
            <a:r>
              <a:rPr lang="pt-BR" sz="1400" dirty="0" err="1"/>
              <a:t>aq</a:t>
            </a:r>
            <a:r>
              <a:rPr lang="pt-BR" sz="1400" dirty="0"/>
              <a:t>) + OH</a:t>
            </a:r>
            <a:r>
              <a:rPr lang="pt-BR" sz="1400" baseline="30000" dirty="0"/>
              <a:t>-</a:t>
            </a:r>
            <a:r>
              <a:rPr lang="pt-BR" sz="1400" dirty="0"/>
              <a:t>(</a:t>
            </a:r>
            <a:r>
              <a:rPr lang="pt-BR" sz="1400" dirty="0" err="1"/>
              <a:t>aq</a:t>
            </a:r>
            <a:r>
              <a:rPr lang="pt-BR" sz="1400" dirty="0"/>
              <a:t>) = Ácido, doou o próton</a:t>
            </a:r>
          </a:p>
        </p:txBody>
      </p:sp>
      <p:sp>
        <p:nvSpPr>
          <p:cNvPr id="20" name="CaixaDeTexto 19">
            <a:hlinkClick r:id="rId3" action="ppaction://hlinksldjump"/>
          </p:cNvPr>
          <p:cNvSpPr txBox="1"/>
          <p:nvPr/>
        </p:nvSpPr>
        <p:spPr>
          <a:xfrm>
            <a:off x="6276308" y="3416478"/>
            <a:ext cx="41341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d) Segundo </a:t>
            </a:r>
            <a:r>
              <a:rPr lang="pt-BR" sz="1600" dirty="0" err="1"/>
              <a:t>Arrhenius</a:t>
            </a:r>
            <a:r>
              <a:rPr lang="pt-BR" sz="1600" dirty="0"/>
              <a:t>, os ácidos são substâncias que em solução aquosa sofrem ionização, liberando como cátions somente H+ e as bases são substâncias que sofrem dissociação iônica, liberando como único tipo de ânion os íons OH- (hidroxila).</a:t>
            </a:r>
          </a:p>
        </p:txBody>
      </p:sp>
      <p:sp>
        <p:nvSpPr>
          <p:cNvPr id="21" name="CaixaDeTexto 20">
            <a:hlinkClick r:id="rId4" action="ppaction://hlinksldjump"/>
          </p:cNvPr>
          <p:cNvSpPr txBox="1"/>
          <p:nvPr/>
        </p:nvSpPr>
        <p:spPr>
          <a:xfrm>
            <a:off x="6276308" y="1879887"/>
            <a:ext cx="4134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b) Segundo a teoria de Lewis, ácido é doador de prótons e a base é receptora de prótons.</a:t>
            </a:r>
          </a:p>
        </p:txBody>
      </p:sp>
      <p:sp>
        <p:nvSpPr>
          <p:cNvPr id="22" name="CaixaDeTexto 21">
            <a:hlinkClick r:id="rId5" action="ppaction://hlinksldjump"/>
          </p:cNvPr>
          <p:cNvSpPr txBox="1"/>
          <p:nvPr/>
        </p:nvSpPr>
        <p:spPr>
          <a:xfrm>
            <a:off x="1331939" y="3462895"/>
            <a:ext cx="4164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/>
              <a:t>c) Á</a:t>
            </a:r>
            <a:r>
              <a:rPr lang="pt-BR" b="1" dirty="0"/>
              <a:t>cido de </a:t>
            </a:r>
            <a:r>
              <a:rPr lang="pt-BR" b="1" dirty="0" err="1"/>
              <a:t>Bronsted-Lowry</a:t>
            </a:r>
            <a:r>
              <a:rPr lang="pt-BR" b="1" dirty="0"/>
              <a:t>:</a:t>
            </a:r>
            <a:r>
              <a:rPr lang="pt-BR" dirty="0"/>
              <a:t> é toda espécie química capaz de doar um par de elétrons;</a:t>
            </a:r>
          </a:p>
          <a:p>
            <a:pPr algn="just"/>
            <a:r>
              <a:rPr lang="pt-BR" b="1" dirty="0"/>
              <a:t>Base de </a:t>
            </a:r>
            <a:r>
              <a:rPr lang="pt-BR" b="1" dirty="0" err="1"/>
              <a:t>Bronsted-Lowry</a:t>
            </a:r>
            <a:r>
              <a:rPr lang="pt-BR" b="1" dirty="0"/>
              <a:t>:</a:t>
            </a:r>
            <a:r>
              <a:rPr lang="pt-BR" dirty="0"/>
              <a:t> é toda espécie capaz de receber um par de elétrons.</a:t>
            </a:r>
          </a:p>
        </p:txBody>
      </p:sp>
    </p:spTree>
    <p:extLst>
      <p:ext uri="{BB962C8B-B14F-4D97-AF65-F5344CB8AC3E}">
        <p14:creationId xmlns:p14="http://schemas.microsoft.com/office/powerpoint/2010/main" val="4247542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7396" y="2041301"/>
            <a:ext cx="4758091" cy="36933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pt-BR" dirty="0"/>
              <a:t>Um dos primeiros conceitos de ácidos e bases desenvolvido no final do século 19, por </a:t>
            </a:r>
            <a:r>
              <a:rPr lang="pt-BR" dirty="0" err="1"/>
              <a:t>Svante</a:t>
            </a:r>
            <a:r>
              <a:rPr lang="pt-BR" dirty="0"/>
              <a:t> </a:t>
            </a:r>
            <a:r>
              <a:rPr lang="pt-BR" dirty="0" err="1"/>
              <a:t>Arrhenius</a:t>
            </a:r>
            <a:r>
              <a:rPr lang="pt-BR" dirty="0"/>
              <a:t>, um químico sueco.</a:t>
            </a:r>
          </a:p>
          <a:p>
            <a:pPr algn="ctr" fontAlgn="base"/>
            <a:r>
              <a:rPr lang="pt-BR" dirty="0"/>
              <a:t>Segundo </a:t>
            </a:r>
            <a:r>
              <a:rPr lang="pt-BR" dirty="0" err="1"/>
              <a:t>Arrhenius</a:t>
            </a:r>
            <a:r>
              <a:rPr lang="pt-BR" dirty="0"/>
              <a:t>, os ácidos são substâncias que em solução aquosa sofrem ionização, liberando como cátions somente H+.</a:t>
            </a:r>
          </a:p>
          <a:p>
            <a:pPr algn="ctr" fontAlgn="base"/>
            <a:r>
              <a:rPr lang="pt-BR" dirty="0"/>
              <a:t>HCl (</a:t>
            </a:r>
            <a:r>
              <a:rPr lang="pt-BR" dirty="0" err="1"/>
              <a:t>aq</a:t>
            </a:r>
            <a:r>
              <a:rPr lang="pt-BR" dirty="0"/>
              <a:t>) → H</a:t>
            </a:r>
            <a:r>
              <a:rPr lang="pt-BR" baseline="30000" dirty="0"/>
              <a:t>+ </a:t>
            </a:r>
            <a:r>
              <a:rPr lang="pt-BR" dirty="0"/>
              <a:t>(</a:t>
            </a:r>
            <a:r>
              <a:rPr lang="pt-BR" dirty="0" err="1"/>
              <a:t>aq</a:t>
            </a:r>
            <a:r>
              <a:rPr lang="pt-BR" dirty="0"/>
              <a:t>) + Cl</a:t>
            </a:r>
            <a:r>
              <a:rPr lang="pt-BR" baseline="30000" dirty="0"/>
              <a:t>- </a:t>
            </a:r>
            <a:r>
              <a:rPr lang="pt-BR" dirty="0"/>
              <a:t>(</a:t>
            </a:r>
            <a:r>
              <a:rPr lang="pt-BR" dirty="0" err="1"/>
              <a:t>aq</a:t>
            </a:r>
            <a:r>
              <a:rPr lang="pt-BR" dirty="0"/>
              <a:t>)</a:t>
            </a:r>
          </a:p>
          <a:p>
            <a:pPr algn="ctr" fontAlgn="base"/>
            <a:r>
              <a:rPr lang="pt-BR" dirty="0"/>
              <a:t>Enquanto isso, as bases são substâncias que sofrem dissociação iônica, liberando como único tipo de ânion os íons OH- (hidroxila).</a:t>
            </a:r>
          </a:p>
          <a:p>
            <a:pPr algn="ctr" fontAlgn="base"/>
            <a:r>
              <a:rPr lang="pt-BR" dirty="0"/>
              <a:t>NaOH (</a:t>
            </a:r>
            <a:r>
              <a:rPr lang="pt-BR" dirty="0" err="1"/>
              <a:t>aq</a:t>
            </a:r>
            <a:r>
              <a:rPr lang="pt-BR" dirty="0"/>
              <a:t>) → Na</a:t>
            </a:r>
            <a:r>
              <a:rPr lang="pt-BR" baseline="30000" dirty="0"/>
              <a:t>+ </a:t>
            </a:r>
            <a:r>
              <a:rPr lang="pt-BR" dirty="0"/>
              <a:t>(</a:t>
            </a:r>
            <a:r>
              <a:rPr lang="pt-BR" dirty="0" err="1"/>
              <a:t>aq</a:t>
            </a:r>
            <a:r>
              <a:rPr lang="pt-BR" dirty="0"/>
              <a:t>)+ OH</a:t>
            </a:r>
            <a:r>
              <a:rPr lang="pt-BR" baseline="30000" dirty="0"/>
              <a:t>- </a:t>
            </a:r>
            <a:r>
              <a:rPr lang="pt-BR" dirty="0"/>
              <a:t>(</a:t>
            </a:r>
            <a:r>
              <a:rPr lang="pt-BR" dirty="0" err="1"/>
              <a:t>aq</a:t>
            </a:r>
            <a:r>
              <a:rPr lang="pt-BR" dirty="0"/>
              <a:t>)</a:t>
            </a:r>
          </a:p>
        </p:txBody>
      </p:sp>
      <p:sp>
        <p:nvSpPr>
          <p:cNvPr id="5" name="Quadro 4"/>
          <p:cNvSpPr/>
          <p:nvPr/>
        </p:nvSpPr>
        <p:spPr>
          <a:xfrm>
            <a:off x="6246253" y="643944"/>
            <a:ext cx="5422005" cy="221516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363806" y="1089807"/>
            <a:ext cx="518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Parabéns!!</a:t>
            </a:r>
          </a:p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Você acertou 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sto feliz 7"/>
          <p:cNvSpPr/>
          <p:nvPr/>
        </p:nvSpPr>
        <p:spPr>
          <a:xfrm>
            <a:off x="10702344" y="1764406"/>
            <a:ext cx="502276" cy="55379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>
            <a:hlinkClick r:id="rId2" action="ppaction://hlinksldjump"/>
          </p:cNvPr>
          <p:cNvSpPr/>
          <p:nvPr/>
        </p:nvSpPr>
        <p:spPr>
          <a:xfrm>
            <a:off x="9271143" y="5078844"/>
            <a:ext cx="2279560" cy="1463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54" y="285910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5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363806" y="1089807"/>
            <a:ext cx="518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Não foi dessa vez!!</a:t>
            </a:r>
          </a:p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Tente novamente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Quadro 4"/>
          <p:cNvSpPr/>
          <p:nvPr/>
        </p:nvSpPr>
        <p:spPr>
          <a:xfrm>
            <a:off x="6246253" y="643944"/>
            <a:ext cx="5422005" cy="221516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para a esquerda 5">
            <a:hlinkClick r:id="rId2" action="ppaction://hlinksldjump"/>
          </p:cNvPr>
          <p:cNvSpPr/>
          <p:nvPr/>
        </p:nvSpPr>
        <p:spPr>
          <a:xfrm>
            <a:off x="9427334" y="5124301"/>
            <a:ext cx="2240924" cy="15652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29672" y="1944710"/>
            <a:ext cx="524006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pt-BR" sz="2400" b="1" dirty="0"/>
              <a:t>O Conceito de </a:t>
            </a:r>
            <a:r>
              <a:rPr lang="pt-BR" sz="2400" b="1" dirty="0" err="1"/>
              <a:t>Bronsted-Lowry</a:t>
            </a:r>
            <a:r>
              <a:rPr lang="pt-BR" sz="2400" dirty="0"/>
              <a:t> é mais </a:t>
            </a:r>
          </a:p>
          <a:p>
            <a:pPr algn="ctr" fontAlgn="base"/>
            <a:r>
              <a:rPr lang="pt-BR" sz="2400" dirty="0"/>
              <a:t>abrangente do que o de </a:t>
            </a:r>
            <a:r>
              <a:rPr lang="pt-BR" sz="2400" dirty="0" err="1"/>
              <a:t>Arrhenius</a:t>
            </a:r>
            <a:r>
              <a:rPr lang="pt-BR" sz="2400" dirty="0"/>
              <a:t> </a:t>
            </a:r>
          </a:p>
          <a:p>
            <a:pPr algn="ctr" fontAlgn="base"/>
            <a:r>
              <a:rPr lang="pt-BR" sz="2400" dirty="0"/>
              <a:t>e foi apresentado 1923.</a:t>
            </a:r>
          </a:p>
          <a:p>
            <a:pPr algn="ctr" fontAlgn="base"/>
            <a:r>
              <a:rPr lang="pt-BR" sz="2400" dirty="0"/>
              <a:t>De acordo essa nova definição,</a:t>
            </a:r>
          </a:p>
          <a:p>
            <a:pPr algn="ctr" fontAlgn="base"/>
            <a:r>
              <a:rPr lang="pt-BR" sz="2400" dirty="0"/>
              <a:t>os ácidos são substâncias capazes </a:t>
            </a:r>
          </a:p>
          <a:p>
            <a:pPr algn="ctr" fontAlgn="base"/>
            <a:r>
              <a:rPr lang="pt-BR" sz="2400" dirty="0"/>
              <a:t>de doar um próton H</a:t>
            </a:r>
            <a:r>
              <a:rPr lang="pt-BR" sz="2400" baseline="30000" dirty="0"/>
              <a:t>+</a:t>
            </a:r>
            <a:r>
              <a:rPr lang="pt-BR" sz="2400" dirty="0"/>
              <a:t> </a:t>
            </a:r>
          </a:p>
          <a:p>
            <a:pPr algn="ctr" fontAlgn="base"/>
            <a:r>
              <a:rPr lang="pt-BR" sz="2400" dirty="0"/>
              <a:t>a outras substâncias. </a:t>
            </a:r>
          </a:p>
          <a:p>
            <a:pPr algn="ctr" fontAlgn="base"/>
            <a:r>
              <a:rPr lang="pt-BR" sz="2400" dirty="0"/>
              <a:t>E as bases são substâncias capazes de aceitar um próton H</a:t>
            </a:r>
            <a:r>
              <a:rPr lang="pt-BR" sz="2400" baseline="30000" dirty="0"/>
              <a:t>+</a:t>
            </a:r>
            <a:r>
              <a:rPr lang="pt-BR" sz="2400" dirty="0"/>
              <a:t> de outras substâncias.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34" y="261870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1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bg2">
                <a:lumMod val="50000"/>
              </a:schemeClr>
            </a:gs>
            <a:gs pos="5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75000"/>
              </a:schemeClr>
            </a:gs>
            <a:gs pos="93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363806" y="1089807"/>
            <a:ext cx="518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Não foi dessa vez!!</a:t>
            </a:r>
          </a:p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Tente novamente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Quadro 4"/>
          <p:cNvSpPr/>
          <p:nvPr/>
        </p:nvSpPr>
        <p:spPr>
          <a:xfrm>
            <a:off x="6246253" y="643944"/>
            <a:ext cx="5422005" cy="221516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para a esquerda 5">
            <a:hlinkClick r:id="rId2" action="ppaction://hlinksldjump"/>
          </p:cNvPr>
          <p:cNvSpPr/>
          <p:nvPr/>
        </p:nvSpPr>
        <p:spPr>
          <a:xfrm>
            <a:off x="9427334" y="5124301"/>
            <a:ext cx="2240924" cy="15652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035910" y="1223493"/>
            <a:ext cx="4489126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dirty="0"/>
              <a:t>Em 1923, o físico-químico norte-americano Gilbert Newton Lewis desenvolveu a sua teoria ácido-base, a qual é bastante eficaz na classificação de um grupo em </a:t>
            </a:r>
            <a:r>
              <a:rPr lang="pt-BR" sz="2400" b="1" u="sng" dirty="0"/>
              <a:t>ácido</a:t>
            </a:r>
            <a:r>
              <a:rPr lang="pt-BR" sz="2400" dirty="0"/>
              <a:t> ou </a:t>
            </a:r>
            <a:r>
              <a:rPr lang="pt-BR" sz="2400" b="1" u="sng" dirty="0"/>
              <a:t>base</a:t>
            </a:r>
            <a:r>
              <a:rPr lang="pt-BR" sz="2400" dirty="0"/>
              <a:t>. De acordo com Lewis:</a:t>
            </a:r>
          </a:p>
          <a:p>
            <a:pPr algn="ctr"/>
            <a:r>
              <a:rPr lang="pt-BR" sz="2400" b="1" dirty="0"/>
              <a:t>Ácido de Lewis:</a:t>
            </a:r>
            <a:r>
              <a:rPr lang="pt-BR" sz="2400" dirty="0"/>
              <a:t> é toda espécie química capaz de </a:t>
            </a:r>
            <a:r>
              <a:rPr lang="pt-BR" sz="2400" b="1" dirty="0"/>
              <a:t>receber</a:t>
            </a:r>
            <a:r>
              <a:rPr lang="pt-BR" sz="2400" dirty="0"/>
              <a:t> um par de elétrons;</a:t>
            </a:r>
          </a:p>
          <a:p>
            <a:pPr algn="ctr"/>
            <a:r>
              <a:rPr lang="pt-BR" sz="2400" b="1" dirty="0"/>
              <a:t>Base de Lewis:</a:t>
            </a:r>
            <a:r>
              <a:rPr lang="pt-BR" sz="2400" dirty="0"/>
              <a:t> é toda espécie capaz de </a:t>
            </a:r>
            <a:r>
              <a:rPr lang="pt-BR" sz="2400" b="1" dirty="0"/>
              <a:t>doar</a:t>
            </a:r>
            <a:r>
              <a:rPr lang="pt-BR" sz="2400" dirty="0"/>
              <a:t> um par de elétrons.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81" y="241324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2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363806" y="1089807"/>
            <a:ext cx="518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Não foi dessa vez!!</a:t>
            </a:r>
          </a:p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Tente novamente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Quadro 4"/>
          <p:cNvSpPr/>
          <p:nvPr/>
        </p:nvSpPr>
        <p:spPr>
          <a:xfrm>
            <a:off x="6246253" y="643944"/>
            <a:ext cx="5422005" cy="221516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para a esquerda 5">
            <a:hlinkClick r:id="rId2" action="ppaction://hlinksldjump"/>
          </p:cNvPr>
          <p:cNvSpPr/>
          <p:nvPr/>
        </p:nvSpPr>
        <p:spPr>
          <a:xfrm>
            <a:off x="9427334" y="5124301"/>
            <a:ext cx="2240924" cy="15652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56354" y="2684000"/>
            <a:ext cx="5819443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verdade a teoria de </a:t>
            </a:r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pt-B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ewis </a:t>
            </a:r>
          </a:p>
          <a:p>
            <a:pPr algn="ctr"/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Fala de pares de elétrons</a:t>
            </a:r>
          </a:p>
          <a:p>
            <a:pPr algn="ctr"/>
            <a:r>
              <a:rPr lang="pt-B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e a teoria de </a:t>
            </a:r>
            <a:r>
              <a:rPr lang="pt-BR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pt-BR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ronsted-Lowry</a:t>
            </a:r>
            <a:r>
              <a:rPr lang="pt-B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trata de transferências de </a:t>
            </a:r>
          </a:p>
          <a:p>
            <a:pPr algn="ctr"/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Pares de elétrons.</a:t>
            </a:r>
            <a:r>
              <a:rPr lang="pt-B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97" y="3357936"/>
            <a:ext cx="3145665" cy="314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07548" y="558986"/>
            <a:ext cx="111315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3)Com relação ao </a:t>
            </a:r>
            <a:r>
              <a:rPr lang="pt-B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pH do cabelo</a:t>
            </a:r>
            <a:r>
              <a:rPr lang="pt-B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responda: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204171" y="4203129"/>
            <a:ext cx="4258562" cy="1188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276307" y="4201336"/>
            <a:ext cx="4134118" cy="1168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276307" y="2403091"/>
            <a:ext cx="4237149" cy="1262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328614" y="2336170"/>
            <a:ext cx="4237149" cy="1262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hlinkClick r:id="rId3" action="ppaction://hlinksldjump"/>
          </p:cNvPr>
          <p:cNvSpPr txBox="1"/>
          <p:nvPr/>
        </p:nvSpPr>
        <p:spPr>
          <a:xfrm>
            <a:off x="1328614" y="2372453"/>
            <a:ext cx="4134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a) A cutícula do fio permanece fechada em pH básico e neutro, somente em pH ácido ela se abre.</a:t>
            </a:r>
          </a:p>
        </p:txBody>
      </p:sp>
      <p:sp>
        <p:nvSpPr>
          <p:cNvPr id="20" name="CaixaDeTexto 19">
            <a:hlinkClick r:id="rId3" action="ppaction://hlinksldjump"/>
          </p:cNvPr>
          <p:cNvSpPr txBox="1"/>
          <p:nvPr/>
        </p:nvSpPr>
        <p:spPr>
          <a:xfrm>
            <a:off x="6276307" y="4335671"/>
            <a:ext cx="4134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d) O condicionador possui um pH alcalino para abrir as cutículas do fio de cabelo e facilitar a hidratação.</a:t>
            </a:r>
          </a:p>
        </p:txBody>
      </p:sp>
      <p:sp>
        <p:nvSpPr>
          <p:cNvPr id="21" name="CaixaDeTexto 20">
            <a:hlinkClick r:id="rId3" action="ppaction://hlinksldjump"/>
          </p:cNvPr>
          <p:cNvSpPr txBox="1"/>
          <p:nvPr/>
        </p:nvSpPr>
        <p:spPr>
          <a:xfrm>
            <a:off x="6327821" y="2518342"/>
            <a:ext cx="4134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 b) A descoloração, a coloração semitransparente e o relaxamento do fio de cabelo fecham as cutículas do fio por estarem em um meio ácido.</a:t>
            </a:r>
          </a:p>
        </p:txBody>
      </p:sp>
      <p:sp>
        <p:nvSpPr>
          <p:cNvPr id="22" name="CaixaDeTexto 21">
            <a:hlinkClick r:id="rId4" action="ppaction://hlinksldjump"/>
          </p:cNvPr>
          <p:cNvSpPr txBox="1"/>
          <p:nvPr/>
        </p:nvSpPr>
        <p:spPr>
          <a:xfrm>
            <a:off x="1298616" y="4339808"/>
            <a:ext cx="4164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c) O fio de cabelo em meio acido apresenta uma cutícula fechada e em meio alcalino a cutícula se abre.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17462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28034" y="2859111"/>
            <a:ext cx="4774355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pt-BR" sz="2000" dirty="0"/>
              <a:t>Isso ai!!</a:t>
            </a:r>
          </a:p>
          <a:p>
            <a:pPr algn="ctr" fontAlgn="base"/>
            <a:r>
              <a:rPr lang="pt-BR" sz="2000" dirty="0"/>
              <a:t>Por isso que o nosso condicionador precisa apresentar um grau maior de acidez do que o shampoo para que o condicionador forneça os nutrientes e brilho e ainda, sele a cutícula do fio. Como o shampoo  tem um pH de 5 a 7 ele é quase neutro, logo, abre as cutículas do fio e o condicionador fecha pois possui um pH mais ácido sendo 3 a 5,5.</a:t>
            </a:r>
          </a:p>
        </p:txBody>
      </p:sp>
      <p:sp>
        <p:nvSpPr>
          <p:cNvPr id="5" name="Quadro 4"/>
          <p:cNvSpPr/>
          <p:nvPr/>
        </p:nvSpPr>
        <p:spPr>
          <a:xfrm>
            <a:off x="6246253" y="643944"/>
            <a:ext cx="5422005" cy="221516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363806" y="1089807"/>
            <a:ext cx="518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Parabéns!!</a:t>
            </a:r>
          </a:p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Você acertou 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sto feliz 7"/>
          <p:cNvSpPr/>
          <p:nvPr/>
        </p:nvSpPr>
        <p:spPr>
          <a:xfrm>
            <a:off x="10702344" y="1764406"/>
            <a:ext cx="502276" cy="55379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>
            <a:hlinkClick r:id="rId2" action="ppaction://hlinksldjump"/>
          </p:cNvPr>
          <p:cNvSpPr/>
          <p:nvPr/>
        </p:nvSpPr>
        <p:spPr>
          <a:xfrm>
            <a:off x="9271143" y="5078844"/>
            <a:ext cx="2279560" cy="1463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16" y="2732467"/>
            <a:ext cx="3810000" cy="38100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77" y="210744"/>
            <a:ext cx="2487337" cy="24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7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363806" y="1089807"/>
            <a:ext cx="518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Não foi dessa vez!!</a:t>
            </a:r>
          </a:p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Tente novamente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Quadro 4"/>
          <p:cNvSpPr/>
          <p:nvPr/>
        </p:nvSpPr>
        <p:spPr>
          <a:xfrm>
            <a:off x="6246253" y="643944"/>
            <a:ext cx="5422005" cy="221516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para a esquerda 5">
            <a:hlinkClick r:id="rId2" action="ppaction://hlinksldjump"/>
          </p:cNvPr>
          <p:cNvSpPr/>
          <p:nvPr/>
        </p:nvSpPr>
        <p:spPr>
          <a:xfrm>
            <a:off x="9427334" y="5124301"/>
            <a:ext cx="2240924" cy="15652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08" y="209692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1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1255790" y="4154578"/>
            <a:ext cx="4258562" cy="1188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276310" y="4174965"/>
            <a:ext cx="4134118" cy="1168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173279" y="2174517"/>
            <a:ext cx="4237149" cy="1262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277203" y="2174517"/>
            <a:ext cx="4237149" cy="1262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6203277" y="1702036"/>
            <a:ext cx="413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379787" y="103031"/>
            <a:ext cx="111081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400" dirty="0"/>
              <a:t>4) Os </a:t>
            </a:r>
            <a:r>
              <a:rPr lang="pt-BR" sz="2400" dirty="0">
                <a:hlinkClick r:id="rId2" action="ppaction://hlinksldjump"/>
              </a:rPr>
              <a:t>indicadores</a:t>
            </a:r>
            <a:r>
              <a:rPr lang="pt-BR" sz="2400" dirty="0"/>
              <a:t> ácido-base são substâncias que, por suas propriedades físico-químicas, apresentam a capacidade de mudar de cor na presença de um ácido ou de uma base. De acordo com a </a:t>
            </a:r>
            <a:r>
              <a:rPr lang="pt-BR" sz="2400" dirty="0">
                <a:hlinkClick r:id="rId3" action="ppaction://hlinksldjump"/>
              </a:rPr>
              <a:t>escala de pH</a:t>
            </a:r>
            <a:r>
              <a:rPr lang="pt-BR" sz="2400" dirty="0"/>
              <a:t>, qual dessas substâncias é mais ácida?</a:t>
            </a:r>
          </a:p>
        </p:txBody>
      </p:sp>
      <p:sp>
        <p:nvSpPr>
          <p:cNvPr id="3" name="CaixaDeTexto 2">
            <a:hlinkClick r:id="rId4" action="ppaction://hlinksldjump"/>
          </p:cNvPr>
          <p:cNvSpPr txBox="1"/>
          <p:nvPr/>
        </p:nvSpPr>
        <p:spPr>
          <a:xfrm>
            <a:off x="2722847" y="2616877"/>
            <a:ext cx="175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a) Amoníaco</a:t>
            </a:r>
          </a:p>
        </p:txBody>
      </p:sp>
      <p:sp>
        <p:nvSpPr>
          <p:cNvPr id="23" name="CaixaDeTexto 22">
            <a:hlinkClick r:id="rId4" action="ppaction://hlinksldjump"/>
          </p:cNvPr>
          <p:cNvSpPr txBox="1"/>
          <p:nvPr/>
        </p:nvSpPr>
        <p:spPr>
          <a:xfrm>
            <a:off x="7817461" y="4469085"/>
            <a:ext cx="148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d) Sangue </a:t>
            </a:r>
          </a:p>
        </p:txBody>
      </p:sp>
      <p:sp>
        <p:nvSpPr>
          <p:cNvPr id="24" name="CaixaDeTexto 23">
            <a:hlinkClick r:id="rId5" action="ppaction://hlinksldjump"/>
          </p:cNvPr>
          <p:cNvSpPr txBox="1"/>
          <p:nvPr/>
        </p:nvSpPr>
        <p:spPr>
          <a:xfrm>
            <a:off x="7817461" y="2544303"/>
            <a:ext cx="148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b) Limão</a:t>
            </a:r>
          </a:p>
        </p:txBody>
      </p:sp>
      <p:sp>
        <p:nvSpPr>
          <p:cNvPr id="25" name="CaixaDeTexto 24">
            <a:hlinkClick r:id="rId4" action="ppaction://hlinksldjump"/>
          </p:cNvPr>
          <p:cNvSpPr txBox="1"/>
          <p:nvPr/>
        </p:nvSpPr>
        <p:spPr>
          <a:xfrm>
            <a:off x="2722848" y="4408891"/>
            <a:ext cx="1489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c) Água</a:t>
            </a:r>
          </a:p>
        </p:txBody>
      </p:sp>
    </p:spTree>
    <p:extLst>
      <p:ext uri="{BB962C8B-B14F-4D97-AF65-F5344CB8AC3E}">
        <p14:creationId xmlns:p14="http://schemas.microsoft.com/office/powerpoint/2010/main" val="41953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76518" y="289277"/>
            <a:ext cx="11449320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Referencial utilizado:</a:t>
            </a:r>
          </a:p>
          <a:p>
            <a:pPr algn="just"/>
            <a:endParaRPr lang="pt-B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pt-B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pt-BR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isponível em: </a:t>
            </a:r>
            <a:r>
              <a:rPr lang="pt-BR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https://www.cliquefarma.com.br/blog/como-funcionam-antiacidos/. Acesso em: 04/10/18.</a:t>
            </a:r>
          </a:p>
          <a:p>
            <a:pPr algn="just"/>
            <a:endParaRPr lang="pt-B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pt-BR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isponível em: https://www.todamateria.com.br/acidos-e-bases/. Acesso em: 04/10/18.</a:t>
            </a:r>
          </a:p>
          <a:p>
            <a:pPr algn="just"/>
            <a:endParaRPr lang="pt-B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pt-BR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isponível em: https://mundoeducacao.bol.uol.com.br/quimica/teoria-acido-base-lewis.htm. Acesso em: 04/10/18.</a:t>
            </a:r>
          </a:p>
          <a:p>
            <a:pPr algn="just"/>
            <a:endParaRPr lang="pt-B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pt-BR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isponível em: https://www.todamateria.com.br/o-que-e-ph/. Acesso em: 04/10/18.</a:t>
            </a:r>
          </a:p>
          <a:p>
            <a:pPr algn="just"/>
            <a:endParaRPr lang="pt-B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pt-BR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isponível em: https://mundoeducacao.bol.uol.com.br/quimica/indicadores-acido-base.htm. Acesso em: 04/10/18.</a:t>
            </a:r>
          </a:p>
          <a:p>
            <a:pPr algn="just"/>
            <a:endParaRPr lang="pt-BR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pt-BR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Aplicativo </a:t>
            </a:r>
            <a:r>
              <a:rPr lang="pt-BR" sz="2000" b="0" cap="none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MomentCam</a:t>
            </a:r>
            <a:r>
              <a:rPr lang="pt-BR" sz="20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5" name="Seta para a esquerda 4">
            <a:hlinkClick r:id="rId2" action="ppaction://hlinksldjump"/>
          </p:cNvPr>
          <p:cNvSpPr/>
          <p:nvPr/>
        </p:nvSpPr>
        <p:spPr>
          <a:xfrm>
            <a:off x="5043487" y="5800725"/>
            <a:ext cx="1764606" cy="7485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160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Quadro 4"/>
          <p:cNvSpPr/>
          <p:nvPr/>
        </p:nvSpPr>
        <p:spPr>
          <a:xfrm>
            <a:off x="6246253" y="643944"/>
            <a:ext cx="5422005" cy="221516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363806" y="1089807"/>
            <a:ext cx="518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Parabéns!!</a:t>
            </a:r>
          </a:p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Você acertou 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sto feliz 7"/>
          <p:cNvSpPr/>
          <p:nvPr/>
        </p:nvSpPr>
        <p:spPr>
          <a:xfrm>
            <a:off x="10702344" y="1764406"/>
            <a:ext cx="502276" cy="55379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033" y="2761933"/>
            <a:ext cx="3810000" cy="381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2" y="856933"/>
            <a:ext cx="3810000" cy="3810000"/>
          </a:xfrm>
          <a:prstGeom prst="rect">
            <a:avLst/>
          </a:prstGeom>
        </p:spPr>
      </p:pic>
      <p:sp>
        <p:nvSpPr>
          <p:cNvPr id="9" name="Estrela de 5 pontas 8">
            <a:hlinkClick r:id="rId4" action="ppaction://hlinksldjump"/>
          </p:cNvPr>
          <p:cNvSpPr/>
          <p:nvPr/>
        </p:nvSpPr>
        <p:spPr>
          <a:xfrm>
            <a:off x="352152" y="5572125"/>
            <a:ext cx="1390923" cy="1114108"/>
          </a:xfrm>
          <a:prstGeom prst="star5">
            <a:avLst>
              <a:gd name="adj" fmla="val 14910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exto explicativo em elipse 3"/>
          <p:cNvSpPr/>
          <p:nvPr/>
        </p:nvSpPr>
        <p:spPr>
          <a:xfrm>
            <a:off x="4859482" y="3304974"/>
            <a:ext cx="2187190" cy="1581351"/>
          </a:xfrm>
          <a:prstGeom prst="wedgeEllipseCallout">
            <a:avLst>
              <a:gd name="adj1" fmla="val 68172"/>
              <a:gd name="adj2" fmla="val 63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380658" y="3746025"/>
            <a:ext cx="121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Clique na estrela!!</a:t>
            </a:r>
          </a:p>
        </p:txBody>
      </p:sp>
    </p:spTree>
    <p:extLst>
      <p:ext uri="{BB962C8B-B14F-4D97-AF65-F5344CB8AC3E}">
        <p14:creationId xmlns:p14="http://schemas.microsoft.com/office/powerpoint/2010/main" val="2885347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363806" y="1089807"/>
            <a:ext cx="518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Não foi dessa vez!!</a:t>
            </a:r>
          </a:p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Tente novamente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Quadro 4"/>
          <p:cNvSpPr/>
          <p:nvPr/>
        </p:nvSpPr>
        <p:spPr>
          <a:xfrm>
            <a:off x="6246253" y="643944"/>
            <a:ext cx="5422005" cy="221516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para a esquerda 5">
            <a:hlinkClick r:id="rId2" action="ppaction://hlinksldjump"/>
          </p:cNvPr>
          <p:cNvSpPr/>
          <p:nvPr/>
        </p:nvSpPr>
        <p:spPr>
          <a:xfrm>
            <a:off x="9427334" y="5124301"/>
            <a:ext cx="2240924" cy="15652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90" y="15127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3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397095" y="542791"/>
            <a:ext cx="8271163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dirty="0"/>
              <a:t>Curiosidades sobre os indicadores...</a:t>
            </a:r>
          </a:p>
          <a:p>
            <a:pPr algn="ctr"/>
            <a:endParaRPr lang="pt-BR" sz="2400" dirty="0"/>
          </a:p>
          <a:p>
            <a:pPr algn="ctr"/>
            <a:r>
              <a:rPr lang="pt-BR" sz="1600" dirty="0"/>
              <a:t>O uso de indicadores remonta ao século XVII, quando Robert Boyle (1627-1691), reconheceu que corantes vegetais mudavam de cor em </a:t>
            </a:r>
            <a:r>
              <a:rPr lang="pt-BR" sz="1600" dirty="0" err="1"/>
              <a:t>contacto</a:t>
            </a:r>
            <a:r>
              <a:rPr lang="pt-BR" sz="1600" dirty="0"/>
              <a:t> quer com soluções ácidas quer com soluções alcalinas. Deste modo, Boyle classificou como ácidos todas as substâncias que tornassem vermelha a tintura azul de tornesol (indicador) e como bases todos os compostos que restituíssem a cor azul ao tornesol. </a:t>
            </a:r>
            <a:br>
              <a:rPr lang="pt-BR" sz="1600" dirty="0"/>
            </a:br>
            <a:r>
              <a:rPr lang="pt-BR" sz="1600" dirty="0"/>
              <a:t>Dentro dos indicadores de pH, os mais frequentemente utilizados são: a fenolftaleína, o tornesol e o indicador universal. </a:t>
            </a:r>
            <a:br>
              <a:rPr lang="pt-BR" sz="1600" dirty="0"/>
            </a:br>
            <a:r>
              <a:rPr lang="pt-BR" sz="1600" dirty="0"/>
              <a:t>A fenolftaleína é um corante orgânico sólido, branco, insolúvel em água, mas solúvel em álcool etílico, originando uma solução incolor. </a:t>
            </a:r>
            <a:br>
              <a:rPr lang="pt-BR" sz="1600" dirty="0"/>
            </a:br>
            <a:r>
              <a:rPr lang="pt-BR" sz="1600" dirty="0"/>
              <a:t>O tornesol é um corante orgânico sólido e azul constituído por extratos de líquenes. Apresenta-se em solução aquosa nas cores roxo, azul e vermelho. </a:t>
            </a:r>
            <a:br>
              <a:rPr lang="pt-BR" sz="1600" dirty="0"/>
            </a:br>
            <a:r>
              <a:rPr lang="pt-BR" sz="1600" dirty="0"/>
              <a:t>O indicador universal é uma mistura de vários indicadores, uns naturais outros sintéticos. Sendo mais sensível que o tornesol e a fenolftaleína, apresenta uma maior variedade de cores consoante a acidez ou basicidade da solução.</a:t>
            </a:r>
            <a:endParaRPr lang="pt-BR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eta para a esquerda 5">
            <a:hlinkClick r:id="rId2" action="ppaction://hlinksldjump"/>
          </p:cNvPr>
          <p:cNvSpPr/>
          <p:nvPr/>
        </p:nvSpPr>
        <p:spPr>
          <a:xfrm>
            <a:off x="9427334" y="5124301"/>
            <a:ext cx="2240924" cy="15652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" y="1965465"/>
            <a:ext cx="3158836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199" y="2042815"/>
            <a:ext cx="4293748" cy="3695700"/>
          </a:xfrm>
        </p:spPr>
      </p:pic>
      <p:sp>
        <p:nvSpPr>
          <p:cNvPr id="6" name="Retângulo 5"/>
          <p:cNvSpPr/>
          <p:nvPr/>
        </p:nvSpPr>
        <p:spPr>
          <a:xfrm>
            <a:off x="3828037" y="713239"/>
            <a:ext cx="35637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Escala de pH</a:t>
            </a:r>
            <a:endParaRPr lang="pt-B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eta para a esquerda 6">
            <a:hlinkClick r:id="rId3" action="ppaction://hlinksldjump"/>
          </p:cNvPr>
          <p:cNvSpPr/>
          <p:nvPr/>
        </p:nvSpPr>
        <p:spPr>
          <a:xfrm>
            <a:off x="9427334" y="5124301"/>
            <a:ext cx="2240924" cy="15652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01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hlinkClick r:id="rId2" action="ppaction://hlinksldjump"/>
          </p:cNvPr>
          <p:cNvSpPr/>
          <p:nvPr/>
        </p:nvSpPr>
        <p:spPr>
          <a:xfrm>
            <a:off x="2094783" y="2967335"/>
            <a:ext cx="80024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Obrigada por jogar!!</a:t>
            </a:r>
          </a:p>
        </p:txBody>
      </p:sp>
      <p:sp>
        <p:nvSpPr>
          <p:cNvPr id="5" name="Estrela de 5 pontas 4"/>
          <p:cNvSpPr/>
          <p:nvPr/>
        </p:nvSpPr>
        <p:spPr>
          <a:xfrm>
            <a:off x="895078" y="2888963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trela de 5 pontas 5"/>
          <p:cNvSpPr/>
          <p:nvPr/>
        </p:nvSpPr>
        <p:spPr>
          <a:xfrm>
            <a:off x="10493953" y="3069481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trela de 5 pontas 6"/>
          <p:cNvSpPr/>
          <p:nvPr/>
        </p:nvSpPr>
        <p:spPr>
          <a:xfrm>
            <a:off x="5528162" y="4090114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trela de 5 pontas 7"/>
          <p:cNvSpPr/>
          <p:nvPr/>
        </p:nvSpPr>
        <p:spPr>
          <a:xfrm>
            <a:off x="9708341" y="4729171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trela de 5 pontas 8"/>
          <p:cNvSpPr/>
          <p:nvPr/>
        </p:nvSpPr>
        <p:spPr>
          <a:xfrm>
            <a:off x="5528162" y="5499226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trela de 5 pontas 9"/>
          <p:cNvSpPr/>
          <p:nvPr/>
        </p:nvSpPr>
        <p:spPr>
          <a:xfrm>
            <a:off x="1399306" y="4460467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trela de 5 pontas 10"/>
          <p:cNvSpPr/>
          <p:nvPr/>
        </p:nvSpPr>
        <p:spPr>
          <a:xfrm>
            <a:off x="1512494" y="1317460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trela de 5 pontas 11"/>
          <p:cNvSpPr/>
          <p:nvPr/>
        </p:nvSpPr>
        <p:spPr>
          <a:xfrm>
            <a:off x="5631822" y="478955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strela de 5 pontas 12"/>
          <p:cNvSpPr/>
          <p:nvPr/>
        </p:nvSpPr>
        <p:spPr>
          <a:xfrm>
            <a:off x="4424964" y="1326523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strela de 5 pontas 13"/>
          <p:cNvSpPr/>
          <p:nvPr/>
        </p:nvSpPr>
        <p:spPr>
          <a:xfrm>
            <a:off x="6898593" y="1385670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trela de 5 pontas 14"/>
          <p:cNvSpPr/>
          <p:nvPr/>
        </p:nvSpPr>
        <p:spPr>
          <a:xfrm>
            <a:off x="2988482" y="4866152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trela de 5 pontas 15"/>
          <p:cNvSpPr/>
          <p:nvPr/>
        </p:nvSpPr>
        <p:spPr>
          <a:xfrm>
            <a:off x="6738381" y="4878945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strela de 5 pontas 16"/>
          <p:cNvSpPr/>
          <p:nvPr/>
        </p:nvSpPr>
        <p:spPr>
          <a:xfrm>
            <a:off x="4271492" y="4684691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trela de 5 pontas 17"/>
          <p:cNvSpPr/>
          <p:nvPr/>
        </p:nvSpPr>
        <p:spPr>
          <a:xfrm>
            <a:off x="8345509" y="5271837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strela de 5 pontas 18"/>
          <p:cNvSpPr/>
          <p:nvPr/>
        </p:nvSpPr>
        <p:spPr>
          <a:xfrm>
            <a:off x="8345509" y="550571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strela de 5 pontas 19"/>
          <p:cNvSpPr/>
          <p:nvPr/>
        </p:nvSpPr>
        <p:spPr>
          <a:xfrm>
            <a:off x="3321766" y="615375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strela de 5 pontas 20"/>
          <p:cNvSpPr/>
          <p:nvPr/>
        </p:nvSpPr>
        <p:spPr>
          <a:xfrm>
            <a:off x="5633875" y="1791355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trela de 5 pontas 21"/>
          <p:cNvSpPr/>
          <p:nvPr/>
        </p:nvSpPr>
        <p:spPr>
          <a:xfrm>
            <a:off x="10839717" y="459941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strela de 5 pontas 23"/>
          <p:cNvSpPr/>
          <p:nvPr/>
        </p:nvSpPr>
        <p:spPr>
          <a:xfrm>
            <a:off x="289591" y="5570675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strela de 5 pontas 24"/>
          <p:cNvSpPr/>
          <p:nvPr/>
        </p:nvSpPr>
        <p:spPr>
          <a:xfrm>
            <a:off x="427149" y="305394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strela de 5 pontas 25"/>
          <p:cNvSpPr/>
          <p:nvPr/>
        </p:nvSpPr>
        <p:spPr>
          <a:xfrm>
            <a:off x="1896719" y="5904910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strela de 5 pontas 26"/>
          <p:cNvSpPr/>
          <p:nvPr/>
        </p:nvSpPr>
        <p:spPr>
          <a:xfrm>
            <a:off x="9708341" y="1567976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strela de 5 pontas 27"/>
          <p:cNvSpPr/>
          <p:nvPr/>
        </p:nvSpPr>
        <p:spPr>
          <a:xfrm>
            <a:off x="2202454" y="141480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strela de 5 pontas 29"/>
          <p:cNvSpPr/>
          <p:nvPr/>
        </p:nvSpPr>
        <p:spPr>
          <a:xfrm>
            <a:off x="9592613" y="20435"/>
            <a:ext cx="785612" cy="81136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a direita 30">
            <a:hlinkClick r:id="rId2" action="ppaction://hlinksldjump"/>
          </p:cNvPr>
          <p:cNvSpPr/>
          <p:nvPr/>
        </p:nvSpPr>
        <p:spPr>
          <a:xfrm>
            <a:off x="10488404" y="5817478"/>
            <a:ext cx="1488238" cy="826396"/>
          </a:xfrm>
          <a:prstGeom prst="rightArrow">
            <a:avLst>
              <a:gd name="adj1" fmla="val 50000"/>
              <a:gd name="adj2" fmla="val 920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57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 explicativo em elipse 5"/>
          <p:cNvSpPr/>
          <p:nvPr/>
        </p:nvSpPr>
        <p:spPr>
          <a:xfrm>
            <a:off x="5214938" y="271463"/>
            <a:ext cx="6429375" cy="3500437"/>
          </a:xfrm>
          <a:prstGeom prst="wedgeEllipseCallout">
            <a:avLst>
              <a:gd name="adj1" fmla="val -59702"/>
              <a:gd name="adj2" fmla="val 54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Teste seus conhecimentos referente ácidos e bases,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bem como o pH de algumas substâncias. 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Conto com sua participação!!</a:t>
            </a:r>
          </a:p>
          <a:p>
            <a:pPr algn="ctr"/>
            <a:r>
              <a:rPr lang="pt-BR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Toque na estrela para começar o jogo.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6" y="1564783"/>
            <a:ext cx="3311960" cy="467814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Estrela de 5 pontas 10">
            <a:hlinkClick r:id="rId3" action="ppaction://hlinksldjump"/>
          </p:cNvPr>
          <p:cNvSpPr/>
          <p:nvPr/>
        </p:nvSpPr>
        <p:spPr>
          <a:xfrm>
            <a:off x="10194133" y="5186362"/>
            <a:ext cx="1450180" cy="1056565"/>
          </a:xfrm>
          <a:prstGeom prst="star5">
            <a:avLst>
              <a:gd name="adj" fmla="val 2024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587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5819" y="1304485"/>
            <a:ext cx="3986215" cy="5314953"/>
          </a:xfrm>
        </p:spPr>
      </p:pic>
      <p:sp>
        <p:nvSpPr>
          <p:cNvPr id="6" name="Retângulo 5"/>
          <p:cNvSpPr/>
          <p:nvPr/>
        </p:nvSpPr>
        <p:spPr>
          <a:xfrm>
            <a:off x="2406098" y="715447"/>
            <a:ext cx="75607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 do fio de cabelo 4,5 à 5,5</a:t>
            </a:r>
          </a:p>
        </p:txBody>
      </p:sp>
      <p:sp>
        <p:nvSpPr>
          <p:cNvPr id="7" name="Seta para a direita 6">
            <a:hlinkClick r:id="rId3" action="ppaction://hlinksldjump"/>
          </p:cNvPr>
          <p:cNvSpPr/>
          <p:nvPr/>
        </p:nvSpPr>
        <p:spPr>
          <a:xfrm>
            <a:off x="9749307" y="5628068"/>
            <a:ext cx="1532586" cy="888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22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29074" y="285750"/>
            <a:ext cx="7972425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Como jogar:</a:t>
            </a:r>
          </a:p>
          <a:p>
            <a:pPr algn="ctr"/>
            <a:endParaRPr lang="pt-B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pt-BR" sz="2400" dirty="0"/>
              <a:t>O </a:t>
            </a:r>
            <a:r>
              <a:rPr lang="pt-BR" sz="2400" dirty="0" err="1"/>
              <a:t>quizz</a:t>
            </a:r>
            <a:r>
              <a:rPr lang="pt-BR" sz="2400" dirty="0"/>
              <a:t> possui 4 questões e funciona da seguinte forma: cada pergunta tem 4 alternativas e apenas uma delas é a correta. Você deve clicar na alternativa correta para que possa seguir em frente no </a:t>
            </a:r>
            <a:r>
              <a:rPr lang="pt-BR" sz="2400" dirty="0" err="1"/>
              <a:t>quizz</a:t>
            </a:r>
            <a:r>
              <a:rPr lang="pt-BR" sz="2400" dirty="0"/>
              <a:t>, caso você erre, será direcionado a tela da questão para refaze-la.</a:t>
            </a:r>
          </a:p>
        </p:txBody>
      </p:sp>
      <p:sp>
        <p:nvSpPr>
          <p:cNvPr id="5" name="Seta para a esquerda 4">
            <a:hlinkClick r:id="rId2" action="ppaction://hlinksldjump"/>
          </p:cNvPr>
          <p:cNvSpPr/>
          <p:nvPr/>
        </p:nvSpPr>
        <p:spPr>
          <a:xfrm>
            <a:off x="5138670" y="4784042"/>
            <a:ext cx="2240924" cy="15652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3645" y="1933742"/>
            <a:ext cx="4578356" cy="3235585"/>
          </a:xfrm>
          <a:prstGeom prst="rect">
            <a:avLst/>
          </a:prstGeom>
          <a:pattFill prst="pct5">
            <a:fgClr>
              <a:schemeClr val="accent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5941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69702" y="90152"/>
            <a:ext cx="11307650" cy="51398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Autoria</a:t>
            </a:r>
            <a:endParaRPr lang="pt-B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Titilo: Ácidos e bases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Objetivo:  Auxiliar na aprendizagem dos conceitos relacionados a reações ácido-base com problematizações do cotidiano.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Componente curricular: Química - 1º ano do Ensino Médio.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Conteúdo: Teorias ácidos e bases, reações de neutralização e pH.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Descrição da autora:  Tanise Fontana do curso de Licenciatura em Química no IFFar-SVS.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Orientadora: Maria Rosangela Ramos; Helena Brum Neto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País: Brasil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Instituição: Instituto Federal Farroupilha - Programa de Residência Pedagógica (Coordenação de Aperfeiçoamento de Pessoal de Nível Superior - CAPES).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/>
              <a:t>Ano: 2018</a:t>
            </a:r>
            <a:endParaRPr lang="pt-BR" sz="1400" b="1" dirty="0"/>
          </a:p>
          <a:p>
            <a:br>
              <a:rPr lang="pt-BR" sz="1600" dirty="0"/>
            </a:br>
            <a:endParaRPr lang="pt-BR" sz="1600" dirty="0"/>
          </a:p>
        </p:txBody>
      </p:sp>
      <p:sp>
        <p:nvSpPr>
          <p:cNvPr id="5" name="Seta para a esquerda 4">
            <a:hlinkClick r:id="rId3" action="ppaction://hlinksldjump"/>
          </p:cNvPr>
          <p:cNvSpPr/>
          <p:nvPr/>
        </p:nvSpPr>
        <p:spPr>
          <a:xfrm>
            <a:off x="9659154" y="5644234"/>
            <a:ext cx="1880316" cy="10560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77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2511380" y="2034861"/>
            <a:ext cx="3423634" cy="14553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Quadro 4"/>
          <p:cNvSpPr/>
          <p:nvPr/>
        </p:nvSpPr>
        <p:spPr>
          <a:xfrm>
            <a:off x="8203842" y="5254579"/>
            <a:ext cx="3631843" cy="146175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Quadro 5"/>
          <p:cNvSpPr/>
          <p:nvPr/>
        </p:nvSpPr>
        <p:spPr>
          <a:xfrm>
            <a:off x="336996" y="321971"/>
            <a:ext cx="3475149" cy="146389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Quadro 6"/>
          <p:cNvSpPr/>
          <p:nvPr/>
        </p:nvSpPr>
        <p:spPr>
          <a:xfrm>
            <a:off x="5318976" y="3653307"/>
            <a:ext cx="3477296" cy="146389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>
            <a:hlinkClick r:id="rId2" action="ppaction://hlinksldjump"/>
          </p:cNvPr>
          <p:cNvSpPr txBox="1"/>
          <p:nvPr/>
        </p:nvSpPr>
        <p:spPr>
          <a:xfrm>
            <a:off x="953036" y="721217"/>
            <a:ext cx="235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Questão 1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000185" y="5693067"/>
            <a:ext cx="235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Questão 4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935015" y="4092867"/>
            <a:ext cx="235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Questão 3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044780" y="2470129"/>
            <a:ext cx="2356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Questão 2</a:t>
            </a:r>
          </a:p>
        </p:txBody>
      </p:sp>
    </p:spTree>
    <p:extLst>
      <p:ext uri="{BB962C8B-B14F-4D97-AF65-F5344CB8AC3E}">
        <p14:creationId xmlns:p14="http://schemas.microsoft.com/office/powerpoint/2010/main" val="37808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4472" y="519212"/>
            <a:ext cx="113591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1) Qual a função dos antiácidos para </a:t>
            </a:r>
            <a:r>
              <a:rPr lang="pt-B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 alivio das dores?</a:t>
            </a:r>
            <a:endParaRPr lang="pt-B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1149434" y="2336683"/>
            <a:ext cx="4237149" cy="1262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175195" y="4513585"/>
            <a:ext cx="4237149" cy="1262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6461968" y="4486627"/>
            <a:ext cx="4237149" cy="1262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6420105" y="2347027"/>
            <a:ext cx="4237149" cy="1262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hlinkClick r:id="rId2" action="ppaction://hlinksldjump"/>
          </p:cNvPr>
          <p:cNvSpPr txBox="1"/>
          <p:nvPr/>
        </p:nvSpPr>
        <p:spPr>
          <a:xfrm>
            <a:off x="1200948" y="2440838"/>
            <a:ext cx="4134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a) Eles reagem com o HCl presente no estomago e aumentam o pH do estomago ocasionando no alívio das dores</a:t>
            </a:r>
          </a:p>
        </p:txBody>
      </p:sp>
      <p:sp>
        <p:nvSpPr>
          <p:cNvPr id="15" name="CaixaDeTexto 14">
            <a:hlinkClick r:id="rId3" action="ppaction://hlinksldjump"/>
          </p:cNvPr>
          <p:cNvSpPr txBox="1"/>
          <p:nvPr/>
        </p:nvSpPr>
        <p:spPr>
          <a:xfrm>
            <a:off x="6716317" y="2425324"/>
            <a:ext cx="3644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b) Os antiácidos são medicamentos que reagem como ácidos diminuindo o pH neutralizando HCl</a:t>
            </a:r>
          </a:p>
        </p:txBody>
      </p:sp>
      <p:sp>
        <p:nvSpPr>
          <p:cNvPr id="16" name="CaixaDeTexto 15">
            <a:hlinkClick r:id="rId4" action="ppaction://hlinksldjump"/>
          </p:cNvPr>
          <p:cNvSpPr txBox="1"/>
          <p:nvPr/>
        </p:nvSpPr>
        <p:spPr>
          <a:xfrm>
            <a:off x="1419893" y="4579083"/>
            <a:ext cx="3747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c) Os antiácidos são ácidos que cessam as dores devido a reação de neutralização que ocorre quando os ingerimos aumentando o pH.</a:t>
            </a:r>
          </a:p>
        </p:txBody>
      </p:sp>
      <p:sp>
        <p:nvSpPr>
          <p:cNvPr id="17" name="CaixaDeTexto 16">
            <a:hlinkClick r:id="rId5" action="ppaction://hlinksldjump"/>
          </p:cNvPr>
          <p:cNvSpPr txBox="1"/>
          <p:nvPr/>
        </p:nvSpPr>
        <p:spPr>
          <a:xfrm>
            <a:off x="6742084" y="4702070"/>
            <a:ext cx="3676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d) Os antiácidos aliviam a dor pois são substâncias com pH baixo</a:t>
            </a:r>
          </a:p>
        </p:txBody>
      </p:sp>
    </p:spTree>
    <p:extLst>
      <p:ext uri="{BB962C8B-B14F-4D97-AF65-F5344CB8AC3E}">
        <p14:creationId xmlns:p14="http://schemas.microsoft.com/office/powerpoint/2010/main" val="41284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Quadro 3"/>
          <p:cNvSpPr/>
          <p:nvPr/>
        </p:nvSpPr>
        <p:spPr>
          <a:xfrm>
            <a:off x="6246253" y="643944"/>
            <a:ext cx="5422005" cy="221516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63806" y="1089807"/>
            <a:ext cx="518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Parabéns!!</a:t>
            </a:r>
          </a:p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Você acertou 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sto feliz 5"/>
          <p:cNvSpPr/>
          <p:nvPr/>
        </p:nvSpPr>
        <p:spPr>
          <a:xfrm>
            <a:off x="10702344" y="1764406"/>
            <a:ext cx="502276" cy="55379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98801" y="643944"/>
            <a:ext cx="5988676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dirty="0"/>
              <a:t>O</a:t>
            </a:r>
            <a:r>
              <a:rPr lang="pt-BR" sz="2800" dirty="0"/>
              <a:t>s </a:t>
            </a:r>
            <a:r>
              <a:rPr lang="pt-BR" sz="2800" b="1" dirty="0"/>
              <a:t>antiácidos</a:t>
            </a:r>
            <a:r>
              <a:rPr lang="pt-BR" sz="2800" dirty="0"/>
              <a:t>  são medicamentos que aumentam o pH gástrico, com esse aumento o ácido clorídrico é neutralizado. Esse é o ácido que causa aquela sensação de queimação no estômago toda vez que comemos algo muito pesado, ele é produzido em excesso quando um alimento muito “pesado” chega ao estômago e não há suco gástrico em grande quantidade para processá-lo. </a:t>
            </a:r>
            <a:endParaRPr lang="pt-B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Seta para a direita 7">
            <a:hlinkClick r:id="rId2" action="ppaction://hlinksldjump"/>
          </p:cNvPr>
          <p:cNvSpPr/>
          <p:nvPr/>
        </p:nvSpPr>
        <p:spPr>
          <a:xfrm>
            <a:off x="9271143" y="5078844"/>
            <a:ext cx="2279560" cy="1463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97" y="2732467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5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bg2">
                <a:lumMod val="50000"/>
              </a:schemeClr>
            </a:gs>
            <a:gs pos="36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75000"/>
              </a:schemeClr>
            </a:gs>
            <a:gs pos="99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89396" y="2413246"/>
            <a:ext cx="551215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dirty="0"/>
              <a:t>Os antiácidos não são ácidos, na verdade são </a:t>
            </a:r>
            <a:r>
              <a:rPr lang="pt-BR" sz="3200" b="1" dirty="0"/>
              <a:t>bases</a:t>
            </a:r>
            <a:r>
              <a:rPr lang="pt-BR" sz="3200" dirty="0"/>
              <a:t> que cessam as dores devido a reação de neutralização que ocorre quando os ingerimos, aumentando o pH.</a:t>
            </a:r>
          </a:p>
        </p:txBody>
      </p:sp>
      <p:sp>
        <p:nvSpPr>
          <p:cNvPr id="5" name="Quadro 4"/>
          <p:cNvSpPr/>
          <p:nvPr/>
        </p:nvSpPr>
        <p:spPr>
          <a:xfrm>
            <a:off x="6246253" y="643944"/>
            <a:ext cx="5422005" cy="221516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363806" y="1089807"/>
            <a:ext cx="518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Não foi dessa vez!!</a:t>
            </a:r>
          </a:p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Tente novamente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eta para a esquerda 6">
            <a:hlinkClick r:id="rId2" action="ppaction://hlinksldjump"/>
          </p:cNvPr>
          <p:cNvSpPr/>
          <p:nvPr/>
        </p:nvSpPr>
        <p:spPr>
          <a:xfrm>
            <a:off x="9427334" y="5124301"/>
            <a:ext cx="2240924" cy="15652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444" y="2592947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363806" y="1089807"/>
            <a:ext cx="5186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Não foi dessa vez!!</a:t>
            </a:r>
          </a:p>
          <a:p>
            <a:pPr algn="ctr"/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Tente novamente</a:t>
            </a:r>
            <a:endParaRPr lang="pt-B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Quadro 4"/>
          <p:cNvSpPr/>
          <p:nvPr/>
        </p:nvSpPr>
        <p:spPr>
          <a:xfrm>
            <a:off x="6246253" y="643944"/>
            <a:ext cx="5422005" cy="221516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6105" y="1591742"/>
            <a:ext cx="598867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dirty="0"/>
              <a:t>O</a:t>
            </a:r>
            <a:r>
              <a:rPr lang="pt-BR" sz="3200" dirty="0"/>
              <a:t>s antiácidos  são</a:t>
            </a:r>
          </a:p>
          <a:p>
            <a:pPr algn="ctr"/>
            <a:r>
              <a:rPr lang="pt-BR" sz="3200" dirty="0"/>
              <a:t>medicamentos que </a:t>
            </a:r>
            <a:r>
              <a:rPr lang="pt-BR" sz="3200" b="1" dirty="0"/>
              <a:t>aumentam </a:t>
            </a:r>
            <a:r>
              <a:rPr lang="pt-BR" sz="3200" dirty="0"/>
              <a:t>o pH gástrico por serem bases, com esse aumento o ácido clorídrico é neutralizado. </a:t>
            </a:r>
            <a:endParaRPr lang="pt-B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eta para a esquerda 6">
            <a:hlinkClick r:id="rId2" action="ppaction://hlinksldjump"/>
          </p:cNvPr>
          <p:cNvSpPr/>
          <p:nvPr/>
        </p:nvSpPr>
        <p:spPr>
          <a:xfrm>
            <a:off x="9427334" y="5124301"/>
            <a:ext cx="2240924" cy="15652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69" y="273373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1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1638</TotalTime>
  <Words>1464</Words>
  <Application>Microsoft Office PowerPoint</Application>
  <PresentationFormat>Widescreen</PresentationFormat>
  <Paragraphs>134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Bookman Old Style</vt:lpstr>
      <vt:lpstr>Calibri</vt:lpstr>
      <vt:lpstr>Rockwell</vt:lpstr>
      <vt:lpstr>Damask</vt:lpstr>
      <vt:lpstr>ácidos e bases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ácidos e bases</dc:title>
  <dc:creator>Altair Simon Fontana</dc:creator>
  <cp:lastModifiedBy>Avaliador</cp:lastModifiedBy>
  <cp:revision>90</cp:revision>
  <dcterms:created xsi:type="dcterms:W3CDTF">2018-10-04T13:44:58Z</dcterms:created>
  <dcterms:modified xsi:type="dcterms:W3CDTF">2019-12-30T13:28:58Z</dcterms:modified>
</cp:coreProperties>
</file>