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73" r:id="rId4"/>
    <p:sldId id="281" r:id="rId5"/>
    <p:sldId id="274" r:id="rId6"/>
    <p:sldId id="275" r:id="rId7"/>
    <p:sldId id="288" r:id="rId8"/>
    <p:sldId id="289" r:id="rId9"/>
    <p:sldId id="290" r:id="rId10"/>
    <p:sldId id="282" r:id="rId11"/>
    <p:sldId id="285" r:id="rId12"/>
    <p:sldId id="286" r:id="rId13"/>
    <p:sldId id="287" r:id="rId14"/>
    <p:sldId id="283" r:id="rId15"/>
    <p:sldId id="291" r:id="rId16"/>
    <p:sldId id="292" r:id="rId17"/>
    <p:sldId id="293" r:id="rId18"/>
    <p:sldId id="294" r:id="rId19"/>
    <p:sldId id="295" r:id="rId20"/>
    <p:sldId id="297" r:id="rId21"/>
    <p:sldId id="284" r:id="rId22"/>
    <p:sldId id="299" r:id="rId23"/>
    <p:sldId id="300" r:id="rId24"/>
    <p:sldId id="301" r:id="rId25"/>
    <p:sldId id="302" r:id="rId26"/>
    <p:sldId id="303" r:id="rId27"/>
    <p:sldId id="296" r:id="rId28"/>
    <p:sldId id="304" r:id="rId29"/>
    <p:sldId id="305" r:id="rId30"/>
    <p:sldId id="306" r:id="rId31"/>
    <p:sldId id="307" r:id="rId32"/>
    <p:sldId id="308" r:id="rId33"/>
    <p:sldId id="309" r:id="rId34"/>
    <p:sldId id="310" r:id="rId35"/>
    <p:sldId id="311" r:id="rId36"/>
    <p:sldId id="312" r:id="rId37"/>
    <p:sldId id="313" r:id="rId38"/>
    <p:sldId id="314" r:id="rId39"/>
    <p:sldId id="315" r:id="rId40"/>
    <p:sldId id="316" r:id="rId41"/>
    <p:sldId id="317" r:id="rId42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  <p15:guide id="3" orient="horz" pos="2183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kiosk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C27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6" d="100"/>
          <a:sy n="66" d="100"/>
        </p:scale>
        <p:origin x="668" y="48"/>
      </p:cViewPr>
      <p:guideLst>
        <p:guide orient="horz" pos="2160"/>
        <p:guide pos="3840"/>
        <p:guide orient="horz" pos="2183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E3C16C-15EA-4879-B309-B928C210800C}" type="datetimeFigureOut">
              <a:rPr lang="pt-BR" smtClean="0"/>
              <a:t>30/12/2019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CBE01-59BC-4204-ACE9-85531EFC2433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2662567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E3C16C-15EA-4879-B309-B928C210800C}" type="datetimeFigureOut">
              <a:rPr lang="pt-BR" smtClean="0"/>
              <a:t>30/12/2019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CBE01-59BC-4204-ACE9-85531EFC2433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899074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E3C16C-15EA-4879-B309-B928C210800C}" type="datetimeFigureOut">
              <a:rPr lang="pt-BR" smtClean="0"/>
              <a:t>30/12/2019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CBE01-59BC-4204-ACE9-85531EFC2433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0404108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E3C16C-15EA-4879-B309-B928C210800C}" type="datetimeFigureOut">
              <a:rPr lang="pt-BR" smtClean="0"/>
              <a:t>30/12/2019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CBE01-59BC-4204-ACE9-85531EFC2433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937637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E3C16C-15EA-4879-B309-B928C210800C}" type="datetimeFigureOut">
              <a:rPr lang="pt-BR" smtClean="0"/>
              <a:t>30/12/2019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CBE01-59BC-4204-ACE9-85531EFC2433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7175863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E3C16C-15EA-4879-B309-B928C210800C}" type="datetimeFigureOut">
              <a:rPr lang="pt-BR" smtClean="0"/>
              <a:t>30/12/2019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CBE01-59BC-4204-ACE9-85531EFC2433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1293006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E3C16C-15EA-4879-B309-B928C210800C}" type="datetimeFigureOut">
              <a:rPr lang="pt-BR" smtClean="0"/>
              <a:t>30/12/2019</a:t>
            </a:fld>
            <a:endParaRPr lang="pt-BR" dirty="0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CBE01-59BC-4204-ACE9-85531EFC2433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2096796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E3C16C-15EA-4879-B309-B928C210800C}" type="datetimeFigureOut">
              <a:rPr lang="pt-BR" smtClean="0"/>
              <a:t>30/12/2019</a:t>
            </a:fld>
            <a:endParaRPr lang="pt-BR" dirty="0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CBE01-59BC-4204-ACE9-85531EFC2433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5645858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E3C16C-15EA-4879-B309-B928C210800C}" type="datetimeFigureOut">
              <a:rPr lang="pt-BR" smtClean="0"/>
              <a:t>30/12/2019</a:t>
            </a:fld>
            <a:endParaRPr lang="pt-BR" dirty="0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CBE01-59BC-4204-ACE9-85531EFC2433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8272828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E3C16C-15EA-4879-B309-B928C210800C}" type="datetimeFigureOut">
              <a:rPr lang="pt-BR" smtClean="0"/>
              <a:t>30/12/2019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CBE01-59BC-4204-ACE9-85531EFC2433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50158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 dirty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E3C16C-15EA-4879-B309-B928C210800C}" type="datetimeFigureOut">
              <a:rPr lang="pt-BR" smtClean="0"/>
              <a:t>30/12/2019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CBE01-59BC-4204-ACE9-85531EFC2433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6521858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82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E3C16C-15EA-4879-B309-B928C210800C}" type="datetimeFigureOut">
              <a:rPr lang="pt-BR" smtClean="0"/>
              <a:t>30/12/2019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DCBE01-59BC-4204-ACE9-85531EFC2433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982695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10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7" Type="http://schemas.openxmlformats.org/officeDocument/2006/relationships/slide" Target="slide21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slide" Target="slide11.xml"/><Relationship Id="rId5" Type="http://schemas.openxmlformats.org/officeDocument/2006/relationships/slide" Target="slide15.xml"/><Relationship Id="rId4" Type="http://schemas.openxmlformats.org/officeDocument/2006/relationships/slide" Target="slide18.xml"/></Relationships>
</file>

<file path=ppt/slides/_rels/slide1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slide" Target="slide12.xml"/></Relationships>
</file>

<file path=ppt/slides/_rels/slide1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slide" Target="slide13.xml"/></Relationships>
</file>

<file path=ppt/slides/_rels/slide1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gif"/><Relationship Id="rId4" Type="http://schemas.openxmlformats.org/officeDocument/2006/relationships/slide" Target="slide2.xml"/></Relationships>
</file>

<file path=ppt/slides/_rels/slide14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slide" Target="slide20.xml"/><Relationship Id="rId5" Type="http://schemas.openxmlformats.org/officeDocument/2006/relationships/slide" Target="slide11.xml"/><Relationship Id="rId4" Type="http://schemas.openxmlformats.org/officeDocument/2006/relationships/slide" Target="slide18.xml"/></Relationships>
</file>

<file path=ppt/slides/_rels/slide15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slide" Target="slide12.xml"/><Relationship Id="rId4" Type="http://schemas.openxmlformats.org/officeDocument/2006/relationships/slide" Target="slide16.xml"/></Relationships>
</file>

<file path=ppt/slides/_rels/slide16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slide" Target="slide13.xml"/></Relationships>
</file>

<file path=ppt/slides/_rels/slide17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slide" Target="slide13.xml"/></Relationships>
</file>

<file path=ppt/slides/_rels/slide18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slide" Target="slide27.xml"/><Relationship Id="rId4" Type="http://schemas.openxmlformats.org/officeDocument/2006/relationships/slide" Target="slide17.xml"/></Relationships>
</file>

<file path=ppt/slides/_rels/slide19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7" Type="http://schemas.openxmlformats.org/officeDocument/2006/relationships/slide" Target="slide10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slide" Target="slide8.xml"/><Relationship Id="rId5" Type="http://schemas.openxmlformats.org/officeDocument/2006/relationships/slide" Target="slide3.xml"/><Relationship Id="rId4" Type="http://schemas.openxmlformats.org/officeDocument/2006/relationships/slide" Target="slide7.xml"/></Relationships>
</file>

<file path=ppt/slides/_rels/slide20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7" Type="http://schemas.openxmlformats.org/officeDocument/2006/relationships/slide" Target="slide30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slide" Target="slide22.xml"/><Relationship Id="rId5" Type="http://schemas.openxmlformats.org/officeDocument/2006/relationships/slide" Target="slide23.xml"/><Relationship Id="rId4" Type="http://schemas.openxmlformats.org/officeDocument/2006/relationships/slide" Target="slide28.xml"/></Relationships>
</file>

<file path=ppt/slides/_rels/slide2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slide" Target="slide30.xml"/><Relationship Id="rId5" Type="http://schemas.openxmlformats.org/officeDocument/2006/relationships/slide" Target="slide24.xml"/><Relationship Id="rId4" Type="http://schemas.openxmlformats.org/officeDocument/2006/relationships/slide" Target="slide29.xml"/></Relationships>
</file>

<file path=ppt/slides/_rels/slide2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slide" Target="slide30.xml"/><Relationship Id="rId5" Type="http://schemas.openxmlformats.org/officeDocument/2006/relationships/slide" Target="slide24.xml"/><Relationship Id="rId4" Type="http://schemas.openxmlformats.org/officeDocument/2006/relationships/slide" Target="slide25.xml"/></Relationships>
</file>

<file path=ppt/slides/_rels/slide24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slide" Target="slide30.xml"/></Relationships>
</file>

<file path=ppt/slides/_rels/slide25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slide" Target="slide30.xml"/></Relationships>
</file>

<file path=ppt/slides/_rels/slide26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gif"/><Relationship Id="rId4" Type="http://schemas.openxmlformats.org/officeDocument/2006/relationships/slide" Target="slide2.xml"/></Relationships>
</file>

<file path=ppt/slides/_rels/slide27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slide" Target="slide30.xml"/><Relationship Id="rId5" Type="http://schemas.openxmlformats.org/officeDocument/2006/relationships/slide" Target="slide28.xml"/><Relationship Id="rId4" Type="http://schemas.openxmlformats.org/officeDocument/2006/relationships/slide" Target="slide25.xml"/></Relationships>
</file>

<file path=ppt/slides/_rels/slide29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slide" Target="slide30.xml"/><Relationship Id="rId4" Type="http://schemas.openxmlformats.org/officeDocument/2006/relationships/slide" Target="slide26.xml"/></Relationships>
</file>

<file path=ppt/slides/_rels/slide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slide" Target="slide10.xml"/><Relationship Id="rId5" Type="http://schemas.openxmlformats.org/officeDocument/2006/relationships/slide" Target="slide6.xml"/><Relationship Id="rId4" Type="http://schemas.openxmlformats.org/officeDocument/2006/relationships/slide" Target="slide4.xml"/></Relationships>
</file>

<file path=ppt/slides/_rels/slide30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slide" Target="slide31.xml"/><Relationship Id="rId5" Type="http://schemas.openxmlformats.org/officeDocument/2006/relationships/slide" Target="slide36.xml"/><Relationship Id="rId4" Type="http://schemas.openxmlformats.org/officeDocument/2006/relationships/slide" Target="slide35.xml"/></Relationships>
</file>

<file path=ppt/slides/_rels/slide3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slide" Target="slide32.xml"/><Relationship Id="rId4" Type="http://schemas.openxmlformats.org/officeDocument/2006/relationships/slide" Target="slide34.xml"/></Relationships>
</file>

<file path=ppt/slides/_rels/slide3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slide" Target="slide33.xml"/></Relationships>
</file>

<file path=ppt/slides/_rels/slide3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gif"/><Relationship Id="rId4" Type="http://schemas.openxmlformats.org/officeDocument/2006/relationships/slide" Target="slide2.xml"/></Relationships>
</file>

<file path=ppt/slides/_rels/slide34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slide" Target="slide33.xml"/></Relationships>
</file>

<file path=ppt/slides/_rels/slide35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slide" Target="slide34.xml"/><Relationship Id="rId4" Type="http://schemas.openxmlformats.org/officeDocument/2006/relationships/slide" Target="slide38.xml"/></Relationships>
</file>

<file path=ppt/slides/_rels/slide36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slide" Target="slide34.xml"/><Relationship Id="rId4" Type="http://schemas.openxmlformats.org/officeDocument/2006/relationships/slide" Target="slide38.xml"/></Relationships>
</file>

<file path=ppt/slides/_rels/slide38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slide" Target="slide33.xml"/></Relationships>
</file>

<file path=ppt/slides/_rels/slide39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slide" Target="slide10.xml"/><Relationship Id="rId4" Type="http://schemas.openxmlformats.org/officeDocument/2006/relationships/slide" Target="slide5.xml"/></Relationships>
</file>

<file path=ppt/slides/_rels/slide40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slide" Target="slide2.xml"/></Relationships>
</file>

<file path=ppt/slides/_rels/slide4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slide" Target="slide2.xml"/><Relationship Id="rId4" Type="http://schemas.openxmlformats.org/officeDocument/2006/relationships/image" Target="../media/image4.gif"/></Relationships>
</file>

<file path=ppt/slides/_rels/slide5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slide" Target="slide2.xml"/><Relationship Id="rId5" Type="http://schemas.openxmlformats.org/officeDocument/2006/relationships/image" Target="../media/image2.gif"/><Relationship Id="rId4" Type="http://schemas.openxmlformats.org/officeDocument/2006/relationships/slide" Target="slide3.xml"/></Relationships>
</file>

<file path=ppt/slides/_rels/slide6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slide" Target="slide10.xml"/><Relationship Id="rId4" Type="http://schemas.openxmlformats.org/officeDocument/2006/relationships/slide" Target="slide5.xml"/></Relationships>
</file>

<file path=ppt/slides/_rels/slide7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slide" Target="slide10.xml"/><Relationship Id="rId5" Type="http://schemas.openxmlformats.org/officeDocument/2006/relationships/slide" Target="slide9.xml"/><Relationship Id="rId4" Type="http://schemas.openxmlformats.org/officeDocument/2006/relationships/slide" Target="slide4.xml"/></Relationships>
</file>

<file path=ppt/slides/_rels/slide8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slide" Target="slide10.xml"/><Relationship Id="rId5" Type="http://schemas.openxmlformats.org/officeDocument/2006/relationships/slide" Target="slide6.xml"/><Relationship Id="rId4" Type="http://schemas.openxmlformats.org/officeDocument/2006/relationships/slide" Target="slide9.xml"/></Relationships>
</file>

<file path=ppt/slides/_rels/slide9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slide" Target="slide10.xml"/><Relationship Id="rId5" Type="http://schemas.openxmlformats.org/officeDocument/2006/relationships/slide" Target="slide5.xml"/><Relationship Id="rId4" Type="http://schemas.openxmlformats.org/officeDocument/2006/relationships/slide" Target="slid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/>
          <p:cNvPicPr>
            <a:picLocks noChangeAspect="1"/>
          </p:cNvPicPr>
          <p:nvPr/>
        </p:nvPicPr>
        <p:blipFill>
          <a:blip r:embed="rId2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17663" y="2641600"/>
            <a:ext cx="4876800" cy="4876800"/>
          </a:xfrm>
          <a:prstGeom prst="rect">
            <a:avLst/>
          </a:prstGeom>
        </p:spPr>
      </p:pic>
      <p:pic>
        <p:nvPicPr>
          <p:cNvPr id="6" name="Imagem 5"/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2015" b="89927" l="9901" r="89989"/>
                    </a14:imgEffect>
                    <a14:imgEffect>
                      <a14:artisticWatercolorSponge trans="95000" brushSize="9"/>
                    </a14:imgEffect>
                    <a14:imgEffect>
                      <a14:brightnessContrast bright="-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42837" y="480527"/>
            <a:ext cx="8659433" cy="5201376"/>
          </a:xfrm>
          <a:prstGeom prst="ellipse">
            <a:avLst/>
          </a:prstGeom>
          <a:ln>
            <a:noFill/>
          </a:ln>
          <a:effectLst>
            <a:softEdge rad="112500"/>
          </a:effectLst>
          <a:scene3d>
            <a:camera prst="obliqueBottomLeft">
              <a:rot lat="300000" lon="1800000" rev="20999999"/>
            </a:camera>
            <a:lightRig rig="threePt" dir="t"/>
          </a:scene3d>
        </p:spPr>
      </p:pic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390918" y="2417538"/>
            <a:ext cx="8448541" cy="1011462"/>
          </a:xfrm>
        </p:spPr>
        <p:txBody>
          <a:bodyPr>
            <a:noAutofit/>
          </a:bodyPr>
          <a:lstStyle/>
          <a:p>
            <a:r>
              <a:rPr lang="pt-BR" sz="8000" b="1" dirty="0" err="1">
                <a:ln w="76200">
                  <a:solidFill>
                    <a:schemeClr val="tx1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Quiz</a:t>
            </a:r>
            <a:r>
              <a:rPr lang="pt-BR" sz="8000" b="1" dirty="0">
                <a:ln w="76200">
                  <a:solidFill>
                    <a:schemeClr val="tx1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do Dino </a:t>
            </a:r>
          </a:p>
        </p:txBody>
      </p:sp>
      <p:sp>
        <p:nvSpPr>
          <p:cNvPr id="4" name="Pentágono 3">
            <a:hlinkClick r:id="" action="ppaction://hlinkshowjump?jump=nextslide"/>
          </p:cNvPr>
          <p:cNvSpPr/>
          <p:nvPr/>
        </p:nvSpPr>
        <p:spPr>
          <a:xfrm>
            <a:off x="8354096" y="6181859"/>
            <a:ext cx="3837904" cy="676141"/>
          </a:xfrm>
          <a:prstGeom prst="homePlate">
            <a:avLst/>
          </a:prstGeom>
          <a:solidFill>
            <a:schemeClr val="tx1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b="1" dirty="0">
                <a:solidFill>
                  <a:schemeClr val="tx1"/>
                </a:solidFill>
              </a:rPr>
              <a:t>JOGAR</a:t>
            </a:r>
            <a:endParaRPr lang="pt-BR" b="1" dirty="0">
              <a:solidFill>
                <a:schemeClr val="tx1"/>
              </a:solidFill>
            </a:endParaRPr>
          </a:p>
        </p:txBody>
      </p:sp>
      <p:sp>
        <p:nvSpPr>
          <p:cNvPr id="5" name="Pentágono 4">
            <a:hlinkClick r:id="" action="ppaction://hlinkshowjump?jump=nextslide"/>
          </p:cNvPr>
          <p:cNvSpPr/>
          <p:nvPr/>
        </p:nvSpPr>
        <p:spPr>
          <a:xfrm flipH="1">
            <a:off x="0" y="6181859"/>
            <a:ext cx="3869410" cy="676141"/>
          </a:xfrm>
          <a:prstGeom prst="homePlate">
            <a:avLst/>
          </a:prstGeom>
          <a:solidFill>
            <a:schemeClr val="tx1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>
                <a:solidFill>
                  <a:schemeClr val="tx1"/>
                </a:solidFill>
              </a:rPr>
              <a:t>AUTORIA</a:t>
            </a:r>
          </a:p>
        </p:txBody>
      </p:sp>
      <p:sp>
        <p:nvSpPr>
          <p:cNvPr id="7" name="Texto explicativo em elipse 6"/>
          <p:cNvSpPr/>
          <p:nvPr/>
        </p:nvSpPr>
        <p:spPr>
          <a:xfrm>
            <a:off x="8009466" y="1049866"/>
            <a:ext cx="3657601" cy="2404534"/>
          </a:xfrm>
          <a:prstGeom prst="wedgeEllipseCallout">
            <a:avLst/>
          </a:prstGeom>
          <a:solidFill>
            <a:schemeClr val="accent2">
              <a:lumMod val="50000"/>
              <a:alpha val="28000"/>
            </a:schemeClr>
          </a:solidFill>
          <a:ln>
            <a:noFill/>
          </a:ln>
          <a:effectLst>
            <a:outerShdw blurRad="12700" dist="50800" dir="5400000" algn="ctr" rotWithShape="0">
              <a:srgbClr val="000000">
                <a:alpha val="43137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Olá, eu sou o Dino!</a:t>
            </a:r>
          </a:p>
          <a:p>
            <a:pPr algn="ctr"/>
            <a:r>
              <a:rPr lang="pt-BR" dirty="0"/>
              <a:t>E criei esse </a:t>
            </a:r>
            <a:r>
              <a:rPr lang="pt-BR" dirty="0" err="1"/>
              <a:t>Quiz</a:t>
            </a:r>
            <a:r>
              <a:rPr lang="pt-BR" dirty="0"/>
              <a:t> para testar seus conhecimentos sobre meus ancestrais, vamos lá, vamos jogar!</a:t>
            </a:r>
          </a:p>
        </p:txBody>
      </p:sp>
    </p:spTree>
    <p:extLst>
      <p:ext uri="{BB962C8B-B14F-4D97-AF65-F5344CB8AC3E}">
        <p14:creationId xmlns:p14="http://schemas.microsoft.com/office/powerpoint/2010/main" val="38886604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m 8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2015" b="89927" l="9901" r="89989"/>
                    </a14:imgEffect>
                    <a14:imgEffect>
                      <a14:artisticWatercolorSponge trans="95000" brushSize="9"/>
                    </a14:imgEffect>
                    <a14:imgEffect>
                      <a14:brightnessContrast bright="-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42837" y="480527"/>
            <a:ext cx="8659433" cy="5201376"/>
          </a:xfrm>
          <a:prstGeom prst="ellipse">
            <a:avLst/>
          </a:prstGeom>
          <a:ln>
            <a:noFill/>
          </a:ln>
          <a:effectLst>
            <a:softEdge rad="112500"/>
          </a:effectLst>
          <a:scene3d>
            <a:camera prst="obliqueBottomLeft">
              <a:rot lat="300000" lon="1800000" rev="20999999"/>
            </a:camera>
            <a:lightRig rig="threePt" dir="t"/>
          </a:scene3d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53792" y="365125"/>
            <a:ext cx="10800008" cy="1325563"/>
          </a:xfrm>
        </p:spPr>
        <p:txBody>
          <a:bodyPr>
            <a:noAutofit/>
          </a:bodyPr>
          <a:lstStyle/>
          <a:p>
            <a:r>
              <a:rPr lang="pt-BR" b="1" dirty="0"/>
              <a:t>Há quanto tempo atrás os dinossauros viveram?</a:t>
            </a:r>
          </a:p>
        </p:txBody>
      </p:sp>
      <p:sp>
        <p:nvSpPr>
          <p:cNvPr id="5" name="Retângulo de cantos arredondados 4">
            <a:hlinkClick r:id="rId4" action="ppaction://hlinksldjump"/>
          </p:cNvPr>
          <p:cNvSpPr/>
          <p:nvPr/>
        </p:nvSpPr>
        <p:spPr>
          <a:xfrm>
            <a:off x="1684986" y="4917582"/>
            <a:ext cx="8255357" cy="965916"/>
          </a:xfrm>
          <a:prstGeom prst="roundRect">
            <a:avLst/>
          </a:prstGeom>
          <a:noFill/>
          <a:ln w="76200"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400" b="1" dirty="0">
                <a:solidFill>
                  <a:schemeClr val="tx1"/>
                </a:solidFill>
              </a:rPr>
              <a:t>Há 250 bilhões de anos</a:t>
            </a:r>
          </a:p>
        </p:txBody>
      </p:sp>
      <p:sp>
        <p:nvSpPr>
          <p:cNvPr id="6" name="Retângulo de cantos arredondados 5">
            <a:hlinkClick r:id="rId5" action="ppaction://hlinksldjump"/>
          </p:cNvPr>
          <p:cNvSpPr/>
          <p:nvPr/>
        </p:nvSpPr>
        <p:spPr>
          <a:xfrm>
            <a:off x="1682840" y="3794974"/>
            <a:ext cx="8255357" cy="965916"/>
          </a:xfrm>
          <a:prstGeom prst="roundRect">
            <a:avLst/>
          </a:prstGeom>
          <a:noFill/>
          <a:ln w="76200"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400" b="1" dirty="0">
                <a:solidFill>
                  <a:schemeClr val="tx1"/>
                </a:solidFill>
              </a:rPr>
              <a:t>Há 500 milhões  de anos</a:t>
            </a:r>
          </a:p>
        </p:txBody>
      </p:sp>
      <p:sp>
        <p:nvSpPr>
          <p:cNvPr id="7" name="Retângulo de cantos arredondados 6">
            <a:hlinkClick r:id="rId6" action="ppaction://hlinksldjump"/>
          </p:cNvPr>
          <p:cNvSpPr/>
          <p:nvPr/>
        </p:nvSpPr>
        <p:spPr>
          <a:xfrm>
            <a:off x="1680693" y="1461751"/>
            <a:ext cx="8255357" cy="965916"/>
          </a:xfrm>
          <a:prstGeom prst="roundRect">
            <a:avLst/>
          </a:prstGeom>
          <a:noFill/>
          <a:ln w="76200"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400" b="1" dirty="0">
                <a:solidFill>
                  <a:schemeClr val="tx1"/>
                </a:solidFill>
              </a:rPr>
              <a:t>Há 25 bilhões de anos</a:t>
            </a:r>
          </a:p>
        </p:txBody>
      </p:sp>
      <p:sp>
        <p:nvSpPr>
          <p:cNvPr id="12" name="Rosto feliz 11"/>
          <p:cNvSpPr/>
          <p:nvPr/>
        </p:nvSpPr>
        <p:spPr>
          <a:xfrm>
            <a:off x="10109914" y="2562895"/>
            <a:ext cx="1262131" cy="1107583"/>
          </a:xfrm>
          <a:prstGeom prst="smileyFace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13" name="Pentágono 12">
            <a:hlinkClick r:id="rId7" action="ppaction://hlinksldjump"/>
          </p:cNvPr>
          <p:cNvSpPr/>
          <p:nvPr/>
        </p:nvSpPr>
        <p:spPr>
          <a:xfrm>
            <a:off x="8706118" y="6143223"/>
            <a:ext cx="3374265" cy="618185"/>
          </a:xfrm>
          <a:prstGeom prst="homePlate">
            <a:avLst/>
          </a:prstGeom>
          <a:noFill/>
          <a:ln w="76200"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>
                <a:solidFill>
                  <a:schemeClr val="tx1"/>
                </a:solidFill>
              </a:rPr>
              <a:t>Próxima pergunta</a:t>
            </a:r>
          </a:p>
        </p:txBody>
      </p:sp>
      <p:sp>
        <p:nvSpPr>
          <p:cNvPr id="16" name="Retângulo de cantos arredondados 15"/>
          <p:cNvSpPr/>
          <p:nvPr/>
        </p:nvSpPr>
        <p:spPr>
          <a:xfrm>
            <a:off x="1742941" y="2618704"/>
            <a:ext cx="8255357" cy="965916"/>
          </a:xfrm>
          <a:prstGeom prst="roundRect">
            <a:avLst/>
          </a:prstGeom>
          <a:noFill/>
          <a:ln w="76200"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400" b="1" dirty="0">
                <a:solidFill>
                  <a:schemeClr val="tx1"/>
                </a:solidFill>
              </a:rPr>
              <a:t>Há 255 milhões de anos</a:t>
            </a:r>
          </a:p>
        </p:txBody>
      </p:sp>
    </p:spTree>
    <p:extLst>
      <p:ext uri="{BB962C8B-B14F-4D97-AF65-F5344CB8AC3E}">
        <p14:creationId xmlns:p14="http://schemas.microsoft.com/office/powerpoint/2010/main" val="4628997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</p:childTnLst>
        </p:cTn>
      </p:par>
    </p:tnLst>
    <p:bldLst>
      <p:bldP spid="12" grpId="0" animBg="1"/>
      <p:bldP spid="13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Imagem 9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2015" b="89927" l="9901" r="89989"/>
                    </a14:imgEffect>
                    <a14:imgEffect>
                      <a14:artisticWatercolorSponge trans="95000" brushSize="9"/>
                    </a14:imgEffect>
                    <a14:imgEffect>
                      <a14:brightnessContrast bright="-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42837" y="480527"/>
            <a:ext cx="8659433" cy="5201376"/>
          </a:xfrm>
          <a:prstGeom prst="ellipse">
            <a:avLst/>
          </a:prstGeom>
          <a:ln>
            <a:noFill/>
          </a:ln>
          <a:effectLst>
            <a:softEdge rad="112500"/>
          </a:effectLst>
          <a:scene3d>
            <a:camera prst="obliqueBottomLeft">
              <a:rot lat="300000" lon="1800000" rev="20999999"/>
            </a:camera>
            <a:lightRig rig="threePt" dir="t"/>
          </a:scene3d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53792" y="365125"/>
            <a:ext cx="10800008" cy="1325563"/>
          </a:xfrm>
        </p:spPr>
        <p:txBody>
          <a:bodyPr/>
          <a:lstStyle/>
          <a:p>
            <a:r>
              <a:rPr lang="pt-BR" b="1" dirty="0"/>
              <a:t>Há quanto tempo atrás os dinossauros viveram?</a:t>
            </a:r>
          </a:p>
        </p:txBody>
      </p:sp>
      <p:sp>
        <p:nvSpPr>
          <p:cNvPr id="5" name="Retângulo de cantos arredondados 4"/>
          <p:cNvSpPr/>
          <p:nvPr/>
        </p:nvSpPr>
        <p:spPr>
          <a:xfrm>
            <a:off x="1684986" y="4917582"/>
            <a:ext cx="8255357" cy="965916"/>
          </a:xfrm>
          <a:prstGeom prst="roundRect">
            <a:avLst/>
          </a:prstGeom>
          <a:noFill/>
          <a:ln w="76200"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400" b="1" dirty="0">
                <a:solidFill>
                  <a:schemeClr val="tx1"/>
                </a:solidFill>
              </a:rPr>
              <a:t>Há 250 bilhões de anos</a:t>
            </a:r>
          </a:p>
        </p:txBody>
      </p:sp>
      <p:sp>
        <p:nvSpPr>
          <p:cNvPr id="6" name="Retângulo de cantos arredondados 5">
            <a:hlinkClick r:id="rId4" action="ppaction://hlinksldjump"/>
          </p:cNvPr>
          <p:cNvSpPr/>
          <p:nvPr/>
        </p:nvSpPr>
        <p:spPr>
          <a:xfrm>
            <a:off x="1669961" y="3794974"/>
            <a:ext cx="8255357" cy="965916"/>
          </a:xfrm>
          <a:prstGeom prst="roundRect">
            <a:avLst/>
          </a:prstGeom>
          <a:noFill/>
          <a:ln w="76200"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400" b="1" dirty="0">
                <a:solidFill>
                  <a:schemeClr val="tx1"/>
                </a:solidFill>
              </a:rPr>
              <a:t>Há 500 milhões  de anos</a:t>
            </a:r>
          </a:p>
        </p:txBody>
      </p:sp>
      <p:sp>
        <p:nvSpPr>
          <p:cNvPr id="7" name="Retângulo de cantos arredondados 6"/>
          <p:cNvSpPr/>
          <p:nvPr/>
        </p:nvSpPr>
        <p:spPr>
          <a:xfrm>
            <a:off x="1680693" y="1461751"/>
            <a:ext cx="8255357" cy="965916"/>
          </a:xfrm>
          <a:prstGeom prst="roundRect">
            <a:avLst/>
          </a:prstGeom>
          <a:noFill/>
          <a:ln w="76200"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400" b="1" dirty="0">
                <a:solidFill>
                  <a:schemeClr val="tx1"/>
                </a:solidFill>
              </a:rPr>
              <a:t>Há 25 bilhões de anos</a:t>
            </a:r>
          </a:p>
        </p:txBody>
      </p:sp>
      <p:sp>
        <p:nvSpPr>
          <p:cNvPr id="9" name="Multiplicar 8"/>
          <p:cNvSpPr/>
          <p:nvPr/>
        </p:nvSpPr>
        <p:spPr>
          <a:xfrm>
            <a:off x="10109915" y="1275009"/>
            <a:ext cx="1326524" cy="1287887"/>
          </a:xfrm>
          <a:prstGeom prst="mathMultiply">
            <a:avLst/>
          </a:prstGeom>
          <a:noFill/>
          <a:ln w="76200"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14" name="Rosto feliz 13"/>
          <p:cNvSpPr/>
          <p:nvPr/>
        </p:nvSpPr>
        <p:spPr>
          <a:xfrm>
            <a:off x="10109914" y="2562895"/>
            <a:ext cx="1262131" cy="1107583"/>
          </a:xfrm>
          <a:prstGeom prst="smileyFace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15" name="Pentágono 14"/>
          <p:cNvSpPr/>
          <p:nvPr/>
        </p:nvSpPr>
        <p:spPr>
          <a:xfrm>
            <a:off x="8706118" y="6143223"/>
            <a:ext cx="3374265" cy="618185"/>
          </a:xfrm>
          <a:prstGeom prst="homePlate">
            <a:avLst/>
          </a:prstGeom>
          <a:noFill/>
          <a:ln w="76200"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>
                <a:solidFill>
                  <a:schemeClr val="tx1"/>
                </a:solidFill>
              </a:rPr>
              <a:t>Próxima pergunta</a:t>
            </a:r>
          </a:p>
        </p:txBody>
      </p:sp>
      <p:sp>
        <p:nvSpPr>
          <p:cNvPr id="16" name="Retângulo de cantos arredondados 15"/>
          <p:cNvSpPr/>
          <p:nvPr/>
        </p:nvSpPr>
        <p:spPr>
          <a:xfrm>
            <a:off x="1742941" y="2618704"/>
            <a:ext cx="8255357" cy="965916"/>
          </a:xfrm>
          <a:prstGeom prst="roundRect">
            <a:avLst/>
          </a:prstGeom>
          <a:noFill/>
          <a:ln w="76200"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400" b="1" dirty="0">
                <a:solidFill>
                  <a:schemeClr val="tx1"/>
                </a:solidFill>
              </a:rPr>
              <a:t>Há 255 milhões de anos</a:t>
            </a:r>
          </a:p>
        </p:txBody>
      </p:sp>
    </p:spTree>
    <p:extLst>
      <p:ext uri="{BB962C8B-B14F-4D97-AF65-F5344CB8AC3E}">
        <p14:creationId xmlns:p14="http://schemas.microsoft.com/office/powerpoint/2010/main" val="7538996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</p:childTnLst>
        </p:cTn>
      </p:par>
    </p:tnLst>
    <p:bldLst>
      <p:bldP spid="14" grpId="0" animBg="1"/>
      <p:bldP spid="1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Imagem 10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2015" b="89927" l="9901" r="89989"/>
                    </a14:imgEffect>
                    <a14:imgEffect>
                      <a14:artisticWatercolorSponge trans="95000" brushSize="9"/>
                    </a14:imgEffect>
                    <a14:imgEffect>
                      <a14:brightnessContrast bright="-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42837" y="480527"/>
            <a:ext cx="8659433" cy="5201376"/>
          </a:xfrm>
          <a:prstGeom prst="ellipse">
            <a:avLst/>
          </a:prstGeom>
          <a:ln>
            <a:noFill/>
          </a:ln>
          <a:effectLst>
            <a:softEdge rad="112500"/>
          </a:effectLst>
          <a:scene3d>
            <a:camera prst="obliqueBottomLeft">
              <a:rot lat="300000" lon="1800000" rev="20999999"/>
            </a:camera>
            <a:lightRig rig="threePt" dir="t"/>
          </a:scene3d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53792" y="365125"/>
            <a:ext cx="10800008" cy="1325563"/>
          </a:xfrm>
        </p:spPr>
        <p:txBody>
          <a:bodyPr/>
          <a:lstStyle/>
          <a:p>
            <a:r>
              <a:rPr lang="pt-BR" b="1" dirty="0"/>
              <a:t>Há quanto tempo atrás os dinossauros viveram?</a:t>
            </a:r>
          </a:p>
        </p:txBody>
      </p:sp>
      <p:sp>
        <p:nvSpPr>
          <p:cNvPr id="5" name="Retângulo de cantos arredondados 4">
            <a:hlinkClick r:id="rId4" action="ppaction://hlinksldjump"/>
          </p:cNvPr>
          <p:cNvSpPr/>
          <p:nvPr/>
        </p:nvSpPr>
        <p:spPr>
          <a:xfrm>
            <a:off x="1684986" y="4917582"/>
            <a:ext cx="8255357" cy="965916"/>
          </a:xfrm>
          <a:prstGeom prst="roundRect">
            <a:avLst/>
          </a:prstGeom>
          <a:noFill/>
          <a:ln w="76200"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400" b="1" dirty="0">
                <a:solidFill>
                  <a:schemeClr val="tx1"/>
                </a:solidFill>
              </a:rPr>
              <a:t>Há 250 bilhões de anos</a:t>
            </a:r>
          </a:p>
        </p:txBody>
      </p:sp>
      <p:sp>
        <p:nvSpPr>
          <p:cNvPr id="6" name="Retângulo de cantos arredondados 5"/>
          <p:cNvSpPr/>
          <p:nvPr/>
        </p:nvSpPr>
        <p:spPr>
          <a:xfrm>
            <a:off x="1669961" y="3794974"/>
            <a:ext cx="8255357" cy="965916"/>
          </a:xfrm>
          <a:prstGeom prst="roundRect">
            <a:avLst/>
          </a:prstGeom>
          <a:noFill/>
          <a:ln w="76200"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400" b="1" dirty="0">
                <a:solidFill>
                  <a:schemeClr val="tx1"/>
                </a:solidFill>
              </a:rPr>
              <a:t>Há 500 milhões  de anos</a:t>
            </a:r>
          </a:p>
        </p:txBody>
      </p:sp>
      <p:sp>
        <p:nvSpPr>
          <p:cNvPr id="7" name="Retângulo de cantos arredondados 6"/>
          <p:cNvSpPr/>
          <p:nvPr/>
        </p:nvSpPr>
        <p:spPr>
          <a:xfrm>
            <a:off x="1680693" y="1461751"/>
            <a:ext cx="8255357" cy="965916"/>
          </a:xfrm>
          <a:prstGeom prst="roundRect">
            <a:avLst/>
          </a:prstGeom>
          <a:noFill/>
          <a:ln w="76200"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400" b="1" dirty="0">
                <a:solidFill>
                  <a:schemeClr val="tx1"/>
                </a:solidFill>
              </a:rPr>
              <a:t>Há 25 bilhões de anos</a:t>
            </a:r>
          </a:p>
        </p:txBody>
      </p:sp>
      <p:sp>
        <p:nvSpPr>
          <p:cNvPr id="9" name="Multiplicar 8"/>
          <p:cNvSpPr/>
          <p:nvPr/>
        </p:nvSpPr>
        <p:spPr>
          <a:xfrm>
            <a:off x="10109915" y="1275009"/>
            <a:ext cx="1326524" cy="1287887"/>
          </a:xfrm>
          <a:prstGeom prst="mathMultiply">
            <a:avLst/>
          </a:prstGeom>
          <a:noFill/>
          <a:ln w="76200"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10" name="Multiplicar 9"/>
          <p:cNvSpPr/>
          <p:nvPr/>
        </p:nvSpPr>
        <p:spPr>
          <a:xfrm>
            <a:off x="10159284" y="3706970"/>
            <a:ext cx="1326524" cy="1287887"/>
          </a:xfrm>
          <a:prstGeom prst="mathMultiply">
            <a:avLst/>
          </a:prstGeom>
          <a:noFill/>
          <a:ln w="76200"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13" name="Rosto feliz 12"/>
          <p:cNvSpPr/>
          <p:nvPr/>
        </p:nvSpPr>
        <p:spPr>
          <a:xfrm>
            <a:off x="10109914" y="2562895"/>
            <a:ext cx="1262131" cy="1107583"/>
          </a:xfrm>
          <a:prstGeom prst="smileyFace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14" name="Pentágono 13"/>
          <p:cNvSpPr/>
          <p:nvPr/>
        </p:nvSpPr>
        <p:spPr>
          <a:xfrm>
            <a:off x="8706118" y="6143223"/>
            <a:ext cx="3374265" cy="618185"/>
          </a:xfrm>
          <a:prstGeom prst="homePlate">
            <a:avLst/>
          </a:prstGeom>
          <a:noFill/>
          <a:ln w="76200"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>
                <a:solidFill>
                  <a:schemeClr val="tx1"/>
                </a:solidFill>
              </a:rPr>
              <a:t>Próxima pergunta</a:t>
            </a:r>
          </a:p>
        </p:txBody>
      </p:sp>
      <p:sp>
        <p:nvSpPr>
          <p:cNvPr id="15" name="Retângulo de cantos arredondados 14"/>
          <p:cNvSpPr/>
          <p:nvPr/>
        </p:nvSpPr>
        <p:spPr>
          <a:xfrm>
            <a:off x="1742941" y="2618704"/>
            <a:ext cx="8255357" cy="965916"/>
          </a:xfrm>
          <a:prstGeom prst="roundRect">
            <a:avLst/>
          </a:prstGeom>
          <a:noFill/>
          <a:ln w="76200"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400" b="1" dirty="0">
                <a:solidFill>
                  <a:schemeClr val="tx1"/>
                </a:solidFill>
              </a:rPr>
              <a:t>Há 255 milhões de anos</a:t>
            </a:r>
          </a:p>
        </p:txBody>
      </p:sp>
    </p:spTree>
    <p:extLst>
      <p:ext uri="{BB962C8B-B14F-4D97-AF65-F5344CB8AC3E}">
        <p14:creationId xmlns:p14="http://schemas.microsoft.com/office/powerpoint/2010/main" val="9928098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</p:childTnLst>
        </p:cTn>
      </p:par>
    </p:tnLst>
    <p:bldLst>
      <p:bldP spid="13" grpId="0" animBg="1"/>
      <p:bldP spid="1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Imagem 19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2015" b="89927" l="9901" r="89989"/>
                    </a14:imgEffect>
                    <a14:imgEffect>
                      <a14:artisticWatercolorSponge trans="95000" brushSize="9"/>
                    </a14:imgEffect>
                    <a14:imgEffect>
                      <a14:brightnessContrast bright="-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42837" y="480527"/>
            <a:ext cx="8659433" cy="5201376"/>
          </a:xfrm>
          <a:prstGeom prst="ellipse">
            <a:avLst/>
          </a:prstGeom>
          <a:ln>
            <a:noFill/>
          </a:ln>
          <a:effectLst>
            <a:softEdge rad="112500"/>
          </a:effectLst>
          <a:scene3d>
            <a:camera prst="obliqueBottomLeft">
              <a:rot lat="300000" lon="1800000" rev="20999999"/>
            </a:camera>
            <a:lightRig rig="threePt" dir="t"/>
          </a:scene3d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53792" y="365125"/>
            <a:ext cx="10800008" cy="1325563"/>
          </a:xfrm>
        </p:spPr>
        <p:txBody>
          <a:bodyPr/>
          <a:lstStyle/>
          <a:p>
            <a:r>
              <a:rPr lang="pt-BR" b="1" dirty="0"/>
              <a:t>Há quanto tempo atrás os dinossauros viveram?</a:t>
            </a:r>
          </a:p>
        </p:txBody>
      </p:sp>
      <p:sp>
        <p:nvSpPr>
          <p:cNvPr id="5" name="Retângulo de cantos arredondados 4"/>
          <p:cNvSpPr/>
          <p:nvPr/>
        </p:nvSpPr>
        <p:spPr>
          <a:xfrm>
            <a:off x="1684986" y="4917582"/>
            <a:ext cx="8255357" cy="965916"/>
          </a:xfrm>
          <a:prstGeom prst="roundRect">
            <a:avLst/>
          </a:prstGeom>
          <a:noFill/>
          <a:ln w="76200"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>
                <a:solidFill>
                  <a:schemeClr val="tx1"/>
                </a:solidFill>
              </a:rPr>
              <a:t>Há 250 bilhões de anos</a:t>
            </a:r>
          </a:p>
        </p:txBody>
      </p:sp>
      <p:sp>
        <p:nvSpPr>
          <p:cNvPr id="6" name="Retângulo de cantos arredondados 5"/>
          <p:cNvSpPr/>
          <p:nvPr/>
        </p:nvSpPr>
        <p:spPr>
          <a:xfrm>
            <a:off x="1703828" y="3761107"/>
            <a:ext cx="8255357" cy="965916"/>
          </a:xfrm>
          <a:prstGeom prst="roundRect">
            <a:avLst/>
          </a:prstGeom>
          <a:noFill/>
          <a:ln w="76200"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>
                <a:solidFill>
                  <a:schemeClr val="tx1"/>
                </a:solidFill>
              </a:rPr>
              <a:t>Há 500 milhões  de anos</a:t>
            </a:r>
          </a:p>
        </p:txBody>
      </p:sp>
      <p:sp>
        <p:nvSpPr>
          <p:cNvPr id="7" name="Retângulo de cantos arredondados 6"/>
          <p:cNvSpPr/>
          <p:nvPr/>
        </p:nvSpPr>
        <p:spPr>
          <a:xfrm>
            <a:off x="1680693" y="1461751"/>
            <a:ext cx="8255357" cy="965916"/>
          </a:xfrm>
          <a:prstGeom prst="roundRect">
            <a:avLst/>
          </a:prstGeom>
          <a:noFill/>
          <a:ln w="76200"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>
                <a:solidFill>
                  <a:schemeClr val="tx1"/>
                </a:solidFill>
              </a:rPr>
              <a:t>Há 25 bilhões de anos</a:t>
            </a:r>
          </a:p>
        </p:txBody>
      </p:sp>
      <p:sp>
        <p:nvSpPr>
          <p:cNvPr id="8" name="Retângulo de cantos arredondados 7"/>
          <p:cNvSpPr/>
          <p:nvPr/>
        </p:nvSpPr>
        <p:spPr>
          <a:xfrm>
            <a:off x="1704305" y="2617631"/>
            <a:ext cx="8255357" cy="965916"/>
          </a:xfrm>
          <a:prstGeom prst="roundRect">
            <a:avLst/>
          </a:prstGeom>
          <a:noFill/>
          <a:ln w="76200"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>
                <a:solidFill>
                  <a:schemeClr val="tx1"/>
                </a:solidFill>
              </a:rPr>
              <a:t>Há 255 milhões de anos</a:t>
            </a:r>
          </a:p>
        </p:txBody>
      </p:sp>
      <p:sp>
        <p:nvSpPr>
          <p:cNvPr id="9" name="Multiplicar 8"/>
          <p:cNvSpPr/>
          <p:nvPr/>
        </p:nvSpPr>
        <p:spPr>
          <a:xfrm>
            <a:off x="10109915" y="1275009"/>
            <a:ext cx="1326524" cy="1287887"/>
          </a:xfrm>
          <a:prstGeom prst="mathMultiply">
            <a:avLst/>
          </a:prstGeom>
          <a:noFill/>
          <a:ln w="76200"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10" name="Multiplicar 9"/>
          <p:cNvSpPr/>
          <p:nvPr/>
        </p:nvSpPr>
        <p:spPr>
          <a:xfrm>
            <a:off x="10159284" y="3706970"/>
            <a:ext cx="1326524" cy="1287887"/>
          </a:xfrm>
          <a:prstGeom prst="mathMultiply">
            <a:avLst/>
          </a:prstGeom>
          <a:noFill/>
          <a:ln w="76200"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11" name="Multiplicar 10"/>
          <p:cNvSpPr/>
          <p:nvPr/>
        </p:nvSpPr>
        <p:spPr>
          <a:xfrm>
            <a:off x="10185042" y="4801674"/>
            <a:ext cx="1326524" cy="1287887"/>
          </a:xfrm>
          <a:prstGeom prst="mathMultiply">
            <a:avLst/>
          </a:prstGeom>
          <a:noFill/>
          <a:ln w="76200"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18" name="Pentágono 17">
            <a:hlinkClick r:id="rId4" action="ppaction://hlinksldjump"/>
          </p:cNvPr>
          <p:cNvSpPr/>
          <p:nvPr/>
        </p:nvSpPr>
        <p:spPr>
          <a:xfrm>
            <a:off x="8628845" y="6168980"/>
            <a:ext cx="3563155" cy="689020"/>
          </a:xfrm>
          <a:prstGeom prst="homePlate">
            <a:avLst/>
          </a:prstGeom>
          <a:noFill/>
          <a:ln w="76200"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>
                <a:solidFill>
                  <a:schemeClr val="tx1"/>
                </a:solidFill>
              </a:rPr>
              <a:t>Tente novamente </a:t>
            </a:r>
          </a:p>
        </p:txBody>
      </p:sp>
      <p:pic>
        <p:nvPicPr>
          <p:cNvPr id="14" name="Imagem 13"/>
          <p:cNvPicPr>
            <a:picLocks noChangeAspect="1"/>
          </p:cNvPicPr>
          <p:nvPr/>
        </p:nvPicPr>
        <p:blipFill>
          <a:blip r:embed="rId5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097129"/>
            <a:ext cx="12039600" cy="12039600"/>
          </a:xfrm>
          <a:prstGeom prst="rect">
            <a:avLst/>
          </a:prstGeom>
        </p:spPr>
      </p:pic>
      <p:sp>
        <p:nvSpPr>
          <p:cNvPr id="16" name="Texto explicativo em elipse 15"/>
          <p:cNvSpPr/>
          <p:nvPr/>
        </p:nvSpPr>
        <p:spPr>
          <a:xfrm>
            <a:off x="7704668" y="2387599"/>
            <a:ext cx="4775200" cy="3268134"/>
          </a:xfrm>
          <a:prstGeom prst="wedgeEllipseCallout">
            <a:avLst>
              <a:gd name="adj1" fmla="val -28280"/>
              <a:gd name="adj2" fmla="val -70661"/>
            </a:avLst>
          </a:prstGeom>
          <a:solidFill>
            <a:schemeClr val="accent2">
              <a:lumMod val="50000"/>
              <a:alpha val="28000"/>
            </a:schemeClr>
          </a:solidFill>
          <a:ln>
            <a:noFill/>
          </a:ln>
          <a:effectLst>
            <a:outerShdw blurRad="12700" dist="50800" dir="5400000" algn="ctr" rotWithShape="0">
              <a:srgbClr val="000000">
                <a:alpha val="43137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>
                <a:solidFill>
                  <a:schemeClr val="bg1"/>
                </a:solidFill>
              </a:rPr>
              <a:t>AHHH, que pena!</a:t>
            </a:r>
          </a:p>
          <a:p>
            <a:pPr algn="ctr"/>
            <a:r>
              <a:rPr lang="pt-BR" dirty="0">
                <a:solidFill>
                  <a:schemeClr val="bg1"/>
                </a:solidFill>
              </a:rPr>
              <a:t>Os dinossauros viveram a cerca de 255 milhões de anos na era mesozoica. </a:t>
            </a:r>
          </a:p>
          <a:p>
            <a:pPr algn="ctr"/>
            <a:r>
              <a:rPr lang="pt-BR" dirty="0">
                <a:solidFill>
                  <a:schemeClr val="bg1"/>
                </a:solidFill>
              </a:rPr>
              <a:t>Vamos lá, vamos jogar de novo!</a:t>
            </a:r>
            <a:br>
              <a:rPr lang="pt-BR" dirty="0">
                <a:solidFill>
                  <a:schemeClr val="tx1"/>
                </a:solidFill>
              </a:rPr>
            </a:br>
            <a:endParaRPr lang="pt-BR" dirty="0">
              <a:solidFill>
                <a:schemeClr val="tx1"/>
              </a:solidFill>
            </a:endParaRPr>
          </a:p>
        </p:txBody>
      </p:sp>
      <p:sp>
        <p:nvSpPr>
          <p:cNvPr id="19" name="CaixaDeTexto 18"/>
          <p:cNvSpPr txBox="1"/>
          <p:nvPr/>
        </p:nvSpPr>
        <p:spPr>
          <a:xfrm>
            <a:off x="3335866" y="2760133"/>
            <a:ext cx="5457713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8800" b="1" dirty="0"/>
              <a:t>Game Over</a:t>
            </a:r>
          </a:p>
        </p:txBody>
      </p:sp>
    </p:spTree>
    <p:extLst>
      <p:ext uri="{BB962C8B-B14F-4D97-AF65-F5344CB8AC3E}">
        <p14:creationId xmlns:p14="http://schemas.microsoft.com/office/powerpoint/2010/main" val="108323470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Imagem 11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2015" b="89927" l="9901" r="89989"/>
                    </a14:imgEffect>
                    <a14:imgEffect>
                      <a14:artisticWatercolorSponge trans="95000" brushSize="9"/>
                    </a14:imgEffect>
                    <a14:imgEffect>
                      <a14:brightnessContrast bright="-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42837" y="480527"/>
            <a:ext cx="8659433" cy="5201376"/>
          </a:xfrm>
          <a:prstGeom prst="ellipse">
            <a:avLst/>
          </a:prstGeom>
          <a:ln>
            <a:noFill/>
          </a:ln>
          <a:effectLst>
            <a:softEdge rad="112500"/>
          </a:effectLst>
          <a:scene3d>
            <a:camera prst="obliqueBottomLeft">
              <a:rot lat="300000" lon="1800000" rev="20999999"/>
            </a:camera>
            <a:lightRig rig="threePt" dir="t"/>
          </a:scene3d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53792" y="365125"/>
            <a:ext cx="10800008" cy="1325563"/>
          </a:xfrm>
        </p:spPr>
        <p:txBody>
          <a:bodyPr/>
          <a:lstStyle/>
          <a:p>
            <a:r>
              <a:rPr lang="pt-BR" b="1" dirty="0"/>
              <a:t>Há quanto tempo atrás os dinossauros viveram?</a:t>
            </a:r>
          </a:p>
        </p:txBody>
      </p:sp>
      <p:sp>
        <p:nvSpPr>
          <p:cNvPr id="5" name="Retângulo de cantos arredondados 4">
            <a:hlinkClick r:id="rId4" action="ppaction://hlinksldjump"/>
          </p:cNvPr>
          <p:cNvSpPr/>
          <p:nvPr/>
        </p:nvSpPr>
        <p:spPr>
          <a:xfrm>
            <a:off x="1684986" y="4917582"/>
            <a:ext cx="8255357" cy="965916"/>
          </a:xfrm>
          <a:prstGeom prst="roundRect">
            <a:avLst/>
          </a:prstGeom>
          <a:noFill/>
          <a:ln w="76200"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400" b="1" dirty="0">
                <a:solidFill>
                  <a:schemeClr val="tx1"/>
                </a:solidFill>
              </a:rPr>
              <a:t>Há 250 bilhões de anos</a:t>
            </a:r>
          </a:p>
        </p:txBody>
      </p:sp>
      <p:sp>
        <p:nvSpPr>
          <p:cNvPr id="6" name="Retângulo de cantos arredondados 5"/>
          <p:cNvSpPr/>
          <p:nvPr/>
        </p:nvSpPr>
        <p:spPr>
          <a:xfrm>
            <a:off x="1669961" y="3794974"/>
            <a:ext cx="8255357" cy="965916"/>
          </a:xfrm>
          <a:prstGeom prst="roundRect">
            <a:avLst/>
          </a:prstGeom>
          <a:noFill/>
          <a:ln w="76200"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400" b="1" dirty="0">
                <a:solidFill>
                  <a:schemeClr val="tx1"/>
                </a:solidFill>
              </a:rPr>
              <a:t>Há 500 milhões  de anos</a:t>
            </a:r>
          </a:p>
        </p:txBody>
      </p:sp>
      <p:sp>
        <p:nvSpPr>
          <p:cNvPr id="7" name="Retângulo de cantos arredondados 6">
            <a:hlinkClick r:id="rId5" action="ppaction://hlinksldjump"/>
          </p:cNvPr>
          <p:cNvSpPr/>
          <p:nvPr/>
        </p:nvSpPr>
        <p:spPr>
          <a:xfrm>
            <a:off x="1680693" y="1461751"/>
            <a:ext cx="8255357" cy="965916"/>
          </a:xfrm>
          <a:prstGeom prst="roundRect">
            <a:avLst/>
          </a:prstGeom>
          <a:noFill/>
          <a:ln w="76200"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400" b="1" dirty="0">
                <a:solidFill>
                  <a:schemeClr val="tx1"/>
                </a:solidFill>
              </a:rPr>
              <a:t>Há 25 bilhões de anos</a:t>
            </a:r>
          </a:p>
        </p:txBody>
      </p:sp>
      <p:sp>
        <p:nvSpPr>
          <p:cNvPr id="9" name="Rosto feliz 8"/>
          <p:cNvSpPr/>
          <p:nvPr/>
        </p:nvSpPr>
        <p:spPr>
          <a:xfrm>
            <a:off x="10058398" y="2562895"/>
            <a:ext cx="1262131" cy="1107583"/>
          </a:xfrm>
          <a:prstGeom prst="smileyFace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10" name="Pentágono 9">
            <a:hlinkClick r:id="rId6" action="ppaction://hlinksldjump"/>
          </p:cNvPr>
          <p:cNvSpPr/>
          <p:nvPr/>
        </p:nvSpPr>
        <p:spPr>
          <a:xfrm>
            <a:off x="8654602" y="6143223"/>
            <a:ext cx="3374265" cy="618185"/>
          </a:xfrm>
          <a:prstGeom prst="homePlate">
            <a:avLst/>
          </a:prstGeom>
          <a:noFill/>
          <a:ln w="76200"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>
                <a:solidFill>
                  <a:schemeClr val="tx1"/>
                </a:solidFill>
              </a:rPr>
              <a:t>Próxima pergunta</a:t>
            </a:r>
          </a:p>
        </p:txBody>
      </p:sp>
      <p:sp>
        <p:nvSpPr>
          <p:cNvPr id="11" name="Retângulo de cantos arredondados 10"/>
          <p:cNvSpPr/>
          <p:nvPr/>
        </p:nvSpPr>
        <p:spPr>
          <a:xfrm>
            <a:off x="1691425" y="2618704"/>
            <a:ext cx="8255357" cy="965916"/>
          </a:xfrm>
          <a:prstGeom prst="roundRect">
            <a:avLst/>
          </a:prstGeom>
          <a:noFill/>
          <a:ln w="76200"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400" b="1" dirty="0">
                <a:solidFill>
                  <a:schemeClr val="tx1"/>
                </a:solidFill>
              </a:rPr>
              <a:t>Há 255 milhões de anos</a:t>
            </a:r>
          </a:p>
        </p:txBody>
      </p:sp>
    </p:spTree>
    <p:extLst>
      <p:ext uri="{BB962C8B-B14F-4D97-AF65-F5344CB8AC3E}">
        <p14:creationId xmlns:p14="http://schemas.microsoft.com/office/powerpoint/2010/main" val="9620573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</p:childTnLst>
        </p:cTn>
      </p:par>
    </p:tnLst>
    <p:bldLst>
      <p:bldP spid="9" grpId="0" animBg="1"/>
      <p:bldP spid="10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Imagem 9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2015" b="89927" l="9901" r="89989"/>
                    </a14:imgEffect>
                    <a14:imgEffect>
                      <a14:artisticWatercolorSponge trans="95000" brushSize="9"/>
                    </a14:imgEffect>
                    <a14:imgEffect>
                      <a14:brightnessContrast bright="-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42837" y="480527"/>
            <a:ext cx="8659433" cy="5201376"/>
          </a:xfrm>
          <a:prstGeom prst="ellipse">
            <a:avLst/>
          </a:prstGeom>
          <a:ln>
            <a:noFill/>
          </a:ln>
          <a:effectLst>
            <a:softEdge rad="112500"/>
          </a:effectLst>
          <a:scene3d>
            <a:camera prst="obliqueBottomLeft">
              <a:rot lat="300000" lon="1800000" rev="20999999"/>
            </a:camera>
            <a:lightRig rig="threePt" dir="t"/>
          </a:scene3d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53792" y="365125"/>
            <a:ext cx="10800008" cy="1325563"/>
          </a:xfrm>
        </p:spPr>
        <p:txBody>
          <a:bodyPr/>
          <a:lstStyle/>
          <a:p>
            <a:r>
              <a:rPr lang="pt-BR" b="1" dirty="0"/>
              <a:t>Há quanto tempo atrás os dinossauros viveram?</a:t>
            </a:r>
          </a:p>
        </p:txBody>
      </p:sp>
      <p:sp>
        <p:nvSpPr>
          <p:cNvPr id="5" name="Retângulo de cantos arredondados 4">
            <a:hlinkClick r:id="rId4" action="ppaction://hlinksldjump"/>
          </p:cNvPr>
          <p:cNvSpPr/>
          <p:nvPr/>
        </p:nvSpPr>
        <p:spPr>
          <a:xfrm>
            <a:off x="1684986" y="4917582"/>
            <a:ext cx="8255357" cy="965916"/>
          </a:xfrm>
          <a:prstGeom prst="roundRect">
            <a:avLst/>
          </a:prstGeom>
          <a:noFill/>
          <a:ln w="76200"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400" b="1" dirty="0">
                <a:solidFill>
                  <a:schemeClr val="tx1"/>
                </a:solidFill>
              </a:rPr>
              <a:t>Há 250 bilhões de anos</a:t>
            </a:r>
          </a:p>
        </p:txBody>
      </p:sp>
      <p:sp>
        <p:nvSpPr>
          <p:cNvPr id="6" name="Retângulo de cantos arredondados 5"/>
          <p:cNvSpPr/>
          <p:nvPr/>
        </p:nvSpPr>
        <p:spPr>
          <a:xfrm>
            <a:off x="1669961" y="3794974"/>
            <a:ext cx="8255357" cy="965916"/>
          </a:xfrm>
          <a:prstGeom prst="roundRect">
            <a:avLst/>
          </a:prstGeom>
          <a:noFill/>
          <a:ln w="76200"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400" b="1" dirty="0">
                <a:solidFill>
                  <a:schemeClr val="tx1"/>
                </a:solidFill>
              </a:rPr>
              <a:t>Há 500 milhões  de anos</a:t>
            </a:r>
          </a:p>
        </p:txBody>
      </p:sp>
      <p:sp>
        <p:nvSpPr>
          <p:cNvPr id="7" name="Retângulo de cantos arredondados 6">
            <a:hlinkClick r:id="rId5" action="ppaction://hlinksldjump"/>
          </p:cNvPr>
          <p:cNvSpPr/>
          <p:nvPr/>
        </p:nvSpPr>
        <p:spPr>
          <a:xfrm>
            <a:off x="1680693" y="1461751"/>
            <a:ext cx="8255357" cy="965916"/>
          </a:xfrm>
          <a:prstGeom prst="roundRect">
            <a:avLst/>
          </a:prstGeom>
          <a:noFill/>
          <a:ln w="76200"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400" b="1" dirty="0">
                <a:solidFill>
                  <a:schemeClr val="tx1"/>
                </a:solidFill>
              </a:rPr>
              <a:t>Há 25 bilhões de anos</a:t>
            </a:r>
          </a:p>
        </p:txBody>
      </p:sp>
      <p:sp>
        <p:nvSpPr>
          <p:cNvPr id="9" name="Multiplicar 8"/>
          <p:cNvSpPr/>
          <p:nvPr/>
        </p:nvSpPr>
        <p:spPr>
          <a:xfrm>
            <a:off x="10159284" y="3706970"/>
            <a:ext cx="1326524" cy="1287887"/>
          </a:xfrm>
          <a:prstGeom prst="mathMultiply">
            <a:avLst/>
          </a:prstGeom>
          <a:noFill/>
          <a:ln w="76200"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12" name="Rosto feliz 11"/>
          <p:cNvSpPr/>
          <p:nvPr/>
        </p:nvSpPr>
        <p:spPr>
          <a:xfrm>
            <a:off x="10058398" y="2562895"/>
            <a:ext cx="1262131" cy="1107583"/>
          </a:xfrm>
          <a:prstGeom prst="smileyFace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13" name="Pentágono 12"/>
          <p:cNvSpPr/>
          <p:nvPr/>
        </p:nvSpPr>
        <p:spPr>
          <a:xfrm>
            <a:off x="8654602" y="6143223"/>
            <a:ext cx="3374265" cy="618185"/>
          </a:xfrm>
          <a:prstGeom prst="homePlate">
            <a:avLst/>
          </a:prstGeom>
          <a:noFill/>
          <a:ln w="76200"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>
                <a:solidFill>
                  <a:schemeClr val="tx1"/>
                </a:solidFill>
              </a:rPr>
              <a:t>Próxima pergunta</a:t>
            </a:r>
          </a:p>
        </p:txBody>
      </p:sp>
      <p:sp>
        <p:nvSpPr>
          <p:cNvPr id="14" name="Retângulo de cantos arredondados 13"/>
          <p:cNvSpPr/>
          <p:nvPr/>
        </p:nvSpPr>
        <p:spPr>
          <a:xfrm>
            <a:off x="1691425" y="2618704"/>
            <a:ext cx="8255357" cy="965916"/>
          </a:xfrm>
          <a:prstGeom prst="roundRect">
            <a:avLst/>
          </a:prstGeom>
          <a:noFill/>
          <a:ln w="76200"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400" b="1" dirty="0">
                <a:solidFill>
                  <a:schemeClr val="tx1"/>
                </a:solidFill>
              </a:rPr>
              <a:t>Há 255 milhões de anos</a:t>
            </a:r>
          </a:p>
        </p:txBody>
      </p:sp>
    </p:spTree>
    <p:extLst>
      <p:ext uri="{BB962C8B-B14F-4D97-AF65-F5344CB8AC3E}">
        <p14:creationId xmlns:p14="http://schemas.microsoft.com/office/powerpoint/2010/main" val="33976751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</p:childTnLst>
        </p:cTn>
      </p:par>
    </p:tnLst>
    <p:bldLst>
      <p:bldP spid="12" grpId="0" animBg="1"/>
      <p:bldP spid="13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Imagem 10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2015" b="89927" l="9901" r="89989"/>
                    </a14:imgEffect>
                    <a14:imgEffect>
                      <a14:artisticWatercolorSponge trans="95000" brushSize="9"/>
                    </a14:imgEffect>
                    <a14:imgEffect>
                      <a14:brightnessContrast bright="-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42837" y="480527"/>
            <a:ext cx="8659433" cy="5201376"/>
          </a:xfrm>
          <a:prstGeom prst="ellipse">
            <a:avLst/>
          </a:prstGeom>
          <a:ln>
            <a:noFill/>
          </a:ln>
          <a:effectLst>
            <a:softEdge rad="112500"/>
          </a:effectLst>
          <a:scene3d>
            <a:camera prst="obliqueBottomLeft">
              <a:rot lat="300000" lon="1800000" rev="20999999"/>
            </a:camera>
            <a:lightRig rig="threePt" dir="t"/>
          </a:scene3d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53792" y="365125"/>
            <a:ext cx="10800008" cy="1325563"/>
          </a:xfrm>
        </p:spPr>
        <p:txBody>
          <a:bodyPr/>
          <a:lstStyle/>
          <a:p>
            <a:r>
              <a:rPr lang="pt-BR" b="1" dirty="0"/>
              <a:t>Há quanto tempo atrás os dinossauros viveram?</a:t>
            </a:r>
          </a:p>
        </p:txBody>
      </p:sp>
      <p:sp>
        <p:nvSpPr>
          <p:cNvPr id="5" name="Retângulo de cantos arredondados 4"/>
          <p:cNvSpPr/>
          <p:nvPr/>
        </p:nvSpPr>
        <p:spPr>
          <a:xfrm>
            <a:off x="1684986" y="4917582"/>
            <a:ext cx="8255357" cy="965916"/>
          </a:xfrm>
          <a:prstGeom prst="roundRect">
            <a:avLst/>
          </a:prstGeom>
          <a:noFill/>
          <a:ln w="76200"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400" b="1" dirty="0">
                <a:solidFill>
                  <a:schemeClr val="tx1"/>
                </a:solidFill>
              </a:rPr>
              <a:t>Há 250 bilhões de anos</a:t>
            </a:r>
          </a:p>
        </p:txBody>
      </p:sp>
      <p:sp>
        <p:nvSpPr>
          <p:cNvPr id="6" name="Retângulo de cantos arredondados 5"/>
          <p:cNvSpPr/>
          <p:nvPr/>
        </p:nvSpPr>
        <p:spPr>
          <a:xfrm>
            <a:off x="1669961" y="3794974"/>
            <a:ext cx="8255357" cy="965916"/>
          </a:xfrm>
          <a:prstGeom prst="roundRect">
            <a:avLst/>
          </a:prstGeom>
          <a:noFill/>
          <a:ln w="76200"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400" b="1" dirty="0">
                <a:solidFill>
                  <a:schemeClr val="tx1"/>
                </a:solidFill>
              </a:rPr>
              <a:t>Há 500 milhões  de anos</a:t>
            </a:r>
          </a:p>
        </p:txBody>
      </p:sp>
      <p:sp>
        <p:nvSpPr>
          <p:cNvPr id="7" name="Retângulo de cantos arredondados 6">
            <a:hlinkClick r:id="rId4" action="ppaction://hlinksldjump"/>
          </p:cNvPr>
          <p:cNvSpPr/>
          <p:nvPr/>
        </p:nvSpPr>
        <p:spPr>
          <a:xfrm>
            <a:off x="1680693" y="1461751"/>
            <a:ext cx="8255357" cy="965916"/>
          </a:xfrm>
          <a:prstGeom prst="roundRect">
            <a:avLst/>
          </a:prstGeom>
          <a:noFill/>
          <a:ln w="76200"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400" b="1" dirty="0">
                <a:solidFill>
                  <a:schemeClr val="tx1"/>
                </a:solidFill>
              </a:rPr>
              <a:t>Há 25 bilhões de anos</a:t>
            </a:r>
          </a:p>
        </p:txBody>
      </p:sp>
      <p:sp>
        <p:nvSpPr>
          <p:cNvPr id="9" name="Multiplicar 8"/>
          <p:cNvSpPr/>
          <p:nvPr/>
        </p:nvSpPr>
        <p:spPr>
          <a:xfrm>
            <a:off x="10159284" y="3706970"/>
            <a:ext cx="1326524" cy="1287887"/>
          </a:xfrm>
          <a:prstGeom prst="mathMultiply">
            <a:avLst/>
          </a:prstGeom>
          <a:noFill/>
          <a:ln w="76200"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10" name="Multiplicar 9"/>
          <p:cNvSpPr/>
          <p:nvPr/>
        </p:nvSpPr>
        <p:spPr>
          <a:xfrm>
            <a:off x="10195774" y="4799528"/>
            <a:ext cx="1326524" cy="1287887"/>
          </a:xfrm>
          <a:prstGeom prst="mathMultiply">
            <a:avLst/>
          </a:prstGeom>
          <a:noFill/>
          <a:ln w="76200"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13" name="Rosto feliz 12"/>
          <p:cNvSpPr/>
          <p:nvPr/>
        </p:nvSpPr>
        <p:spPr>
          <a:xfrm>
            <a:off x="10109914" y="2562895"/>
            <a:ext cx="1262131" cy="1107583"/>
          </a:xfrm>
          <a:prstGeom prst="smileyFace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14" name="Pentágono 13"/>
          <p:cNvSpPr/>
          <p:nvPr/>
        </p:nvSpPr>
        <p:spPr>
          <a:xfrm>
            <a:off x="8706118" y="6143223"/>
            <a:ext cx="3374265" cy="618185"/>
          </a:xfrm>
          <a:prstGeom prst="homePlate">
            <a:avLst/>
          </a:prstGeom>
          <a:noFill/>
          <a:ln w="76200"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>
                <a:solidFill>
                  <a:schemeClr val="tx1"/>
                </a:solidFill>
              </a:rPr>
              <a:t>Próxima pergunta</a:t>
            </a:r>
          </a:p>
        </p:txBody>
      </p:sp>
      <p:sp>
        <p:nvSpPr>
          <p:cNvPr id="15" name="Retângulo de cantos arredondados 14"/>
          <p:cNvSpPr/>
          <p:nvPr/>
        </p:nvSpPr>
        <p:spPr>
          <a:xfrm>
            <a:off x="1742941" y="2618704"/>
            <a:ext cx="8255357" cy="965916"/>
          </a:xfrm>
          <a:prstGeom prst="roundRect">
            <a:avLst/>
          </a:prstGeom>
          <a:noFill/>
          <a:ln w="76200"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400" b="1" dirty="0">
                <a:solidFill>
                  <a:schemeClr val="tx1"/>
                </a:solidFill>
              </a:rPr>
              <a:t>Há 255 milhões de anos</a:t>
            </a:r>
          </a:p>
        </p:txBody>
      </p:sp>
    </p:spTree>
    <p:extLst>
      <p:ext uri="{BB962C8B-B14F-4D97-AF65-F5344CB8AC3E}">
        <p14:creationId xmlns:p14="http://schemas.microsoft.com/office/powerpoint/2010/main" val="25162248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</p:childTnLst>
        </p:cTn>
      </p:par>
    </p:tnLst>
    <p:bldLst>
      <p:bldP spid="13" grpId="0" animBg="1"/>
      <p:bldP spid="14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Imagem 10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2015" b="89927" l="9901" r="89989"/>
                    </a14:imgEffect>
                    <a14:imgEffect>
                      <a14:artisticWatercolorSponge trans="95000" brushSize="9"/>
                    </a14:imgEffect>
                    <a14:imgEffect>
                      <a14:brightnessContrast bright="-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42837" y="480527"/>
            <a:ext cx="8659433" cy="5201376"/>
          </a:xfrm>
          <a:prstGeom prst="ellipse">
            <a:avLst/>
          </a:prstGeom>
          <a:ln>
            <a:noFill/>
          </a:ln>
          <a:effectLst>
            <a:softEdge rad="112500"/>
          </a:effectLst>
          <a:scene3d>
            <a:camera prst="obliqueBottomLeft">
              <a:rot lat="300000" lon="1800000" rev="20999999"/>
            </a:camera>
            <a:lightRig rig="threePt" dir="t"/>
          </a:scene3d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53792" y="365125"/>
            <a:ext cx="10800008" cy="1325563"/>
          </a:xfrm>
        </p:spPr>
        <p:txBody>
          <a:bodyPr/>
          <a:lstStyle/>
          <a:p>
            <a:r>
              <a:rPr lang="pt-BR" b="1" dirty="0"/>
              <a:t>Há quanto tempo atrás os dinossauros viveram?</a:t>
            </a:r>
          </a:p>
        </p:txBody>
      </p:sp>
      <p:sp>
        <p:nvSpPr>
          <p:cNvPr id="5" name="Retângulo de cantos arredondados 4"/>
          <p:cNvSpPr/>
          <p:nvPr/>
        </p:nvSpPr>
        <p:spPr>
          <a:xfrm>
            <a:off x="1684986" y="4917582"/>
            <a:ext cx="8255357" cy="965916"/>
          </a:xfrm>
          <a:prstGeom prst="roundRect">
            <a:avLst/>
          </a:prstGeom>
          <a:noFill/>
          <a:ln w="76200"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400" b="1" dirty="0">
                <a:solidFill>
                  <a:schemeClr val="tx1"/>
                </a:solidFill>
              </a:rPr>
              <a:t>Há 250 bilhões de anos</a:t>
            </a:r>
          </a:p>
        </p:txBody>
      </p:sp>
      <p:sp>
        <p:nvSpPr>
          <p:cNvPr id="6" name="Retângulo de cantos arredondados 5"/>
          <p:cNvSpPr/>
          <p:nvPr/>
        </p:nvSpPr>
        <p:spPr>
          <a:xfrm>
            <a:off x="1669961" y="3794974"/>
            <a:ext cx="8255357" cy="965916"/>
          </a:xfrm>
          <a:prstGeom prst="roundRect">
            <a:avLst/>
          </a:prstGeom>
          <a:noFill/>
          <a:ln w="76200"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400" b="1" dirty="0">
                <a:solidFill>
                  <a:schemeClr val="tx1"/>
                </a:solidFill>
              </a:rPr>
              <a:t>Há 500 milhões  de anos</a:t>
            </a:r>
          </a:p>
        </p:txBody>
      </p:sp>
      <p:sp>
        <p:nvSpPr>
          <p:cNvPr id="7" name="Retângulo de cantos arredondados 6">
            <a:hlinkClick r:id="rId4" action="ppaction://hlinksldjump"/>
          </p:cNvPr>
          <p:cNvSpPr/>
          <p:nvPr/>
        </p:nvSpPr>
        <p:spPr>
          <a:xfrm>
            <a:off x="1680693" y="1461751"/>
            <a:ext cx="8255357" cy="965916"/>
          </a:xfrm>
          <a:prstGeom prst="roundRect">
            <a:avLst/>
          </a:prstGeom>
          <a:noFill/>
          <a:ln w="76200"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400" b="1" dirty="0">
                <a:solidFill>
                  <a:schemeClr val="tx1"/>
                </a:solidFill>
              </a:rPr>
              <a:t>Há 25 bilhões de anos</a:t>
            </a:r>
          </a:p>
        </p:txBody>
      </p:sp>
      <p:sp>
        <p:nvSpPr>
          <p:cNvPr id="9" name="Multiplicar 8"/>
          <p:cNvSpPr/>
          <p:nvPr/>
        </p:nvSpPr>
        <p:spPr>
          <a:xfrm>
            <a:off x="10159284" y="3706970"/>
            <a:ext cx="1326524" cy="1287887"/>
          </a:xfrm>
          <a:prstGeom prst="mathMultiply">
            <a:avLst/>
          </a:prstGeom>
          <a:noFill/>
          <a:ln w="76200"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10" name="Multiplicar 9"/>
          <p:cNvSpPr/>
          <p:nvPr/>
        </p:nvSpPr>
        <p:spPr>
          <a:xfrm>
            <a:off x="10195774" y="4799528"/>
            <a:ext cx="1326524" cy="1287887"/>
          </a:xfrm>
          <a:prstGeom prst="mathMultiply">
            <a:avLst/>
          </a:prstGeom>
          <a:noFill/>
          <a:ln w="76200"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15" name="Rosto feliz 14"/>
          <p:cNvSpPr/>
          <p:nvPr/>
        </p:nvSpPr>
        <p:spPr>
          <a:xfrm>
            <a:off x="10109914" y="2562895"/>
            <a:ext cx="1262131" cy="1107583"/>
          </a:xfrm>
          <a:prstGeom prst="smileyFace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16" name="Pentágono 15"/>
          <p:cNvSpPr/>
          <p:nvPr/>
        </p:nvSpPr>
        <p:spPr>
          <a:xfrm>
            <a:off x="8706118" y="6143223"/>
            <a:ext cx="3374265" cy="618185"/>
          </a:xfrm>
          <a:prstGeom prst="homePlate">
            <a:avLst/>
          </a:prstGeom>
          <a:noFill/>
          <a:ln w="76200"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>
                <a:solidFill>
                  <a:schemeClr val="tx1"/>
                </a:solidFill>
              </a:rPr>
              <a:t>Próxima pergunta</a:t>
            </a:r>
          </a:p>
        </p:txBody>
      </p:sp>
      <p:sp>
        <p:nvSpPr>
          <p:cNvPr id="17" name="Retângulo de cantos arredondados 16"/>
          <p:cNvSpPr/>
          <p:nvPr/>
        </p:nvSpPr>
        <p:spPr>
          <a:xfrm>
            <a:off x="1742941" y="2618704"/>
            <a:ext cx="8255357" cy="965916"/>
          </a:xfrm>
          <a:prstGeom prst="roundRect">
            <a:avLst/>
          </a:prstGeom>
          <a:noFill/>
          <a:ln w="76200"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400" b="1" dirty="0">
                <a:solidFill>
                  <a:schemeClr val="tx1"/>
                </a:solidFill>
              </a:rPr>
              <a:t>Há 255 milhões de anos</a:t>
            </a:r>
          </a:p>
        </p:txBody>
      </p:sp>
    </p:spTree>
    <p:extLst>
      <p:ext uri="{BB962C8B-B14F-4D97-AF65-F5344CB8AC3E}">
        <p14:creationId xmlns:p14="http://schemas.microsoft.com/office/powerpoint/2010/main" val="12215418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</p:childTnLst>
        </p:cTn>
      </p:par>
    </p:tnLst>
    <p:bldLst>
      <p:bldP spid="15" grpId="0" animBg="1"/>
      <p:bldP spid="16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Imagem 10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2015" b="89927" l="9901" r="89989"/>
                    </a14:imgEffect>
                    <a14:imgEffect>
                      <a14:artisticWatercolorSponge trans="95000" brushSize="9"/>
                    </a14:imgEffect>
                    <a14:imgEffect>
                      <a14:brightnessContrast bright="-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42837" y="480527"/>
            <a:ext cx="8659433" cy="5201376"/>
          </a:xfrm>
          <a:prstGeom prst="ellipse">
            <a:avLst/>
          </a:prstGeom>
          <a:ln>
            <a:noFill/>
          </a:ln>
          <a:effectLst>
            <a:softEdge rad="112500"/>
          </a:effectLst>
          <a:scene3d>
            <a:camera prst="obliqueBottomLeft">
              <a:rot lat="300000" lon="1800000" rev="20999999"/>
            </a:camera>
            <a:lightRig rig="threePt" dir="t"/>
          </a:scene3d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53792" y="365125"/>
            <a:ext cx="10800008" cy="1325563"/>
          </a:xfrm>
        </p:spPr>
        <p:txBody>
          <a:bodyPr/>
          <a:lstStyle/>
          <a:p>
            <a:r>
              <a:rPr lang="pt-BR" b="1" dirty="0"/>
              <a:t>Há quanto tempo atrás os dinossauros viveram?</a:t>
            </a:r>
          </a:p>
        </p:txBody>
      </p:sp>
      <p:sp>
        <p:nvSpPr>
          <p:cNvPr id="5" name="Retângulo de cantos arredondados 4"/>
          <p:cNvSpPr/>
          <p:nvPr/>
        </p:nvSpPr>
        <p:spPr>
          <a:xfrm>
            <a:off x="1684986" y="4917582"/>
            <a:ext cx="8255357" cy="965916"/>
          </a:xfrm>
          <a:prstGeom prst="roundRect">
            <a:avLst/>
          </a:prstGeom>
          <a:noFill/>
          <a:ln w="76200"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400" b="1" dirty="0">
                <a:solidFill>
                  <a:schemeClr val="tx1"/>
                </a:solidFill>
              </a:rPr>
              <a:t>Há 250 bilhões de anos</a:t>
            </a:r>
          </a:p>
        </p:txBody>
      </p:sp>
      <p:sp>
        <p:nvSpPr>
          <p:cNvPr id="6" name="Retângulo de cantos arredondados 5">
            <a:hlinkClick r:id="rId4" action="ppaction://hlinksldjump"/>
          </p:cNvPr>
          <p:cNvSpPr/>
          <p:nvPr/>
        </p:nvSpPr>
        <p:spPr>
          <a:xfrm>
            <a:off x="1669961" y="3794974"/>
            <a:ext cx="8255357" cy="965916"/>
          </a:xfrm>
          <a:prstGeom prst="roundRect">
            <a:avLst/>
          </a:prstGeom>
          <a:noFill/>
          <a:ln w="76200"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400" b="1" dirty="0">
                <a:solidFill>
                  <a:schemeClr val="tx1"/>
                </a:solidFill>
              </a:rPr>
              <a:t>Há 500 milhões  de anos</a:t>
            </a:r>
          </a:p>
        </p:txBody>
      </p:sp>
      <p:sp>
        <p:nvSpPr>
          <p:cNvPr id="7" name="Retângulo de cantos arredondados 6">
            <a:hlinkClick r:id="rId5" action="ppaction://hlinksldjump"/>
          </p:cNvPr>
          <p:cNvSpPr/>
          <p:nvPr/>
        </p:nvSpPr>
        <p:spPr>
          <a:xfrm>
            <a:off x="1680693" y="1461751"/>
            <a:ext cx="8255357" cy="965916"/>
          </a:xfrm>
          <a:prstGeom prst="roundRect">
            <a:avLst/>
          </a:prstGeom>
          <a:noFill/>
          <a:ln w="76200"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400" b="1" dirty="0">
                <a:solidFill>
                  <a:schemeClr val="tx1"/>
                </a:solidFill>
              </a:rPr>
              <a:t>Há 25 bilhões de anos</a:t>
            </a:r>
          </a:p>
        </p:txBody>
      </p:sp>
      <p:sp>
        <p:nvSpPr>
          <p:cNvPr id="10" name="Multiplicar 9"/>
          <p:cNvSpPr/>
          <p:nvPr/>
        </p:nvSpPr>
        <p:spPr>
          <a:xfrm>
            <a:off x="10195774" y="4799528"/>
            <a:ext cx="1326524" cy="1287887"/>
          </a:xfrm>
          <a:prstGeom prst="mathMultiply">
            <a:avLst/>
          </a:prstGeom>
          <a:noFill/>
          <a:ln w="76200"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13" name="Rosto feliz 12"/>
          <p:cNvSpPr/>
          <p:nvPr/>
        </p:nvSpPr>
        <p:spPr>
          <a:xfrm>
            <a:off x="10109914" y="2562895"/>
            <a:ext cx="1262131" cy="1107583"/>
          </a:xfrm>
          <a:prstGeom prst="smileyFace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14" name="Pentágono 13"/>
          <p:cNvSpPr/>
          <p:nvPr/>
        </p:nvSpPr>
        <p:spPr>
          <a:xfrm>
            <a:off x="8706118" y="6143223"/>
            <a:ext cx="3374265" cy="618185"/>
          </a:xfrm>
          <a:prstGeom prst="homePlate">
            <a:avLst/>
          </a:prstGeom>
          <a:noFill/>
          <a:ln w="76200"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>
                <a:solidFill>
                  <a:schemeClr val="tx1"/>
                </a:solidFill>
              </a:rPr>
              <a:t>Próxima pergunta</a:t>
            </a:r>
          </a:p>
        </p:txBody>
      </p:sp>
      <p:sp>
        <p:nvSpPr>
          <p:cNvPr id="15" name="Retângulo de cantos arredondados 14"/>
          <p:cNvSpPr/>
          <p:nvPr/>
        </p:nvSpPr>
        <p:spPr>
          <a:xfrm>
            <a:off x="1742941" y="2618704"/>
            <a:ext cx="8255357" cy="965916"/>
          </a:xfrm>
          <a:prstGeom prst="roundRect">
            <a:avLst/>
          </a:prstGeom>
          <a:noFill/>
          <a:ln w="76200"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400" b="1" dirty="0">
                <a:solidFill>
                  <a:schemeClr val="tx1"/>
                </a:solidFill>
              </a:rPr>
              <a:t>Há 255 milhões de anos</a:t>
            </a:r>
          </a:p>
        </p:txBody>
      </p:sp>
    </p:spTree>
    <p:extLst>
      <p:ext uri="{BB962C8B-B14F-4D97-AF65-F5344CB8AC3E}">
        <p14:creationId xmlns:p14="http://schemas.microsoft.com/office/powerpoint/2010/main" val="18121167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</p:childTnLst>
        </p:cTn>
      </p:par>
    </p:tnLst>
    <p:bldLst>
      <p:bldP spid="13" grpId="0" animBg="1"/>
      <p:bldP spid="14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Imagem 10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2015" b="89927" l="9901" r="89989"/>
                    </a14:imgEffect>
                    <a14:imgEffect>
                      <a14:artisticWatercolorSponge trans="95000" brushSize="9"/>
                    </a14:imgEffect>
                    <a14:imgEffect>
                      <a14:brightnessContrast bright="-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42837" y="480527"/>
            <a:ext cx="8659433" cy="5201376"/>
          </a:xfrm>
          <a:prstGeom prst="ellipse">
            <a:avLst/>
          </a:prstGeom>
          <a:ln>
            <a:noFill/>
          </a:ln>
          <a:effectLst>
            <a:softEdge rad="112500"/>
          </a:effectLst>
          <a:scene3d>
            <a:camera prst="obliqueBottomLeft">
              <a:rot lat="300000" lon="1800000" rev="20999999"/>
            </a:camera>
            <a:lightRig rig="threePt" dir="t"/>
          </a:scene3d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53792" y="365125"/>
            <a:ext cx="10800008" cy="1325563"/>
          </a:xfrm>
        </p:spPr>
        <p:txBody>
          <a:bodyPr/>
          <a:lstStyle/>
          <a:p>
            <a:r>
              <a:rPr lang="pt-BR" b="1" dirty="0"/>
              <a:t>Há quanto tempo atrás os dinossauros viveram?</a:t>
            </a:r>
          </a:p>
        </p:txBody>
      </p:sp>
      <p:sp>
        <p:nvSpPr>
          <p:cNvPr id="5" name="Retângulo de cantos arredondados 4"/>
          <p:cNvSpPr/>
          <p:nvPr/>
        </p:nvSpPr>
        <p:spPr>
          <a:xfrm>
            <a:off x="1684986" y="4917582"/>
            <a:ext cx="8255357" cy="965916"/>
          </a:xfrm>
          <a:prstGeom prst="roundRect">
            <a:avLst/>
          </a:prstGeom>
          <a:noFill/>
          <a:ln w="76200"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400" b="1" dirty="0">
                <a:solidFill>
                  <a:schemeClr val="tx1"/>
                </a:solidFill>
              </a:rPr>
              <a:t>Há 250 bilhões de anos</a:t>
            </a:r>
          </a:p>
        </p:txBody>
      </p:sp>
      <p:sp>
        <p:nvSpPr>
          <p:cNvPr id="6" name="Retângulo de cantos arredondados 5"/>
          <p:cNvSpPr/>
          <p:nvPr/>
        </p:nvSpPr>
        <p:spPr>
          <a:xfrm>
            <a:off x="1669961" y="3794974"/>
            <a:ext cx="8255357" cy="965916"/>
          </a:xfrm>
          <a:prstGeom prst="roundRect">
            <a:avLst/>
          </a:prstGeom>
          <a:noFill/>
          <a:ln w="76200"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400" b="1" dirty="0">
                <a:solidFill>
                  <a:schemeClr val="tx1"/>
                </a:solidFill>
              </a:rPr>
              <a:t>Há 500 milhões  de anos</a:t>
            </a:r>
          </a:p>
        </p:txBody>
      </p:sp>
      <p:sp>
        <p:nvSpPr>
          <p:cNvPr id="7" name="Retângulo de cantos arredondados 6"/>
          <p:cNvSpPr/>
          <p:nvPr/>
        </p:nvSpPr>
        <p:spPr>
          <a:xfrm>
            <a:off x="1680693" y="1461751"/>
            <a:ext cx="8255357" cy="965916"/>
          </a:xfrm>
          <a:prstGeom prst="roundRect">
            <a:avLst/>
          </a:prstGeom>
          <a:noFill/>
          <a:ln w="76200"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400" b="1" dirty="0">
                <a:solidFill>
                  <a:schemeClr val="tx1"/>
                </a:solidFill>
              </a:rPr>
              <a:t>Há 25 bilhões de anos</a:t>
            </a:r>
          </a:p>
        </p:txBody>
      </p:sp>
      <p:sp>
        <p:nvSpPr>
          <p:cNvPr id="9" name="Multiplicar 8"/>
          <p:cNvSpPr/>
          <p:nvPr/>
        </p:nvSpPr>
        <p:spPr>
          <a:xfrm>
            <a:off x="10159284" y="3706970"/>
            <a:ext cx="1326524" cy="1287887"/>
          </a:xfrm>
          <a:prstGeom prst="mathMultiply">
            <a:avLst/>
          </a:prstGeom>
          <a:noFill/>
          <a:ln w="76200"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10" name="Multiplicar 9"/>
          <p:cNvSpPr/>
          <p:nvPr/>
        </p:nvSpPr>
        <p:spPr>
          <a:xfrm>
            <a:off x="10195774" y="4799528"/>
            <a:ext cx="1326524" cy="1287887"/>
          </a:xfrm>
          <a:prstGeom prst="mathMultiply">
            <a:avLst/>
          </a:prstGeom>
          <a:noFill/>
          <a:ln w="76200"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13" name="Rosto feliz 12"/>
          <p:cNvSpPr/>
          <p:nvPr/>
        </p:nvSpPr>
        <p:spPr>
          <a:xfrm>
            <a:off x="10109914" y="2562895"/>
            <a:ext cx="1262131" cy="1107583"/>
          </a:xfrm>
          <a:prstGeom prst="smileyFace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14" name="Pentágono 13"/>
          <p:cNvSpPr/>
          <p:nvPr/>
        </p:nvSpPr>
        <p:spPr>
          <a:xfrm>
            <a:off x="8706118" y="6143223"/>
            <a:ext cx="3374265" cy="618185"/>
          </a:xfrm>
          <a:prstGeom prst="homePlate">
            <a:avLst/>
          </a:prstGeom>
          <a:noFill/>
          <a:ln w="76200"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>
                <a:solidFill>
                  <a:schemeClr val="tx1"/>
                </a:solidFill>
              </a:rPr>
              <a:t>Próxima pergunta</a:t>
            </a:r>
          </a:p>
        </p:txBody>
      </p:sp>
      <p:sp>
        <p:nvSpPr>
          <p:cNvPr id="15" name="Retângulo de cantos arredondados 14"/>
          <p:cNvSpPr/>
          <p:nvPr/>
        </p:nvSpPr>
        <p:spPr>
          <a:xfrm>
            <a:off x="1742941" y="2618704"/>
            <a:ext cx="8255357" cy="965916"/>
          </a:xfrm>
          <a:prstGeom prst="roundRect">
            <a:avLst/>
          </a:prstGeom>
          <a:noFill/>
          <a:ln w="76200"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400" b="1" dirty="0">
                <a:solidFill>
                  <a:schemeClr val="tx1"/>
                </a:solidFill>
              </a:rPr>
              <a:t>Há 255 milhões de anos</a:t>
            </a:r>
          </a:p>
        </p:txBody>
      </p:sp>
    </p:spTree>
    <p:extLst>
      <p:ext uri="{BB962C8B-B14F-4D97-AF65-F5344CB8AC3E}">
        <p14:creationId xmlns:p14="http://schemas.microsoft.com/office/powerpoint/2010/main" val="13191706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</p:childTnLst>
        </p:cTn>
      </p:par>
    </p:tnLst>
    <p:bldLst>
      <p:bldP spid="13" grpId="0" animBg="1"/>
      <p:bldP spid="1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Imagem 14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2015" b="89927" l="9901" r="89989"/>
                    </a14:imgEffect>
                    <a14:imgEffect>
                      <a14:artisticWatercolorSponge trans="95000" brushSize="9"/>
                    </a14:imgEffect>
                    <a14:imgEffect>
                      <a14:brightnessContrast bright="-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42837" y="480527"/>
            <a:ext cx="8659433" cy="5201376"/>
          </a:xfrm>
          <a:prstGeom prst="ellipse">
            <a:avLst/>
          </a:prstGeom>
          <a:ln>
            <a:noFill/>
          </a:ln>
          <a:effectLst>
            <a:softEdge rad="112500"/>
          </a:effectLst>
          <a:scene3d>
            <a:camera prst="obliqueBottomLeft">
              <a:rot lat="300000" lon="1800000" rev="20999999"/>
            </a:camera>
            <a:lightRig rig="threePt" dir="t"/>
          </a:scene3d>
        </p:spPr>
      </p:pic>
      <p:sp>
        <p:nvSpPr>
          <p:cNvPr id="4" name="Retângulo de cantos arredondados 3"/>
          <p:cNvSpPr/>
          <p:nvPr/>
        </p:nvSpPr>
        <p:spPr>
          <a:xfrm>
            <a:off x="1788016" y="1171976"/>
            <a:ext cx="8615967" cy="1068947"/>
          </a:xfrm>
          <a:prstGeom prst="roundRect">
            <a:avLst/>
          </a:prstGeom>
          <a:solidFill>
            <a:schemeClr val="tx1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3600" b="1" dirty="0">
                <a:solidFill>
                  <a:schemeClr val="tx1"/>
                </a:solidFill>
              </a:rPr>
              <a:t>Réptil Terrível</a:t>
            </a:r>
          </a:p>
        </p:txBody>
      </p:sp>
      <p:sp>
        <p:nvSpPr>
          <p:cNvPr id="5" name="Retângulo de cantos arredondados 4">
            <a:hlinkClick r:id="rId4" action="ppaction://hlinksldjump"/>
          </p:cNvPr>
          <p:cNvSpPr/>
          <p:nvPr/>
        </p:nvSpPr>
        <p:spPr>
          <a:xfrm>
            <a:off x="1788016" y="3706968"/>
            <a:ext cx="8615967" cy="1068947"/>
          </a:xfrm>
          <a:prstGeom prst="roundRect">
            <a:avLst/>
          </a:prstGeom>
          <a:solidFill>
            <a:schemeClr val="tx1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3600" b="1" dirty="0">
                <a:solidFill>
                  <a:schemeClr val="tx1"/>
                </a:solidFill>
              </a:rPr>
              <a:t>Réptil Antigo</a:t>
            </a:r>
          </a:p>
        </p:txBody>
      </p:sp>
      <p:sp>
        <p:nvSpPr>
          <p:cNvPr id="6" name="Retângulo de cantos arredondados 5">
            <a:hlinkClick r:id="rId5" action="ppaction://hlinksldjump"/>
          </p:cNvPr>
          <p:cNvSpPr/>
          <p:nvPr/>
        </p:nvSpPr>
        <p:spPr>
          <a:xfrm>
            <a:off x="1788016" y="2463084"/>
            <a:ext cx="8615967" cy="1068947"/>
          </a:xfrm>
          <a:prstGeom prst="roundRect">
            <a:avLst/>
          </a:prstGeom>
          <a:solidFill>
            <a:schemeClr val="tx1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3600" b="1" dirty="0">
                <a:solidFill>
                  <a:schemeClr val="tx1"/>
                </a:solidFill>
              </a:rPr>
              <a:t>Lagarto Gigante</a:t>
            </a:r>
          </a:p>
        </p:txBody>
      </p:sp>
      <p:sp>
        <p:nvSpPr>
          <p:cNvPr id="11" name="CaixaDeTexto 10"/>
          <p:cNvSpPr txBox="1"/>
          <p:nvPr/>
        </p:nvSpPr>
        <p:spPr>
          <a:xfrm>
            <a:off x="1764405" y="309094"/>
            <a:ext cx="904097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4000" b="1" dirty="0"/>
              <a:t>O que  significa a palavra  “Dinossauro”?</a:t>
            </a:r>
          </a:p>
        </p:txBody>
      </p:sp>
      <p:sp>
        <p:nvSpPr>
          <p:cNvPr id="12" name="Retângulo de cantos arredondados 11">
            <a:hlinkClick r:id="rId6" action="ppaction://hlinksldjump"/>
          </p:cNvPr>
          <p:cNvSpPr/>
          <p:nvPr/>
        </p:nvSpPr>
        <p:spPr>
          <a:xfrm>
            <a:off x="1788016" y="4992708"/>
            <a:ext cx="8615967" cy="1068947"/>
          </a:xfrm>
          <a:prstGeom prst="roundRect">
            <a:avLst/>
          </a:prstGeom>
          <a:solidFill>
            <a:schemeClr val="tx1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3600" b="1" dirty="0">
                <a:solidFill>
                  <a:schemeClr val="tx1"/>
                </a:solidFill>
              </a:rPr>
              <a:t>Lagarto Extinto</a:t>
            </a:r>
          </a:p>
        </p:txBody>
      </p:sp>
      <p:sp>
        <p:nvSpPr>
          <p:cNvPr id="13" name="Pentágono 12">
            <a:hlinkClick r:id="rId7" action="ppaction://hlinksldjump"/>
          </p:cNvPr>
          <p:cNvSpPr/>
          <p:nvPr/>
        </p:nvSpPr>
        <p:spPr>
          <a:xfrm>
            <a:off x="8354096" y="6181859"/>
            <a:ext cx="3837904" cy="676141"/>
          </a:xfrm>
          <a:prstGeom prst="homePlate">
            <a:avLst/>
          </a:prstGeom>
          <a:solidFill>
            <a:schemeClr val="tx1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>
                <a:solidFill>
                  <a:schemeClr val="tx1"/>
                </a:solidFill>
              </a:rPr>
              <a:t>Próxima pergunta</a:t>
            </a:r>
          </a:p>
        </p:txBody>
      </p:sp>
      <p:sp>
        <p:nvSpPr>
          <p:cNvPr id="3" name="AutoShape 4" descr="Resultado de imagem para dinossauro meme"/>
          <p:cNvSpPr>
            <a:spLocks noChangeAspect="1" noChangeArrowheads="1"/>
          </p:cNvSpPr>
          <p:nvPr/>
        </p:nvSpPr>
        <p:spPr bwMode="auto">
          <a:xfrm>
            <a:off x="307975" y="7937"/>
            <a:ext cx="3452656" cy="34526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 dirty="0"/>
          </a:p>
        </p:txBody>
      </p:sp>
      <p:sp>
        <p:nvSpPr>
          <p:cNvPr id="7" name="AutoShape 6" descr="https://www.hojeemdia.com.br/polopoly_fs/1.184830.1457596638!/image/image.jpg_gen/derivatives/landscape_300/image.jpg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 dirty="0"/>
          </a:p>
        </p:txBody>
      </p:sp>
      <p:sp>
        <p:nvSpPr>
          <p:cNvPr id="14" name="Rosto feliz 13"/>
          <p:cNvSpPr/>
          <p:nvPr/>
        </p:nvSpPr>
        <p:spPr>
          <a:xfrm>
            <a:off x="10547798" y="1197735"/>
            <a:ext cx="1159098" cy="1004552"/>
          </a:xfrm>
          <a:prstGeom prst="smileyFace">
            <a:avLst/>
          </a:prstGeom>
          <a:noFill/>
          <a:ln w="571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8516806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  <p:bldLst>
      <p:bldP spid="13" grpId="0" animBg="1"/>
      <p:bldP spid="14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Imagem 10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2015" b="89927" l="9901" r="89989"/>
                    </a14:imgEffect>
                    <a14:imgEffect>
                      <a14:artisticWatercolorSponge trans="95000" brushSize="9"/>
                    </a14:imgEffect>
                    <a14:imgEffect>
                      <a14:brightnessContrast bright="-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42837" y="480527"/>
            <a:ext cx="8659433" cy="5201376"/>
          </a:xfrm>
          <a:prstGeom prst="ellipse">
            <a:avLst/>
          </a:prstGeom>
          <a:ln>
            <a:noFill/>
          </a:ln>
          <a:effectLst>
            <a:softEdge rad="112500"/>
          </a:effectLst>
          <a:scene3d>
            <a:camera prst="obliqueBottomLeft">
              <a:rot lat="300000" lon="1800000" rev="20999999"/>
            </a:camera>
            <a:lightRig rig="threePt" dir="t"/>
          </a:scene3d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53792" y="365125"/>
            <a:ext cx="10800008" cy="1325563"/>
          </a:xfrm>
        </p:spPr>
        <p:txBody>
          <a:bodyPr/>
          <a:lstStyle/>
          <a:p>
            <a:r>
              <a:rPr lang="pt-BR" b="1" dirty="0"/>
              <a:t>Há quanto tempo atrás os dinossauros viveram?</a:t>
            </a:r>
          </a:p>
        </p:txBody>
      </p:sp>
      <p:sp>
        <p:nvSpPr>
          <p:cNvPr id="5" name="Retângulo de cantos arredondados 4"/>
          <p:cNvSpPr/>
          <p:nvPr/>
        </p:nvSpPr>
        <p:spPr>
          <a:xfrm>
            <a:off x="1684986" y="4917582"/>
            <a:ext cx="8255357" cy="965916"/>
          </a:xfrm>
          <a:prstGeom prst="roundRect">
            <a:avLst/>
          </a:prstGeom>
          <a:noFill/>
          <a:ln w="76200"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400" b="1" dirty="0">
                <a:solidFill>
                  <a:schemeClr val="tx1"/>
                </a:solidFill>
              </a:rPr>
              <a:t>Há 250 bilhões de anos</a:t>
            </a:r>
          </a:p>
        </p:txBody>
      </p:sp>
      <p:sp>
        <p:nvSpPr>
          <p:cNvPr id="6" name="Retângulo de cantos arredondados 5"/>
          <p:cNvSpPr/>
          <p:nvPr/>
        </p:nvSpPr>
        <p:spPr>
          <a:xfrm>
            <a:off x="1669961" y="3794974"/>
            <a:ext cx="8255357" cy="965916"/>
          </a:xfrm>
          <a:prstGeom prst="roundRect">
            <a:avLst/>
          </a:prstGeom>
          <a:noFill/>
          <a:ln w="76200"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400" b="1" dirty="0">
                <a:solidFill>
                  <a:schemeClr val="tx1"/>
                </a:solidFill>
              </a:rPr>
              <a:t>Há 500 milhões  de anos</a:t>
            </a:r>
          </a:p>
        </p:txBody>
      </p:sp>
      <p:sp>
        <p:nvSpPr>
          <p:cNvPr id="7" name="Retângulo de cantos arredondados 6"/>
          <p:cNvSpPr/>
          <p:nvPr/>
        </p:nvSpPr>
        <p:spPr>
          <a:xfrm>
            <a:off x="1680693" y="1461751"/>
            <a:ext cx="8255357" cy="965916"/>
          </a:xfrm>
          <a:prstGeom prst="roundRect">
            <a:avLst/>
          </a:prstGeom>
          <a:noFill/>
          <a:ln w="76200"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400" b="1" dirty="0">
                <a:solidFill>
                  <a:schemeClr val="tx1"/>
                </a:solidFill>
              </a:rPr>
              <a:t>Há 25 bilhões de anos</a:t>
            </a:r>
          </a:p>
        </p:txBody>
      </p:sp>
      <p:sp>
        <p:nvSpPr>
          <p:cNvPr id="9" name="Multiplicar 8"/>
          <p:cNvSpPr/>
          <p:nvPr/>
        </p:nvSpPr>
        <p:spPr>
          <a:xfrm>
            <a:off x="10159284" y="3706970"/>
            <a:ext cx="1326524" cy="1287887"/>
          </a:xfrm>
          <a:prstGeom prst="mathMultiply">
            <a:avLst/>
          </a:prstGeom>
          <a:noFill/>
          <a:ln w="76200"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2400" b="1" dirty="0">
              <a:solidFill>
                <a:schemeClr val="tx1"/>
              </a:solidFill>
            </a:endParaRPr>
          </a:p>
        </p:txBody>
      </p:sp>
      <p:sp>
        <p:nvSpPr>
          <p:cNvPr id="10" name="Multiplicar 9"/>
          <p:cNvSpPr/>
          <p:nvPr/>
        </p:nvSpPr>
        <p:spPr>
          <a:xfrm>
            <a:off x="10195774" y="4799528"/>
            <a:ext cx="1326524" cy="1287887"/>
          </a:xfrm>
          <a:prstGeom prst="mathMultiply">
            <a:avLst/>
          </a:prstGeom>
          <a:noFill/>
          <a:ln w="76200"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2400" b="1" dirty="0">
              <a:solidFill>
                <a:schemeClr val="tx1"/>
              </a:solidFill>
            </a:endParaRPr>
          </a:p>
        </p:txBody>
      </p:sp>
      <p:sp>
        <p:nvSpPr>
          <p:cNvPr id="13" name="Rosto feliz 12"/>
          <p:cNvSpPr/>
          <p:nvPr/>
        </p:nvSpPr>
        <p:spPr>
          <a:xfrm>
            <a:off x="10109914" y="2562895"/>
            <a:ext cx="1262131" cy="1107583"/>
          </a:xfrm>
          <a:prstGeom prst="smileyFace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2400" b="1" dirty="0">
              <a:solidFill>
                <a:schemeClr val="tx1"/>
              </a:solidFill>
            </a:endParaRPr>
          </a:p>
        </p:txBody>
      </p:sp>
      <p:sp>
        <p:nvSpPr>
          <p:cNvPr id="14" name="Pentágono 13"/>
          <p:cNvSpPr/>
          <p:nvPr/>
        </p:nvSpPr>
        <p:spPr>
          <a:xfrm>
            <a:off x="8706118" y="6143223"/>
            <a:ext cx="3374265" cy="618185"/>
          </a:xfrm>
          <a:prstGeom prst="homePlate">
            <a:avLst/>
          </a:prstGeom>
          <a:noFill/>
          <a:ln w="76200"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>
                <a:solidFill>
                  <a:schemeClr val="tx1"/>
                </a:solidFill>
              </a:rPr>
              <a:t>Próxima pergunta</a:t>
            </a:r>
          </a:p>
        </p:txBody>
      </p:sp>
      <p:sp>
        <p:nvSpPr>
          <p:cNvPr id="15" name="Retângulo de cantos arredondados 14"/>
          <p:cNvSpPr/>
          <p:nvPr/>
        </p:nvSpPr>
        <p:spPr>
          <a:xfrm>
            <a:off x="1742941" y="2618704"/>
            <a:ext cx="8255357" cy="965916"/>
          </a:xfrm>
          <a:prstGeom prst="roundRect">
            <a:avLst/>
          </a:prstGeom>
          <a:noFill/>
          <a:ln w="76200"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400" b="1" dirty="0">
                <a:solidFill>
                  <a:schemeClr val="tx1"/>
                </a:solidFill>
              </a:rPr>
              <a:t>Há 255 milhões de anos</a:t>
            </a:r>
          </a:p>
        </p:txBody>
      </p:sp>
    </p:spTree>
    <p:extLst>
      <p:ext uri="{BB962C8B-B14F-4D97-AF65-F5344CB8AC3E}">
        <p14:creationId xmlns:p14="http://schemas.microsoft.com/office/powerpoint/2010/main" val="8809328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</p:childTnLst>
        </p:cTn>
      </p:par>
    </p:tnLst>
    <p:bldLst>
      <p:bldP spid="13" grpId="0" animBg="1"/>
      <p:bldP spid="14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Imagem 9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2015" b="89927" l="9901" r="89989"/>
                    </a14:imgEffect>
                    <a14:imgEffect>
                      <a14:artisticWatercolorSponge trans="95000" brushSize="9"/>
                    </a14:imgEffect>
                    <a14:imgEffect>
                      <a14:brightnessContrast bright="-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42837" y="480527"/>
            <a:ext cx="8659433" cy="5201376"/>
          </a:xfrm>
          <a:prstGeom prst="ellipse">
            <a:avLst/>
          </a:prstGeom>
          <a:ln>
            <a:noFill/>
          </a:ln>
          <a:effectLst>
            <a:softEdge rad="112500"/>
          </a:effectLst>
          <a:scene3d>
            <a:camera prst="obliqueBottomLeft">
              <a:rot lat="300000" lon="1800000" rev="20999999"/>
            </a:camera>
            <a:lightRig rig="threePt" dir="t"/>
          </a:scene3d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133305"/>
            <a:ext cx="10515600" cy="1325563"/>
          </a:xfrm>
        </p:spPr>
        <p:txBody>
          <a:bodyPr/>
          <a:lstStyle/>
          <a:p>
            <a:r>
              <a:rPr lang="pt-BR" dirty="0"/>
              <a:t>Em qual período os dinossauros habitaram?</a:t>
            </a:r>
          </a:p>
        </p:txBody>
      </p:sp>
      <p:sp>
        <p:nvSpPr>
          <p:cNvPr id="4" name="Retângulo de cantos arredondados 3"/>
          <p:cNvSpPr/>
          <p:nvPr/>
        </p:nvSpPr>
        <p:spPr>
          <a:xfrm>
            <a:off x="1684986" y="4917582"/>
            <a:ext cx="8255357" cy="965916"/>
          </a:xfrm>
          <a:prstGeom prst="roundRect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400" b="1" dirty="0">
                <a:solidFill>
                  <a:schemeClr val="tx1"/>
                </a:solidFill>
              </a:rPr>
              <a:t>Cretáceo </a:t>
            </a:r>
          </a:p>
        </p:txBody>
      </p:sp>
      <p:sp>
        <p:nvSpPr>
          <p:cNvPr id="5" name="Retângulo de cantos arredondados 4">
            <a:hlinkClick r:id="rId4" action="ppaction://hlinksldjump"/>
          </p:cNvPr>
          <p:cNvSpPr/>
          <p:nvPr/>
        </p:nvSpPr>
        <p:spPr>
          <a:xfrm>
            <a:off x="1669961" y="3794974"/>
            <a:ext cx="8255357" cy="965916"/>
          </a:xfrm>
          <a:prstGeom prst="roundRect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400" b="1" dirty="0">
                <a:solidFill>
                  <a:schemeClr val="tx1"/>
                </a:solidFill>
              </a:rPr>
              <a:t>Triássico</a:t>
            </a:r>
          </a:p>
        </p:txBody>
      </p:sp>
      <p:sp>
        <p:nvSpPr>
          <p:cNvPr id="6" name="Retângulo de cantos arredondados 5">
            <a:hlinkClick r:id="rId5" action="ppaction://hlinksldjump"/>
          </p:cNvPr>
          <p:cNvSpPr/>
          <p:nvPr/>
        </p:nvSpPr>
        <p:spPr>
          <a:xfrm>
            <a:off x="1680693" y="1461751"/>
            <a:ext cx="8255357" cy="965916"/>
          </a:xfrm>
          <a:prstGeom prst="roundRect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400" b="1" dirty="0">
                <a:solidFill>
                  <a:schemeClr val="tx1"/>
                </a:solidFill>
              </a:rPr>
              <a:t>Cenozoico </a:t>
            </a:r>
          </a:p>
        </p:txBody>
      </p:sp>
      <p:sp>
        <p:nvSpPr>
          <p:cNvPr id="7" name="Retângulo de cantos arredondados 6">
            <a:hlinkClick r:id="rId6" action="ppaction://hlinksldjump"/>
          </p:cNvPr>
          <p:cNvSpPr/>
          <p:nvPr/>
        </p:nvSpPr>
        <p:spPr>
          <a:xfrm>
            <a:off x="1704305" y="2617631"/>
            <a:ext cx="8255357" cy="965916"/>
          </a:xfrm>
          <a:prstGeom prst="roundRect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400" b="1" dirty="0">
                <a:solidFill>
                  <a:schemeClr val="tx1"/>
                </a:solidFill>
              </a:rPr>
              <a:t>Jurássico</a:t>
            </a:r>
          </a:p>
        </p:txBody>
      </p:sp>
      <p:sp>
        <p:nvSpPr>
          <p:cNvPr id="8" name="Rosto feliz 7"/>
          <p:cNvSpPr/>
          <p:nvPr/>
        </p:nvSpPr>
        <p:spPr>
          <a:xfrm>
            <a:off x="10161429" y="4829576"/>
            <a:ext cx="1262131" cy="1107583"/>
          </a:xfrm>
          <a:prstGeom prst="smileyFace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2400" b="1" dirty="0">
              <a:solidFill>
                <a:schemeClr val="tx1"/>
              </a:solidFill>
            </a:endParaRPr>
          </a:p>
        </p:txBody>
      </p:sp>
      <p:sp>
        <p:nvSpPr>
          <p:cNvPr id="9" name="Pentágono 8">
            <a:hlinkClick r:id="rId7" action="ppaction://hlinksldjump"/>
          </p:cNvPr>
          <p:cNvSpPr/>
          <p:nvPr/>
        </p:nvSpPr>
        <p:spPr>
          <a:xfrm>
            <a:off x="8706118" y="6143223"/>
            <a:ext cx="3374265" cy="618185"/>
          </a:xfrm>
          <a:prstGeom prst="homePlate">
            <a:avLst/>
          </a:prstGeom>
          <a:noFill/>
          <a:ln w="76200"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>
                <a:solidFill>
                  <a:schemeClr val="tx1"/>
                </a:solidFill>
              </a:rPr>
              <a:t>Próxima pergunta</a:t>
            </a:r>
          </a:p>
        </p:txBody>
      </p:sp>
    </p:spTree>
    <p:extLst>
      <p:ext uri="{BB962C8B-B14F-4D97-AF65-F5344CB8AC3E}">
        <p14:creationId xmlns:p14="http://schemas.microsoft.com/office/powerpoint/2010/main" val="3803424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  <p:bldLst>
      <p:bldP spid="8" grpId="0" animBg="1"/>
      <p:bldP spid="9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Imagem 10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2015" b="89927" l="9901" r="89989"/>
                    </a14:imgEffect>
                    <a14:imgEffect>
                      <a14:artisticWatercolorSponge trans="95000" brushSize="9"/>
                    </a14:imgEffect>
                    <a14:imgEffect>
                      <a14:brightnessContrast bright="-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42837" y="480527"/>
            <a:ext cx="8659433" cy="5201376"/>
          </a:xfrm>
          <a:prstGeom prst="ellipse">
            <a:avLst/>
          </a:prstGeom>
          <a:ln>
            <a:noFill/>
          </a:ln>
          <a:effectLst>
            <a:softEdge rad="112500"/>
          </a:effectLst>
          <a:scene3d>
            <a:camera prst="obliqueBottomLeft">
              <a:rot lat="300000" lon="1800000" rev="20999999"/>
            </a:camera>
            <a:lightRig rig="threePt" dir="t"/>
          </a:scene3d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133305"/>
            <a:ext cx="10515600" cy="1325563"/>
          </a:xfrm>
        </p:spPr>
        <p:txBody>
          <a:bodyPr/>
          <a:lstStyle/>
          <a:p>
            <a:r>
              <a:rPr lang="pt-BR" dirty="0"/>
              <a:t>Em qual período os dinossauros habitaram?</a:t>
            </a:r>
          </a:p>
        </p:txBody>
      </p:sp>
      <p:sp>
        <p:nvSpPr>
          <p:cNvPr id="4" name="Retângulo de cantos arredondados 3"/>
          <p:cNvSpPr/>
          <p:nvPr/>
        </p:nvSpPr>
        <p:spPr>
          <a:xfrm>
            <a:off x="1684986" y="4917582"/>
            <a:ext cx="8255357" cy="965916"/>
          </a:xfrm>
          <a:prstGeom prst="roundRect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400" b="1" dirty="0">
                <a:solidFill>
                  <a:schemeClr val="tx1"/>
                </a:solidFill>
              </a:rPr>
              <a:t>Cretáceo </a:t>
            </a:r>
          </a:p>
        </p:txBody>
      </p:sp>
      <p:sp>
        <p:nvSpPr>
          <p:cNvPr id="5" name="Retângulo de cantos arredondados 4">
            <a:hlinkClick r:id="rId4" action="ppaction://hlinksldjump"/>
          </p:cNvPr>
          <p:cNvSpPr/>
          <p:nvPr/>
        </p:nvSpPr>
        <p:spPr>
          <a:xfrm>
            <a:off x="1669961" y="3794974"/>
            <a:ext cx="8255357" cy="965916"/>
          </a:xfrm>
          <a:prstGeom prst="roundRect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400" b="1" dirty="0">
                <a:solidFill>
                  <a:schemeClr val="tx1"/>
                </a:solidFill>
              </a:rPr>
              <a:t>Triássico</a:t>
            </a:r>
          </a:p>
        </p:txBody>
      </p:sp>
      <p:sp>
        <p:nvSpPr>
          <p:cNvPr id="6" name="Retângulo de cantos arredondados 5">
            <a:hlinkClick r:id="rId5" action="ppaction://hlinksldjump"/>
          </p:cNvPr>
          <p:cNvSpPr/>
          <p:nvPr/>
        </p:nvSpPr>
        <p:spPr>
          <a:xfrm>
            <a:off x="1680693" y="1461751"/>
            <a:ext cx="8255357" cy="965916"/>
          </a:xfrm>
          <a:prstGeom prst="roundRect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400" b="1" dirty="0">
                <a:solidFill>
                  <a:schemeClr val="tx1"/>
                </a:solidFill>
              </a:rPr>
              <a:t>Cenozoico </a:t>
            </a:r>
          </a:p>
        </p:txBody>
      </p:sp>
      <p:sp>
        <p:nvSpPr>
          <p:cNvPr id="7" name="Retângulo de cantos arredondados 6"/>
          <p:cNvSpPr/>
          <p:nvPr/>
        </p:nvSpPr>
        <p:spPr>
          <a:xfrm>
            <a:off x="1704305" y="2617631"/>
            <a:ext cx="8255357" cy="965916"/>
          </a:xfrm>
          <a:prstGeom prst="roundRect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400" b="1" dirty="0">
                <a:solidFill>
                  <a:schemeClr val="tx1"/>
                </a:solidFill>
              </a:rPr>
              <a:t>Jurássico</a:t>
            </a:r>
          </a:p>
        </p:txBody>
      </p:sp>
      <p:sp>
        <p:nvSpPr>
          <p:cNvPr id="8" name="Rosto feliz 7"/>
          <p:cNvSpPr/>
          <p:nvPr/>
        </p:nvSpPr>
        <p:spPr>
          <a:xfrm>
            <a:off x="10161429" y="4829576"/>
            <a:ext cx="1262131" cy="1107583"/>
          </a:xfrm>
          <a:prstGeom prst="smileyFace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2400" b="1" dirty="0">
              <a:solidFill>
                <a:schemeClr val="tx1"/>
              </a:solidFill>
            </a:endParaRPr>
          </a:p>
        </p:txBody>
      </p:sp>
      <p:sp>
        <p:nvSpPr>
          <p:cNvPr id="9" name="Pentágono 8">
            <a:hlinkClick r:id="rId6" action="ppaction://hlinksldjump"/>
          </p:cNvPr>
          <p:cNvSpPr/>
          <p:nvPr/>
        </p:nvSpPr>
        <p:spPr>
          <a:xfrm>
            <a:off x="8706118" y="6143223"/>
            <a:ext cx="3374265" cy="618185"/>
          </a:xfrm>
          <a:prstGeom prst="homePlate">
            <a:avLst/>
          </a:prstGeom>
          <a:noFill/>
          <a:ln w="76200"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>
                <a:solidFill>
                  <a:schemeClr val="tx1"/>
                </a:solidFill>
              </a:rPr>
              <a:t>Próxima pergunta</a:t>
            </a:r>
          </a:p>
        </p:txBody>
      </p:sp>
      <p:sp>
        <p:nvSpPr>
          <p:cNvPr id="10" name="Multiplicar 9"/>
          <p:cNvSpPr/>
          <p:nvPr/>
        </p:nvSpPr>
        <p:spPr>
          <a:xfrm>
            <a:off x="10144259" y="2507088"/>
            <a:ext cx="1326524" cy="1287887"/>
          </a:xfrm>
          <a:prstGeom prst="mathMultiply">
            <a:avLst/>
          </a:prstGeom>
          <a:noFill/>
          <a:ln w="76200"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24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83395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  <p:bldLst>
      <p:bldP spid="8" grpId="0" animBg="1"/>
      <p:bldP spid="9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Imagem 10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2015" b="89927" l="9901" r="89989"/>
                    </a14:imgEffect>
                    <a14:imgEffect>
                      <a14:artisticWatercolorSponge trans="95000" brushSize="9"/>
                    </a14:imgEffect>
                    <a14:imgEffect>
                      <a14:brightnessContrast bright="-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42837" y="480527"/>
            <a:ext cx="8659433" cy="5201376"/>
          </a:xfrm>
          <a:prstGeom prst="ellipse">
            <a:avLst/>
          </a:prstGeom>
          <a:ln>
            <a:noFill/>
          </a:ln>
          <a:effectLst>
            <a:softEdge rad="112500"/>
          </a:effectLst>
          <a:scene3d>
            <a:camera prst="obliqueBottomLeft">
              <a:rot lat="300000" lon="1800000" rev="20999999"/>
            </a:camera>
            <a:lightRig rig="threePt" dir="t"/>
          </a:scene3d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133305"/>
            <a:ext cx="10515600" cy="1325563"/>
          </a:xfrm>
        </p:spPr>
        <p:txBody>
          <a:bodyPr/>
          <a:lstStyle/>
          <a:p>
            <a:r>
              <a:rPr lang="pt-BR" dirty="0"/>
              <a:t>Em qual período os dinossauros habitaram?</a:t>
            </a:r>
          </a:p>
        </p:txBody>
      </p:sp>
      <p:sp>
        <p:nvSpPr>
          <p:cNvPr id="4" name="Retângulo de cantos arredondados 3"/>
          <p:cNvSpPr/>
          <p:nvPr/>
        </p:nvSpPr>
        <p:spPr>
          <a:xfrm>
            <a:off x="1684986" y="4917582"/>
            <a:ext cx="8255357" cy="965916"/>
          </a:xfrm>
          <a:prstGeom prst="roundRect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400" b="1" dirty="0">
                <a:solidFill>
                  <a:schemeClr val="tx1"/>
                </a:solidFill>
              </a:rPr>
              <a:t>Cretáceo </a:t>
            </a:r>
          </a:p>
        </p:txBody>
      </p:sp>
      <p:sp>
        <p:nvSpPr>
          <p:cNvPr id="5" name="Retângulo de cantos arredondados 4">
            <a:hlinkClick r:id="rId4" action="ppaction://hlinksldjump"/>
          </p:cNvPr>
          <p:cNvSpPr/>
          <p:nvPr/>
        </p:nvSpPr>
        <p:spPr>
          <a:xfrm>
            <a:off x="1669961" y="3794974"/>
            <a:ext cx="8255357" cy="965916"/>
          </a:xfrm>
          <a:prstGeom prst="roundRect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400" b="1" dirty="0">
                <a:solidFill>
                  <a:schemeClr val="tx1"/>
                </a:solidFill>
              </a:rPr>
              <a:t>Triássico</a:t>
            </a:r>
          </a:p>
        </p:txBody>
      </p:sp>
      <p:sp>
        <p:nvSpPr>
          <p:cNvPr id="6" name="Retângulo de cantos arredondados 5"/>
          <p:cNvSpPr/>
          <p:nvPr/>
        </p:nvSpPr>
        <p:spPr>
          <a:xfrm>
            <a:off x="1680693" y="1461751"/>
            <a:ext cx="8255357" cy="965916"/>
          </a:xfrm>
          <a:prstGeom prst="roundRect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400" b="1" dirty="0">
                <a:solidFill>
                  <a:schemeClr val="tx1"/>
                </a:solidFill>
              </a:rPr>
              <a:t>Cenozoico </a:t>
            </a:r>
          </a:p>
        </p:txBody>
      </p:sp>
      <p:sp>
        <p:nvSpPr>
          <p:cNvPr id="7" name="Retângulo de cantos arredondados 6">
            <a:hlinkClick r:id="rId5" action="ppaction://hlinksldjump"/>
          </p:cNvPr>
          <p:cNvSpPr/>
          <p:nvPr/>
        </p:nvSpPr>
        <p:spPr>
          <a:xfrm>
            <a:off x="1704305" y="2617631"/>
            <a:ext cx="8255357" cy="965916"/>
          </a:xfrm>
          <a:prstGeom prst="roundRect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400" b="1" dirty="0">
                <a:solidFill>
                  <a:schemeClr val="tx1"/>
                </a:solidFill>
              </a:rPr>
              <a:t>Jurássico</a:t>
            </a:r>
          </a:p>
        </p:txBody>
      </p:sp>
      <p:sp>
        <p:nvSpPr>
          <p:cNvPr id="8" name="Rosto feliz 7"/>
          <p:cNvSpPr/>
          <p:nvPr/>
        </p:nvSpPr>
        <p:spPr>
          <a:xfrm>
            <a:off x="10161429" y="4829576"/>
            <a:ext cx="1262131" cy="1107583"/>
          </a:xfrm>
          <a:prstGeom prst="smileyFace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2400" b="1" dirty="0">
              <a:solidFill>
                <a:schemeClr val="tx1"/>
              </a:solidFill>
            </a:endParaRPr>
          </a:p>
        </p:txBody>
      </p:sp>
      <p:sp>
        <p:nvSpPr>
          <p:cNvPr id="9" name="Pentágono 8">
            <a:hlinkClick r:id="rId6" action="ppaction://hlinksldjump"/>
          </p:cNvPr>
          <p:cNvSpPr/>
          <p:nvPr/>
        </p:nvSpPr>
        <p:spPr>
          <a:xfrm>
            <a:off x="8706118" y="6143223"/>
            <a:ext cx="3374265" cy="618185"/>
          </a:xfrm>
          <a:prstGeom prst="homePlate">
            <a:avLst/>
          </a:prstGeom>
          <a:noFill/>
          <a:ln w="76200"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>
                <a:solidFill>
                  <a:schemeClr val="tx1"/>
                </a:solidFill>
              </a:rPr>
              <a:t>Próxima pergunta</a:t>
            </a:r>
          </a:p>
        </p:txBody>
      </p:sp>
      <p:sp>
        <p:nvSpPr>
          <p:cNvPr id="10" name="Multiplicar 9"/>
          <p:cNvSpPr/>
          <p:nvPr/>
        </p:nvSpPr>
        <p:spPr>
          <a:xfrm>
            <a:off x="10131380" y="1309352"/>
            <a:ext cx="1326524" cy="1287887"/>
          </a:xfrm>
          <a:prstGeom prst="mathMultiply">
            <a:avLst/>
          </a:prstGeom>
          <a:noFill/>
          <a:ln w="76200"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24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756811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  <p:bldLst>
      <p:bldP spid="8" grpId="0" animBg="1"/>
      <p:bldP spid="9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Imagem 11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2015" b="89927" l="9901" r="89989"/>
                    </a14:imgEffect>
                    <a14:imgEffect>
                      <a14:artisticWatercolorSponge trans="95000" brushSize="9"/>
                    </a14:imgEffect>
                    <a14:imgEffect>
                      <a14:brightnessContrast bright="-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42837" y="480527"/>
            <a:ext cx="8659433" cy="5201376"/>
          </a:xfrm>
          <a:prstGeom prst="ellipse">
            <a:avLst/>
          </a:prstGeom>
          <a:ln>
            <a:noFill/>
          </a:ln>
          <a:effectLst>
            <a:softEdge rad="112500"/>
          </a:effectLst>
          <a:scene3d>
            <a:camera prst="obliqueBottomLeft">
              <a:rot lat="300000" lon="1800000" rev="20999999"/>
            </a:camera>
            <a:lightRig rig="threePt" dir="t"/>
          </a:scene3d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133305"/>
            <a:ext cx="10515600" cy="1325563"/>
          </a:xfrm>
        </p:spPr>
        <p:txBody>
          <a:bodyPr/>
          <a:lstStyle/>
          <a:p>
            <a:r>
              <a:rPr lang="pt-BR" dirty="0"/>
              <a:t>Em qual período os dinossauros habitaram?</a:t>
            </a:r>
          </a:p>
        </p:txBody>
      </p:sp>
      <p:sp>
        <p:nvSpPr>
          <p:cNvPr id="4" name="Retângulo de cantos arredondados 3"/>
          <p:cNvSpPr/>
          <p:nvPr/>
        </p:nvSpPr>
        <p:spPr>
          <a:xfrm>
            <a:off x="1684986" y="4917582"/>
            <a:ext cx="8255357" cy="965916"/>
          </a:xfrm>
          <a:prstGeom prst="roundRect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400" b="1" dirty="0">
                <a:solidFill>
                  <a:schemeClr val="tx1"/>
                </a:solidFill>
              </a:rPr>
              <a:t>Cretáceo </a:t>
            </a:r>
          </a:p>
        </p:txBody>
      </p:sp>
      <p:sp>
        <p:nvSpPr>
          <p:cNvPr id="5" name="Retângulo de cantos arredondados 4"/>
          <p:cNvSpPr/>
          <p:nvPr/>
        </p:nvSpPr>
        <p:spPr>
          <a:xfrm>
            <a:off x="1669961" y="3794974"/>
            <a:ext cx="8255357" cy="965916"/>
          </a:xfrm>
          <a:prstGeom prst="roundRect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400" b="1" dirty="0">
                <a:solidFill>
                  <a:schemeClr val="tx1"/>
                </a:solidFill>
              </a:rPr>
              <a:t>Triássico</a:t>
            </a:r>
          </a:p>
        </p:txBody>
      </p:sp>
      <p:sp>
        <p:nvSpPr>
          <p:cNvPr id="6" name="Retângulo de cantos arredondados 5"/>
          <p:cNvSpPr/>
          <p:nvPr/>
        </p:nvSpPr>
        <p:spPr>
          <a:xfrm>
            <a:off x="1680693" y="1461751"/>
            <a:ext cx="8255357" cy="965916"/>
          </a:xfrm>
          <a:prstGeom prst="roundRect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400" b="1" dirty="0">
                <a:solidFill>
                  <a:schemeClr val="tx1"/>
                </a:solidFill>
              </a:rPr>
              <a:t>Cenozoico </a:t>
            </a:r>
          </a:p>
        </p:txBody>
      </p:sp>
      <p:sp>
        <p:nvSpPr>
          <p:cNvPr id="7" name="Retângulo de cantos arredondados 6"/>
          <p:cNvSpPr/>
          <p:nvPr/>
        </p:nvSpPr>
        <p:spPr>
          <a:xfrm>
            <a:off x="1704305" y="2617631"/>
            <a:ext cx="8255357" cy="965916"/>
          </a:xfrm>
          <a:prstGeom prst="roundRect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400" b="1" dirty="0">
                <a:solidFill>
                  <a:schemeClr val="tx1"/>
                </a:solidFill>
              </a:rPr>
              <a:t>Jurássico</a:t>
            </a:r>
          </a:p>
        </p:txBody>
      </p:sp>
      <p:sp>
        <p:nvSpPr>
          <p:cNvPr id="8" name="Rosto feliz 7"/>
          <p:cNvSpPr/>
          <p:nvPr/>
        </p:nvSpPr>
        <p:spPr>
          <a:xfrm>
            <a:off x="10161429" y="4829576"/>
            <a:ext cx="1262131" cy="1107583"/>
          </a:xfrm>
          <a:prstGeom prst="smileyFace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2400" b="1" dirty="0">
              <a:solidFill>
                <a:schemeClr val="tx1"/>
              </a:solidFill>
            </a:endParaRPr>
          </a:p>
        </p:txBody>
      </p:sp>
      <p:sp>
        <p:nvSpPr>
          <p:cNvPr id="9" name="Pentágono 8">
            <a:hlinkClick r:id="rId4" action="ppaction://hlinksldjump"/>
          </p:cNvPr>
          <p:cNvSpPr/>
          <p:nvPr/>
        </p:nvSpPr>
        <p:spPr>
          <a:xfrm>
            <a:off x="8706118" y="6143223"/>
            <a:ext cx="3374265" cy="618185"/>
          </a:xfrm>
          <a:prstGeom prst="homePlate">
            <a:avLst/>
          </a:prstGeom>
          <a:noFill/>
          <a:ln w="76200"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>
                <a:solidFill>
                  <a:schemeClr val="tx1"/>
                </a:solidFill>
              </a:rPr>
              <a:t>Próxima pergunta</a:t>
            </a:r>
          </a:p>
        </p:txBody>
      </p:sp>
      <p:sp>
        <p:nvSpPr>
          <p:cNvPr id="10" name="Multiplicar 9"/>
          <p:cNvSpPr/>
          <p:nvPr/>
        </p:nvSpPr>
        <p:spPr>
          <a:xfrm>
            <a:off x="10131380" y="1309352"/>
            <a:ext cx="1326524" cy="1287887"/>
          </a:xfrm>
          <a:prstGeom prst="mathMultiply">
            <a:avLst/>
          </a:prstGeom>
          <a:noFill/>
          <a:ln w="76200"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2400" b="1" dirty="0">
              <a:solidFill>
                <a:schemeClr val="tx1"/>
              </a:solidFill>
            </a:endParaRPr>
          </a:p>
        </p:txBody>
      </p:sp>
      <p:sp>
        <p:nvSpPr>
          <p:cNvPr id="11" name="Multiplicar 10"/>
          <p:cNvSpPr/>
          <p:nvPr/>
        </p:nvSpPr>
        <p:spPr>
          <a:xfrm>
            <a:off x="10144259" y="2507088"/>
            <a:ext cx="1326524" cy="1287887"/>
          </a:xfrm>
          <a:prstGeom prst="mathMultiply">
            <a:avLst/>
          </a:prstGeom>
          <a:noFill/>
          <a:ln w="76200"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24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100950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  <p:bldLst>
      <p:bldP spid="8" grpId="0" animBg="1"/>
      <p:bldP spid="9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Imagem 11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2015" b="89927" l="9901" r="89989"/>
                    </a14:imgEffect>
                    <a14:imgEffect>
                      <a14:artisticWatercolorSponge trans="95000" brushSize="9"/>
                    </a14:imgEffect>
                    <a14:imgEffect>
                      <a14:brightnessContrast bright="-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42837" y="480527"/>
            <a:ext cx="8659433" cy="5201376"/>
          </a:xfrm>
          <a:prstGeom prst="ellipse">
            <a:avLst/>
          </a:prstGeom>
          <a:ln>
            <a:noFill/>
          </a:ln>
          <a:effectLst>
            <a:softEdge rad="112500"/>
          </a:effectLst>
          <a:scene3d>
            <a:camera prst="obliqueBottomLeft">
              <a:rot lat="300000" lon="1800000" rev="20999999"/>
            </a:camera>
            <a:lightRig rig="threePt" dir="t"/>
          </a:scene3d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133305"/>
            <a:ext cx="10515600" cy="1325563"/>
          </a:xfrm>
        </p:spPr>
        <p:txBody>
          <a:bodyPr/>
          <a:lstStyle/>
          <a:p>
            <a:r>
              <a:rPr lang="pt-BR" dirty="0"/>
              <a:t>Em qual período os dinossauros habitaram?</a:t>
            </a:r>
          </a:p>
        </p:txBody>
      </p:sp>
      <p:sp>
        <p:nvSpPr>
          <p:cNvPr id="4" name="Retângulo de cantos arredondados 3"/>
          <p:cNvSpPr/>
          <p:nvPr/>
        </p:nvSpPr>
        <p:spPr>
          <a:xfrm>
            <a:off x="1684986" y="4917582"/>
            <a:ext cx="8255357" cy="965916"/>
          </a:xfrm>
          <a:prstGeom prst="roundRect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400" b="1" dirty="0">
                <a:solidFill>
                  <a:schemeClr val="tx1"/>
                </a:solidFill>
              </a:rPr>
              <a:t>Cretáceo </a:t>
            </a:r>
          </a:p>
        </p:txBody>
      </p:sp>
      <p:sp>
        <p:nvSpPr>
          <p:cNvPr id="5" name="Retângulo de cantos arredondados 4"/>
          <p:cNvSpPr/>
          <p:nvPr/>
        </p:nvSpPr>
        <p:spPr>
          <a:xfrm>
            <a:off x="1669961" y="3794974"/>
            <a:ext cx="8255357" cy="965916"/>
          </a:xfrm>
          <a:prstGeom prst="roundRect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400" b="1" dirty="0">
                <a:solidFill>
                  <a:schemeClr val="tx1"/>
                </a:solidFill>
              </a:rPr>
              <a:t>Triássico</a:t>
            </a:r>
          </a:p>
        </p:txBody>
      </p:sp>
      <p:sp>
        <p:nvSpPr>
          <p:cNvPr id="6" name="Retângulo de cantos arredondados 5"/>
          <p:cNvSpPr/>
          <p:nvPr/>
        </p:nvSpPr>
        <p:spPr>
          <a:xfrm>
            <a:off x="1680693" y="1461751"/>
            <a:ext cx="8255357" cy="965916"/>
          </a:xfrm>
          <a:prstGeom prst="roundRect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400" b="1" dirty="0">
                <a:solidFill>
                  <a:schemeClr val="tx1"/>
                </a:solidFill>
              </a:rPr>
              <a:t>Cenozoico </a:t>
            </a:r>
          </a:p>
        </p:txBody>
      </p:sp>
      <p:sp>
        <p:nvSpPr>
          <p:cNvPr id="7" name="Retângulo de cantos arredondados 6"/>
          <p:cNvSpPr/>
          <p:nvPr/>
        </p:nvSpPr>
        <p:spPr>
          <a:xfrm>
            <a:off x="1704305" y="2617631"/>
            <a:ext cx="8255357" cy="965916"/>
          </a:xfrm>
          <a:prstGeom prst="roundRect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400" b="1" dirty="0">
                <a:solidFill>
                  <a:schemeClr val="tx1"/>
                </a:solidFill>
              </a:rPr>
              <a:t>Jurássico</a:t>
            </a:r>
          </a:p>
        </p:txBody>
      </p:sp>
      <p:sp>
        <p:nvSpPr>
          <p:cNvPr id="8" name="Rosto feliz 7"/>
          <p:cNvSpPr/>
          <p:nvPr/>
        </p:nvSpPr>
        <p:spPr>
          <a:xfrm>
            <a:off x="10161429" y="4829576"/>
            <a:ext cx="1262131" cy="1107583"/>
          </a:xfrm>
          <a:prstGeom prst="smileyFace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2400" b="1" dirty="0">
              <a:solidFill>
                <a:schemeClr val="tx1"/>
              </a:solidFill>
            </a:endParaRPr>
          </a:p>
        </p:txBody>
      </p:sp>
      <p:sp>
        <p:nvSpPr>
          <p:cNvPr id="9" name="Pentágono 8">
            <a:hlinkClick r:id="rId4" action="ppaction://hlinksldjump"/>
          </p:cNvPr>
          <p:cNvSpPr/>
          <p:nvPr/>
        </p:nvSpPr>
        <p:spPr>
          <a:xfrm>
            <a:off x="8706118" y="6143223"/>
            <a:ext cx="3374265" cy="618185"/>
          </a:xfrm>
          <a:prstGeom prst="homePlate">
            <a:avLst/>
          </a:prstGeom>
          <a:noFill/>
          <a:ln w="76200"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>
                <a:solidFill>
                  <a:schemeClr val="tx1"/>
                </a:solidFill>
              </a:rPr>
              <a:t>Próxima pergunta</a:t>
            </a:r>
          </a:p>
        </p:txBody>
      </p:sp>
      <p:sp>
        <p:nvSpPr>
          <p:cNvPr id="10" name="Multiplicar 9"/>
          <p:cNvSpPr/>
          <p:nvPr/>
        </p:nvSpPr>
        <p:spPr>
          <a:xfrm>
            <a:off x="10131380" y="1309352"/>
            <a:ext cx="1326524" cy="1287887"/>
          </a:xfrm>
          <a:prstGeom prst="mathMultiply">
            <a:avLst/>
          </a:prstGeom>
          <a:noFill/>
          <a:ln w="76200"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2400" b="1" dirty="0">
              <a:solidFill>
                <a:schemeClr val="tx1"/>
              </a:solidFill>
            </a:endParaRPr>
          </a:p>
        </p:txBody>
      </p:sp>
      <p:sp>
        <p:nvSpPr>
          <p:cNvPr id="11" name="Multiplicar 10"/>
          <p:cNvSpPr/>
          <p:nvPr/>
        </p:nvSpPr>
        <p:spPr>
          <a:xfrm>
            <a:off x="10159284" y="3706970"/>
            <a:ext cx="1326524" cy="1287887"/>
          </a:xfrm>
          <a:prstGeom prst="mathMultiply">
            <a:avLst/>
          </a:prstGeom>
          <a:noFill/>
          <a:ln w="76200"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24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158574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  <p:bldLst>
      <p:bldP spid="8" grpId="0" animBg="1"/>
      <p:bldP spid="9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Imagem 19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2015" b="89927" l="9901" r="89989"/>
                    </a14:imgEffect>
                    <a14:imgEffect>
                      <a14:artisticWatercolorSponge trans="95000" brushSize="9"/>
                    </a14:imgEffect>
                    <a14:imgEffect>
                      <a14:brightnessContrast bright="-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42837" y="480527"/>
            <a:ext cx="8659433" cy="5201376"/>
          </a:xfrm>
          <a:prstGeom prst="ellipse">
            <a:avLst/>
          </a:prstGeom>
          <a:ln>
            <a:noFill/>
          </a:ln>
          <a:effectLst>
            <a:softEdge rad="112500"/>
          </a:effectLst>
          <a:scene3d>
            <a:camera prst="obliqueBottomLeft">
              <a:rot lat="300000" lon="1800000" rev="20999999"/>
            </a:camera>
            <a:lightRig rig="threePt" dir="t"/>
          </a:scene3d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133305"/>
            <a:ext cx="10515600" cy="1325563"/>
          </a:xfrm>
        </p:spPr>
        <p:txBody>
          <a:bodyPr/>
          <a:lstStyle/>
          <a:p>
            <a:r>
              <a:rPr lang="pt-BR" dirty="0"/>
              <a:t>Em qual período os dinossauros habitaram?</a:t>
            </a:r>
          </a:p>
        </p:txBody>
      </p:sp>
      <p:sp>
        <p:nvSpPr>
          <p:cNvPr id="4" name="Retângulo de cantos arredondados 3"/>
          <p:cNvSpPr/>
          <p:nvPr/>
        </p:nvSpPr>
        <p:spPr>
          <a:xfrm>
            <a:off x="1684986" y="4917582"/>
            <a:ext cx="8255357" cy="965916"/>
          </a:xfrm>
          <a:prstGeom prst="roundRect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400" b="1" dirty="0">
                <a:solidFill>
                  <a:schemeClr val="tx1"/>
                </a:solidFill>
              </a:rPr>
              <a:t>Cretáceo </a:t>
            </a:r>
          </a:p>
        </p:txBody>
      </p:sp>
      <p:sp>
        <p:nvSpPr>
          <p:cNvPr id="5" name="Retângulo de cantos arredondados 4"/>
          <p:cNvSpPr/>
          <p:nvPr/>
        </p:nvSpPr>
        <p:spPr>
          <a:xfrm>
            <a:off x="1669961" y="3794974"/>
            <a:ext cx="8255357" cy="965916"/>
          </a:xfrm>
          <a:prstGeom prst="roundRect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400" b="1" dirty="0">
                <a:solidFill>
                  <a:schemeClr val="tx1"/>
                </a:solidFill>
              </a:rPr>
              <a:t>Triássico</a:t>
            </a:r>
          </a:p>
        </p:txBody>
      </p:sp>
      <p:sp>
        <p:nvSpPr>
          <p:cNvPr id="6" name="Retângulo de cantos arredondados 5"/>
          <p:cNvSpPr/>
          <p:nvPr/>
        </p:nvSpPr>
        <p:spPr>
          <a:xfrm>
            <a:off x="1680693" y="1461751"/>
            <a:ext cx="8255357" cy="965916"/>
          </a:xfrm>
          <a:prstGeom prst="roundRect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400" b="1" dirty="0">
                <a:solidFill>
                  <a:schemeClr val="tx1"/>
                </a:solidFill>
              </a:rPr>
              <a:t>Cenozoico </a:t>
            </a:r>
          </a:p>
        </p:txBody>
      </p:sp>
      <p:sp>
        <p:nvSpPr>
          <p:cNvPr id="7" name="Retângulo de cantos arredondados 6"/>
          <p:cNvSpPr/>
          <p:nvPr/>
        </p:nvSpPr>
        <p:spPr>
          <a:xfrm>
            <a:off x="1704305" y="2617631"/>
            <a:ext cx="8255357" cy="965916"/>
          </a:xfrm>
          <a:prstGeom prst="roundRect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400" b="1" dirty="0">
                <a:solidFill>
                  <a:schemeClr val="tx1"/>
                </a:solidFill>
              </a:rPr>
              <a:t>Jurássico</a:t>
            </a:r>
          </a:p>
        </p:txBody>
      </p:sp>
      <p:sp>
        <p:nvSpPr>
          <p:cNvPr id="10" name="Multiplicar 9"/>
          <p:cNvSpPr/>
          <p:nvPr/>
        </p:nvSpPr>
        <p:spPr>
          <a:xfrm>
            <a:off x="10131380" y="1309352"/>
            <a:ext cx="1326524" cy="1287887"/>
          </a:xfrm>
          <a:prstGeom prst="mathMultiply">
            <a:avLst/>
          </a:prstGeom>
          <a:noFill/>
          <a:ln w="76200"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2400" b="1" dirty="0">
              <a:solidFill>
                <a:schemeClr val="tx1"/>
              </a:solidFill>
            </a:endParaRPr>
          </a:p>
        </p:txBody>
      </p:sp>
      <p:sp>
        <p:nvSpPr>
          <p:cNvPr id="11" name="Multiplicar 10"/>
          <p:cNvSpPr/>
          <p:nvPr/>
        </p:nvSpPr>
        <p:spPr>
          <a:xfrm>
            <a:off x="10144259" y="2507088"/>
            <a:ext cx="1326524" cy="1287887"/>
          </a:xfrm>
          <a:prstGeom prst="mathMultiply">
            <a:avLst/>
          </a:prstGeom>
          <a:noFill/>
          <a:ln w="76200"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2400" b="1" dirty="0">
              <a:solidFill>
                <a:schemeClr val="tx1"/>
              </a:solidFill>
            </a:endParaRPr>
          </a:p>
        </p:txBody>
      </p:sp>
      <p:sp>
        <p:nvSpPr>
          <p:cNvPr id="14" name="Multiplicar 13"/>
          <p:cNvSpPr/>
          <p:nvPr/>
        </p:nvSpPr>
        <p:spPr>
          <a:xfrm>
            <a:off x="10159284" y="3706970"/>
            <a:ext cx="1326524" cy="1287887"/>
          </a:xfrm>
          <a:prstGeom prst="mathMultiply">
            <a:avLst/>
          </a:prstGeom>
          <a:noFill/>
          <a:ln w="76200"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2400" b="1" dirty="0">
              <a:solidFill>
                <a:schemeClr val="tx1"/>
              </a:solidFill>
            </a:endParaRPr>
          </a:p>
        </p:txBody>
      </p:sp>
      <p:sp>
        <p:nvSpPr>
          <p:cNvPr id="16" name="Pentágono 15">
            <a:hlinkClick r:id="rId4" action="ppaction://hlinksldjump"/>
          </p:cNvPr>
          <p:cNvSpPr/>
          <p:nvPr/>
        </p:nvSpPr>
        <p:spPr>
          <a:xfrm>
            <a:off x="8628845" y="6168980"/>
            <a:ext cx="3563155" cy="689020"/>
          </a:xfrm>
          <a:prstGeom prst="homePlate">
            <a:avLst/>
          </a:prstGeom>
          <a:noFill/>
          <a:ln w="76200"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>
                <a:solidFill>
                  <a:schemeClr val="tx1"/>
                </a:solidFill>
              </a:rPr>
              <a:t>Tente novamente </a:t>
            </a:r>
          </a:p>
        </p:txBody>
      </p:sp>
      <p:pic>
        <p:nvPicPr>
          <p:cNvPr id="13" name="Imagem 12"/>
          <p:cNvPicPr>
            <a:picLocks noChangeAspect="1"/>
          </p:cNvPicPr>
          <p:nvPr/>
        </p:nvPicPr>
        <p:blipFill>
          <a:blip r:embed="rId5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097129"/>
            <a:ext cx="12039600" cy="12039600"/>
          </a:xfrm>
          <a:prstGeom prst="rect">
            <a:avLst/>
          </a:prstGeom>
        </p:spPr>
      </p:pic>
      <p:sp>
        <p:nvSpPr>
          <p:cNvPr id="18" name="Texto explicativo em elipse 17"/>
          <p:cNvSpPr/>
          <p:nvPr/>
        </p:nvSpPr>
        <p:spPr>
          <a:xfrm>
            <a:off x="7704668" y="2387599"/>
            <a:ext cx="4775200" cy="3268134"/>
          </a:xfrm>
          <a:prstGeom prst="wedgeEllipseCallout">
            <a:avLst>
              <a:gd name="adj1" fmla="val -28280"/>
              <a:gd name="adj2" fmla="val -70661"/>
            </a:avLst>
          </a:prstGeom>
          <a:solidFill>
            <a:schemeClr val="accent2">
              <a:lumMod val="50000"/>
              <a:alpha val="28000"/>
            </a:schemeClr>
          </a:solidFill>
          <a:ln>
            <a:noFill/>
          </a:ln>
          <a:effectLst>
            <a:outerShdw blurRad="12700" dist="50800" dir="5400000" algn="ctr" rotWithShape="0">
              <a:srgbClr val="000000">
                <a:alpha val="43137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>
                <a:solidFill>
                  <a:schemeClr val="bg1"/>
                </a:solidFill>
              </a:rPr>
              <a:t>AHHH, que pena!</a:t>
            </a:r>
          </a:p>
          <a:p>
            <a:pPr algn="ctr"/>
            <a:r>
              <a:rPr lang="pt-BR" dirty="0">
                <a:solidFill>
                  <a:schemeClr val="bg1"/>
                </a:solidFill>
              </a:rPr>
              <a:t>Os dinossauros  viveram na era mesozoica, a qual era dividida em três períodos, Triássico, jurássico e cretáceo, sendo eles dominantes no cretáceo.</a:t>
            </a:r>
          </a:p>
          <a:p>
            <a:pPr algn="ctr"/>
            <a:r>
              <a:rPr lang="pt-BR" dirty="0">
                <a:solidFill>
                  <a:schemeClr val="bg1"/>
                </a:solidFill>
              </a:rPr>
              <a:t>Vamos não desanime, vamos jogar de novo!</a:t>
            </a:r>
            <a:br>
              <a:rPr lang="pt-BR" dirty="0">
                <a:solidFill>
                  <a:schemeClr val="tx1"/>
                </a:solidFill>
              </a:rPr>
            </a:br>
            <a:endParaRPr lang="pt-BR" dirty="0">
              <a:solidFill>
                <a:schemeClr val="tx1"/>
              </a:solidFill>
            </a:endParaRPr>
          </a:p>
        </p:txBody>
      </p:sp>
      <p:sp>
        <p:nvSpPr>
          <p:cNvPr id="19" name="CaixaDeTexto 18"/>
          <p:cNvSpPr txBox="1"/>
          <p:nvPr/>
        </p:nvSpPr>
        <p:spPr>
          <a:xfrm>
            <a:off x="3335866" y="2760133"/>
            <a:ext cx="5457713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8800" b="1" dirty="0"/>
              <a:t>Game Over</a:t>
            </a:r>
          </a:p>
        </p:txBody>
      </p:sp>
    </p:spTree>
    <p:extLst>
      <p:ext uri="{BB962C8B-B14F-4D97-AF65-F5344CB8AC3E}">
        <p14:creationId xmlns:p14="http://schemas.microsoft.com/office/powerpoint/2010/main" val="271932086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Imagem 10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2015" b="89927" l="9901" r="89989"/>
                    </a14:imgEffect>
                    <a14:imgEffect>
                      <a14:artisticWatercolorSponge trans="95000" brushSize="9"/>
                    </a14:imgEffect>
                    <a14:imgEffect>
                      <a14:brightnessContrast bright="-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42837" y="480527"/>
            <a:ext cx="8659433" cy="5201376"/>
          </a:xfrm>
          <a:prstGeom prst="ellipse">
            <a:avLst/>
          </a:prstGeom>
          <a:ln>
            <a:noFill/>
          </a:ln>
          <a:effectLst>
            <a:softEdge rad="112500"/>
          </a:effectLst>
          <a:scene3d>
            <a:camera prst="obliqueBottomLeft">
              <a:rot lat="300000" lon="1800000" rev="20999999"/>
            </a:camera>
            <a:lightRig rig="threePt" dir="t"/>
          </a:scene3d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53792" y="365125"/>
            <a:ext cx="10800008" cy="1325563"/>
          </a:xfrm>
        </p:spPr>
        <p:txBody>
          <a:bodyPr/>
          <a:lstStyle/>
          <a:p>
            <a:r>
              <a:rPr lang="pt-BR" b="1" dirty="0"/>
              <a:t>Há quanto tempo atrás os dinossauros viveram?</a:t>
            </a:r>
          </a:p>
        </p:txBody>
      </p:sp>
      <p:sp>
        <p:nvSpPr>
          <p:cNvPr id="5" name="Retângulo de cantos arredondados 4"/>
          <p:cNvSpPr/>
          <p:nvPr/>
        </p:nvSpPr>
        <p:spPr>
          <a:xfrm>
            <a:off x="1684986" y="4917582"/>
            <a:ext cx="8255357" cy="965916"/>
          </a:xfrm>
          <a:prstGeom prst="roundRect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400" b="1" dirty="0">
                <a:solidFill>
                  <a:schemeClr val="tx1"/>
                </a:solidFill>
              </a:rPr>
              <a:t>Há 250 bilhões de anos</a:t>
            </a:r>
          </a:p>
        </p:txBody>
      </p:sp>
      <p:sp>
        <p:nvSpPr>
          <p:cNvPr id="6" name="Retângulo de cantos arredondados 5"/>
          <p:cNvSpPr/>
          <p:nvPr/>
        </p:nvSpPr>
        <p:spPr>
          <a:xfrm>
            <a:off x="1669961" y="3794974"/>
            <a:ext cx="8255357" cy="965916"/>
          </a:xfrm>
          <a:prstGeom prst="roundRect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400" b="1" dirty="0">
                <a:solidFill>
                  <a:schemeClr val="tx1"/>
                </a:solidFill>
              </a:rPr>
              <a:t>Há 500 milhões  de anos</a:t>
            </a:r>
          </a:p>
        </p:txBody>
      </p:sp>
      <p:sp>
        <p:nvSpPr>
          <p:cNvPr id="7" name="Retângulo de cantos arredondados 6"/>
          <p:cNvSpPr/>
          <p:nvPr/>
        </p:nvSpPr>
        <p:spPr>
          <a:xfrm>
            <a:off x="1680693" y="1461751"/>
            <a:ext cx="8255357" cy="965916"/>
          </a:xfrm>
          <a:prstGeom prst="roundRect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400" b="1" dirty="0">
                <a:solidFill>
                  <a:schemeClr val="tx1"/>
                </a:solidFill>
              </a:rPr>
              <a:t>Há 25 bilhões de anos</a:t>
            </a:r>
          </a:p>
        </p:txBody>
      </p:sp>
      <p:sp>
        <p:nvSpPr>
          <p:cNvPr id="9" name="Multiplicar 8"/>
          <p:cNvSpPr/>
          <p:nvPr/>
        </p:nvSpPr>
        <p:spPr>
          <a:xfrm>
            <a:off x="10082011" y="1131195"/>
            <a:ext cx="1326524" cy="1287887"/>
          </a:xfrm>
          <a:prstGeom prst="mathMultiply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2400" b="1" dirty="0">
              <a:solidFill>
                <a:schemeClr val="tx1"/>
              </a:solidFill>
            </a:endParaRPr>
          </a:p>
        </p:txBody>
      </p:sp>
      <p:sp>
        <p:nvSpPr>
          <p:cNvPr id="10" name="Multiplicar 9"/>
          <p:cNvSpPr/>
          <p:nvPr/>
        </p:nvSpPr>
        <p:spPr>
          <a:xfrm>
            <a:off x="10195774" y="4799528"/>
            <a:ext cx="1326524" cy="1287887"/>
          </a:xfrm>
          <a:prstGeom prst="mathMultiply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2400" b="1" dirty="0">
              <a:solidFill>
                <a:schemeClr val="tx1"/>
              </a:solidFill>
            </a:endParaRPr>
          </a:p>
        </p:txBody>
      </p:sp>
      <p:sp>
        <p:nvSpPr>
          <p:cNvPr id="13" name="Rosto feliz 12"/>
          <p:cNvSpPr/>
          <p:nvPr/>
        </p:nvSpPr>
        <p:spPr>
          <a:xfrm>
            <a:off x="10109914" y="2562895"/>
            <a:ext cx="1262131" cy="1107583"/>
          </a:xfrm>
          <a:prstGeom prst="smileyFace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2400" b="1" dirty="0">
              <a:solidFill>
                <a:schemeClr val="tx1"/>
              </a:solidFill>
            </a:endParaRPr>
          </a:p>
        </p:txBody>
      </p:sp>
      <p:sp>
        <p:nvSpPr>
          <p:cNvPr id="14" name="Pentágono 13"/>
          <p:cNvSpPr/>
          <p:nvPr/>
        </p:nvSpPr>
        <p:spPr>
          <a:xfrm>
            <a:off x="8706118" y="6143223"/>
            <a:ext cx="3374265" cy="618185"/>
          </a:xfrm>
          <a:prstGeom prst="homePlate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>
                <a:solidFill>
                  <a:schemeClr val="tx1"/>
                </a:solidFill>
              </a:rPr>
              <a:t>Próxima pergunta</a:t>
            </a:r>
          </a:p>
        </p:txBody>
      </p:sp>
      <p:sp>
        <p:nvSpPr>
          <p:cNvPr id="15" name="Retângulo de cantos arredondados 14"/>
          <p:cNvSpPr/>
          <p:nvPr/>
        </p:nvSpPr>
        <p:spPr>
          <a:xfrm>
            <a:off x="1742941" y="2618704"/>
            <a:ext cx="8255357" cy="965916"/>
          </a:xfrm>
          <a:prstGeom prst="roundRect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400" b="1" dirty="0">
                <a:solidFill>
                  <a:schemeClr val="tx1"/>
                </a:solidFill>
              </a:rPr>
              <a:t>Há 255 milhões de anos</a:t>
            </a:r>
          </a:p>
        </p:txBody>
      </p:sp>
    </p:spTree>
    <p:extLst>
      <p:ext uri="{BB962C8B-B14F-4D97-AF65-F5344CB8AC3E}">
        <p14:creationId xmlns:p14="http://schemas.microsoft.com/office/powerpoint/2010/main" val="39387421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</p:childTnLst>
        </p:cTn>
      </p:par>
    </p:tnLst>
    <p:bldLst>
      <p:bldP spid="13" grpId="0" animBg="1"/>
      <p:bldP spid="14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Imagem 10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2015" b="89927" l="9901" r="89989"/>
                    </a14:imgEffect>
                    <a14:imgEffect>
                      <a14:artisticWatercolorSponge trans="95000" brushSize="9"/>
                    </a14:imgEffect>
                    <a14:imgEffect>
                      <a14:brightnessContrast bright="-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42837" y="480527"/>
            <a:ext cx="8659433" cy="5201376"/>
          </a:xfrm>
          <a:prstGeom prst="ellipse">
            <a:avLst/>
          </a:prstGeom>
          <a:ln>
            <a:noFill/>
          </a:ln>
          <a:effectLst>
            <a:softEdge rad="112500"/>
          </a:effectLst>
          <a:scene3d>
            <a:camera prst="obliqueBottomLeft">
              <a:rot lat="300000" lon="1800000" rev="20999999"/>
            </a:camera>
            <a:lightRig rig="threePt" dir="t"/>
          </a:scene3d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133305"/>
            <a:ext cx="10515600" cy="1325563"/>
          </a:xfrm>
        </p:spPr>
        <p:txBody>
          <a:bodyPr/>
          <a:lstStyle/>
          <a:p>
            <a:r>
              <a:rPr lang="pt-BR" dirty="0"/>
              <a:t>Em qual período os dinossauros habitaram?</a:t>
            </a:r>
          </a:p>
        </p:txBody>
      </p:sp>
      <p:sp>
        <p:nvSpPr>
          <p:cNvPr id="4" name="Retângulo de cantos arredondados 3"/>
          <p:cNvSpPr/>
          <p:nvPr/>
        </p:nvSpPr>
        <p:spPr>
          <a:xfrm>
            <a:off x="1684986" y="4917582"/>
            <a:ext cx="8255357" cy="965916"/>
          </a:xfrm>
          <a:prstGeom prst="roundRect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400" b="1" dirty="0">
                <a:solidFill>
                  <a:schemeClr val="tx1"/>
                </a:solidFill>
              </a:rPr>
              <a:t>Cretáceo </a:t>
            </a:r>
          </a:p>
        </p:txBody>
      </p:sp>
      <p:sp>
        <p:nvSpPr>
          <p:cNvPr id="5" name="Retângulo de cantos arredondados 4"/>
          <p:cNvSpPr/>
          <p:nvPr/>
        </p:nvSpPr>
        <p:spPr>
          <a:xfrm>
            <a:off x="1669961" y="3794974"/>
            <a:ext cx="8255357" cy="965916"/>
          </a:xfrm>
          <a:prstGeom prst="roundRect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400" b="1" dirty="0">
                <a:solidFill>
                  <a:schemeClr val="tx1"/>
                </a:solidFill>
              </a:rPr>
              <a:t>Triássico</a:t>
            </a:r>
          </a:p>
        </p:txBody>
      </p:sp>
      <p:sp>
        <p:nvSpPr>
          <p:cNvPr id="6" name="Retângulo de cantos arredondados 5">
            <a:hlinkClick r:id="rId4" action="ppaction://hlinksldjump"/>
          </p:cNvPr>
          <p:cNvSpPr/>
          <p:nvPr/>
        </p:nvSpPr>
        <p:spPr>
          <a:xfrm>
            <a:off x="1680693" y="1461751"/>
            <a:ext cx="8255357" cy="965916"/>
          </a:xfrm>
          <a:prstGeom prst="roundRect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400" b="1" dirty="0">
                <a:solidFill>
                  <a:schemeClr val="tx1"/>
                </a:solidFill>
              </a:rPr>
              <a:t>Cenozoico </a:t>
            </a:r>
          </a:p>
        </p:txBody>
      </p:sp>
      <p:sp>
        <p:nvSpPr>
          <p:cNvPr id="7" name="Retângulo de cantos arredondados 6">
            <a:hlinkClick r:id="rId5" action="ppaction://hlinksldjump"/>
          </p:cNvPr>
          <p:cNvSpPr/>
          <p:nvPr/>
        </p:nvSpPr>
        <p:spPr>
          <a:xfrm>
            <a:off x="1704305" y="2617631"/>
            <a:ext cx="8255357" cy="965916"/>
          </a:xfrm>
          <a:prstGeom prst="roundRect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400" b="1" dirty="0">
                <a:solidFill>
                  <a:schemeClr val="tx1"/>
                </a:solidFill>
              </a:rPr>
              <a:t>Jurássico</a:t>
            </a:r>
          </a:p>
        </p:txBody>
      </p:sp>
      <p:sp>
        <p:nvSpPr>
          <p:cNvPr id="8" name="Rosto feliz 7"/>
          <p:cNvSpPr/>
          <p:nvPr/>
        </p:nvSpPr>
        <p:spPr>
          <a:xfrm>
            <a:off x="10161429" y="4829576"/>
            <a:ext cx="1262131" cy="1107583"/>
          </a:xfrm>
          <a:prstGeom prst="smileyFace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2400" b="1" dirty="0">
              <a:solidFill>
                <a:schemeClr val="tx1"/>
              </a:solidFill>
            </a:endParaRPr>
          </a:p>
        </p:txBody>
      </p:sp>
      <p:sp>
        <p:nvSpPr>
          <p:cNvPr id="9" name="Pentágono 8">
            <a:hlinkClick r:id="rId6" action="ppaction://hlinksldjump"/>
          </p:cNvPr>
          <p:cNvSpPr/>
          <p:nvPr/>
        </p:nvSpPr>
        <p:spPr>
          <a:xfrm>
            <a:off x="8706118" y="6143223"/>
            <a:ext cx="3374265" cy="618185"/>
          </a:xfrm>
          <a:prstGeom prst="homePlate">
            <a:avLst/>
          </a:prstGeom>
          <a:noFill/>
          <a:ln w="76200"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>
                <a:solidFill>
                  <a:schemeClr val="tx1"/>
                </a:solidFill>
              </a:rPr>
              <a:t>Próxima pergunta</a:t>
            </a:r>
          </a:p>
        </p:txBody>
      </p:sp>
      <p:sp>
        <p:nvSpPr>
          <p:cNvPr id="10" name="Multiplicar 9"/>
          <p:cNvSpPr/>
          <p:nvPr/>
        </p:nvSpPr>
        <p:spPr>
          <a:xfrm>
            <a:off x="10159284" y="3706970"/>
            <a:ext cx="1326524" cy="1287887"/>
          </a:xfrm>
          <a:prstGeom prst="mathMultiply">
            <a:avLst/>
          </a:prstGeom>
          <a:noFill/>
          <a:ln w="76200"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24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46660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  <p:bldLst>
      <p:bldP spid="8" grpId="0" animBg="1"/>
      <p:bldP spid="9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Imagem 12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2015" b="89927" l="9901" r="89989"/>
                    </a14:imgEffect>
                    <a14:imgEffect>
                      <a14:artisticWatercolorSponge trans="95000" brushSize="9"/>
                    </a14:imgEffect>
                    <a14:imgEffect>
                      <a14:brightnessContrast bright="-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42837" y="480527"/>
            <a:ext cx="8659433" cy="5201376"/>
          </a:xfrm>
          <a:prstGeom prst="ellipse">
            <a:avLst/>
          </a:prstGeom>
          <a:ln>
            <a:noFill/>
          </a:ln>
          <a:effectLst>
            <a:softEdge rad="112500"/>
          </a:effectLst>
          <a:scene3d>
            <a:camera prst="obliqueBottomLeft">
              <a:rot lat="300000" lon="1800000" rev="20999999"/>
            </a:camera>
            <a:lightRig rig="threePt" dir="t"/>
          </a:scene3d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133305"/>
            <a:ext cx="10515600" cy="1325563"/>
          </a:xfrm>
        </p:spPr>
        <p:txBody>
          <a:bodyPr/>
          <a:lstStyle/>
          <a:p>
            <a:r>
              <a:rPr lang="pt-BR" dirty="0"/>
              <a:t>Em qual período os dinossauros habitaram?</a:t>
            </a:r>
          </a:p>
        </p:txBody>
      </p:sp>
      <p:sp>
        <p:nvSpPr>
          <p:cNvPr id="4" name="Retângulo de cantos arredondados 3"/>
          <p:cNvSpPr/>
          <p:nvPr/>
        </p:nvSpPr>
        <p:spPr>
          <a:xfrm>
            <a:off x="1684986" y="4917582"/>
            <a:ext cx="8255357" cy="965916"/>
          </a:xfrm>
          <a:prstGeom prst="roundRect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400" b="1" dirty="0">
                <a:solidFill>
                  <a:schemeClr val="tx1"/>
                </a:solidFill>
              </a:rPr>
              <a:t>Cretáceo </a:t>
            </a:r>
          </a:p>
        </p:txBody>
      </p:sp>
      <p:sp>
        <p:nvSpPr>
          <p:cNvPr id="5" name="Retângulo de cantos arredondados 4"/>
          <p:cNvSpPr/>
          <p:nvPr/>
        </p:nvSpPr>
        <p:spPr>
          <a:xfrm>
            <a:off x="1669961" y="3794974"/>
            <a:ext cx="8255357" cy="965916"/>
          </a:xfrm>
          <a:prstGeom prst="roundRect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400" b="1" dirty="0">
                <a:solidFill>
                  <a:schemeClr val="tx1"/>
                </a:solidFill>
              </a:rPr>
              <a:t>Triássico</a:t>
            </a:r>
          </a:p>
        </p:txBody>
      </p:sp>
      <p:sp>
        <p:nvSpPr>
          <p:cNvPr id="6" name="Retângulo de cantos arredondados 5">
            <a:hlinkClick r:id="rId4" action="ppaction://hlinksldjump"/>
          </p:cNvPr>
          <p:cNvSpPr/>
          <p:nvPr/>
        </p:nvSpPr>
        <p:spPr>
          <a:xfrm>
            <a:off x="1680693" y="1461751"/>
            <a:ext cx="8255357" cy="965916"/>
          </a:xfrm>
          <a:prstGeom prst="roundRect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400" b="1" dirty="0">
                <a:solidFill>
                  <a:schemeClr val="tx1"/>
                </a:solidFill>
              </a:rPr>
              <a:t>Cenozoico </a:t>
            </a:r>
          </a:p>
        </p:txBody>
      </p:sp>
      <p:sp>
        <p:nvSpPr>
          <p:cNvPr id="7" name="Retângulo de cantos arredondados 6"/>
          <p:cNvSpPr/>
          <p:nvPr/>
        </p:nvSpPr>
        <p:spPr>
          <a:xfrm>
            <a:off x="1704305" y="2617631"/>
            <a:ext cx="8255357" cy="965916"/>
          </a:xfrm>
          <a:prstGeom prst="roundRect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400" b="1" dirty="0">
                <a:solidFill>
                  <a:schemeClr val="tx1"/>
                </a:solidFill>
              </a:rPr>
              <a:t>Jurássico</a:t>
            </a:r>
          </a:p>
        </p:txBody>
      </p:sp>
      <p:sp>
        <p:nvSpPr>
          <p:cNvPr id="8" name="Rosto feliz 7"/>
          <p:cNvSpPr/>
          <p:nvPr/>
        </p:nvSpPr>
        <p:spPr>
          <a:xfrm>
            <a:off x="10161429" y="4829576"/>
            <a:ext cx="1262131" cy="1107583"/>
          </a:xfrm>
          <a:prstGeom prst="smileyFace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2400" b="1" dirty="0">
              <a:solidFill>
                <a:schemeClr val="tx1"/>
              </a:solidFill>
            </a:endParaRPr>
          </a:p>
        </p:txBody>
      </p:sp>
      <p:sp>
        <p:nvSpPr>
          <p:cNvPr id="9" name="Pentágono 8">
            <a:hlinkClick r:id="rId5" action="ppaction://hlinksldjump"/>
          </p:cNvPr>
          <p:cNvSpPr/>
          <p:nvPr/>
        </p:nvSpPr>
        <p:spPr>
          <a:xfrm>
            <a:off x="8706118" y="6143223"/>
            <a:ext cx="3374265" cy="618185"/>
          </a:xfrm>
          <a:prstGeom prst="homePlate">
            <a:avLst/>
          </a:prstGeom>
          <a:noFill/>
          <a:ln w="76200"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>
                <a:solidFill>
                  <a:schemeClr val="tx1"/>
                </a:solidFill>
              </a:rPr>
              <a:t>Próxima pergunta</a:t>
            </a:r>
          </a:p>
        </p:txBody>
      </p:sp>
      <p:sp>
        <p:nvSpPr>
          <p:cNvPr id="11" name="Multiplicar 10"/>
          <p:cNvSpPr/>
          <p:nvPr/>
        </p:nvSpPr>
        <p:spPr>
          <a:xfrm>
            <a:off x="10144259" y="2507088"/>
            <a:ext cx="1326524" cy="1287887"/>
          </a:xfrm>
          <a:prstGeom prst="mathMultiply">
            <a:avLst/>
          </a:prstGeom>
          <a:noFill/>
          <a:ln w="76200"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2400" b="1" dirty="0">
              <a:solidFill>
                <a:schemeClr val="tx1"/>
              </a:solidFill>
            </a:endParaRPr>
          </a:p>
        </p:txBody>
      </p:sp>
      <p:sp>
        <p:nvSpPr>
          <p:cNvPr id="12" name="Multiplicar 11"/>
          <p:cNvSpPr/>
          <p:nvPr/>
        </p:nvSpPr>
        <p:spPr>
          <a:xfrm>
            <a:off x="10159284" y="3706970"/>
            <a:ext cx="1326524" cy="1287887"/>
          </a:xfrm>
          <a:prstGeom prst="mathMultiply">
            <a:avLst/>
          </a:prstGeom>
          <a:noFill/>
          <a:ln w="76200"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24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996773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  <p:bldLst>
      <p:bldP spid="8" grpId="0" animBg="1"/>
      <p:bldP spid="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Imagem 12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2015" b="89927" l="9901" r="89989"/>
                    </a14:imgEffect>
                    <a14:imgEffect>
                      <a14:artisticWatercolorSponge trans="95000" brushSize="9"/>
                    </a14:imgEffect>
                    <a14:imgEffect>
                      <a14:brightnessContrast bright="-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42837" y="480527"/>
            <a:ext cx="8659433" cy="5201376"/>
          </a:xfrm>
          <a:prstGeom prst="ellipse">
            <a:avLst/>
          </a:prstGeom>
          <a:ln>
            <a:noFill/>
          </a:ln>
          <a:effectLst>
            <a:softEdge rad="112500"/>
          </a:effectLst>
          <a:scene3d>
            <a:camera prst="obliqueBottomLeft">
              <a:rot lat="300000" lon="1800000" rev="20999999"/>
            </a:camera>
            <a:lightRig rig="threePt" dir="t"/>
          </a:scene3d>
        </p:spPr>
      </p:pic>
      <p:sp>
        <p:nvSpPr>
          <p:cNvPr id="4" name="Retângulo de cantos arredondados 3"/>
          <p:cNvSpPr/>
          <p:nvPr/>
        </p:nvSpPr>
        <p:spPr>
          <a:xfrm>
            <a:off x="1790162" y="1171976"/>
            <a:ext cx="8615967" cy="1068947"/>
          </a:xfrm>
          <a:prstGeom prst="roundRect">
            <a:avLst/>
          </a:prstGeom>
          <a:solidFill>
            <a:schemeClr val="tx1">
              <a:lumMod val="95000"/>
              <a:lumOff val="5000"/>
            </a:schemeClr>
          </a:solidFill>
          <a:ln>
            <a:solidFill>
              <a:schemeClr val="tx1"/>
            </a:solidFill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3600" b="1" dirty="0">
                <a:solidFill>
                  <a:schemeClr val="tx1"/>
                </a:solidFill>
              </a:rPr>
              <a:t>Réptil Terrível</a:t>
            </a:r>
          </a:p>
        </p:txBody>
      </p:sp>
      <p:sp>
        <p:nvSpPr>
          <p:cNvPr id="5" name="Retângulo de cantos arredondados 4">
            <a:hlinkClick r:id="rId4" action="ppaction://hlinksldjump"/>
          </p:cNvPr>
          <p:cNvSpPr/>
          <p:nvPr/>
        </p:nvSpPr>
        <p:spPr>
          <a:xfrm>
            <a:off x="1788016" y="3706968"/>
            <a:ext cx="8615967" cy="1068947"/>
          </a:xfrm>
          <a:prstGeom prst="roundRect">
            <a:avLst/>
          </a:prstGeom>
          <a:solidFill>
            <a:schemeClr val="tx1">
              <a:lumMod val="95000"/>
              <a:lumOff val="5000"/>
            </a:schemeClr>
          </a:solidFill>
          <a:ln>
            <a:solidFill>
              <a:schemeClr val="tx1"/>
            </a:solidFill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3600" b="1" dirty="0">
                <a:solidFill>
                  <a:schemeClr val="tx1"/>
                </a:solidFill>
              </a:rPr>
              <a:t>Réptil Antigo</a:t>
            </a:r>
          </a:p>
        </p:txBody>
      </p:sp>
      <p:sp>
        <p:nvSpPr>
          <p:cNvPr id="6" name="Retângulo de cantos arredondados 5"/>
          <p:cNvSpPr/>
          <p:nvPr/>
        </p:nvSpPr>
        <p:spPr>
          <a:xfrm>
            <a:off x="1788016" y="2463084"/>
            <a:ext cx="8615967" cy="1068947"/>
          </a:xfrm>
          <a:prstGeom prst="roundRect">
            <a:avLst/>
          </a:prstGeom>
          <a:solidFill>
            <a:schemeClr val="tx1">
              <a:lumMod val="95000"/>
              <a:lumOff val="5000"/>
            </a:schemeClr>
          </a:solidFill>
          <a:ln>
            <a:solidFill>
              <a:schemeClr val="tx1"/>
            </a:solidFill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3600" b="1" dirty="0">
                <a:solidFill>
                  <a:schemeClr val="tx1"/>
                </a:solidFill>
              </a:rPr>
              <a:t>Lagarto Gigante</a:t>
            </a:r>
          </a:p>
        </p:txBody>
      </p:sp>
      <p:sp>
        <p:nvSpPr>
          <p:cNvPr id="11" name="CaixaDeTexto 10"/>
          <p:cNvSpPr txBox="1"/>
          <p:nvPr/>
        </p:nvSpPr>
        <p:spPr>
          <a:xfrm>
            <a:off x="1764405" y="309094"/>
            <a:ext cx="904097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4000" b="1" dirty="0"/>
              <a:t>O que  significa a palavra  “Dinossauro”?</a:t>
            </a:r>
          </a:p>
        </p:txBody>
      </p:sp>
      <p:sp>
        <p:nvSpPr>
          <p:cNvPr id="12" name="Retângulo de cantos arredondados 11">
            <a:hlinkClick r:id="rId5" action="ppaction://hlinksldjump"/>
          </p:cNvPr>
          <p:cNvSpPr/>
          <p:nvPr/>
        </p:nvSpPr>
        <p:spPr>
          <a:xfrm>
            <a:off x="1788016" y="4992708"/>
            <a:ext cx="8615967" cy="1068947"/>
          </a:xfrm>
          <a:prstGeom prst="roundRect">
            <a:avLst/>
          </a:prstGeom>
          <a:solidFill>
            <a:schemeClr val="tx1">
              <a:lumMod val="95000"/>
              <a:lumOff val="5000"/>
            </a:schemeClr>
          </a:solidFill>
          <a:ln>
            <a:solidFill>
              <a:schemeClr val="tx1"/>
            </a:solidFill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3600" b="1" dirty="0">
                <a:solidFill>
                  <a:schemeClr val="tx1"/>
                </a:solidFill>
              </a:rPr>
              <a:t>Lagarto Extinto</a:t>
            </a:r>
          </a:p>
        </p:txBody>
      </p:sp>
      <p:sp>
        <p:nvSpPr>
          <p:cNvPr id="7" name="Multiplicar 6"/>
          <p:cNvSpPr/>
          <p:nvPr/>
        </p:nvSpPr>
        <p:spPr>
          <a:xfrm>
            <a:off x="10676586" y="2475964"/>
            <a:ext cx="888642" cy="953036"/>
          </a:xfrm>
          <a:prstGeom prst="mathMultiply">
            <a:avLst/>
          </a:prstGeom>
          <a:noFill/>
          <a:ln w="76200"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9" name="Pentágono 8">
            <a:hlinkClick r:id="rId6" action="ppaction://hlinksldjump"/>
          </p:cNvPr>
          <p:cNvSpPr/>
          <p:nvPr/>
        </p:nvSpPr>
        <p:spPr>
          <a:xfrm>
            <a:off x="8354096" y="6181859"/>
            <a:ext cx="3837904" cy="676141"/>
          </a:xfrm>
          <a:prstGeom prst="homePlate">
            <a:avLst/>
          </a:prstGeom>
          <a:solidFill>
            <a:schemeClr val="tx1">
              <a:lumMod val="95000"/>
              <a:lumOff val="5000"/>
            </a:schemeClr>
          </a:solidFill>
          <a:ln>
            <a:solidFill>
              <a:schemeClr val="tx1"/>
            </a:solidFill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>
                <a:solidFill>
                  <a:schemeClr val="tx1"/>
                </a:solidFill>
              </a:rPr>
              <a:t>Próxima pergunta</a:t>
            </a:r>
          </a:p>
        </p:txBody>
      </p:sp>
      <p:sp>
        <p:nvSpPr>
          <p:cNvPr id="10" name="Rosto feliz 9"/>
          <p:cNvSpPr/>
          <p:nvPr/>
        </p:nvSpPr>
        <p:spPr>
          <a:xfrm>
            <a:off x="10586435" y="1197735"/>
            <a:ext cx="1159098" cy="1004552"/>
          </a:xfrm>
          <a:prstGeom prst="smileyFace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773260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Imagem 9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2015" b="89927" l="9901" r="89989"/>
                    </a14:imgEffect>
                    <a14:imgEffect>
                      <a14:artisticWatercolorSponge trans="95000" brushSize="9"/>
                    </a14:imgEffect>
                    <a14:imgEffect>
                      <a14:brightnessContrast bright="-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42837" y="480527"/>
            <a:ext cx="8659433" cy="5201376"/>
          </a:xfrm>
          <a:prstGeom prst="ellipse">
            <a:avLst/>
          </a:prstGeom>
          <a:ln>
            <a:noFill/>
          </a:ln>
          <a:effectLst>
            <a:softEdge rad="112500"/>
          </a:effectLst>
          <a:scene3d>
            <a:camera prst="obliqueBottomLeft">
              <a:rot lat="300000" lon="1800000" rev="20999999"/>
            </a:camera>
            <a:lightRig rig="threePt" dir="t"/>
          </a:scene3d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83335" y="133305"/>
            <a:ext cx="11423561" cy="1325563"/>
          </a:xfrm>
        </p:spPr>
        <p:txBody>
          <a:bodyPr/>
          <a:lstStyle/>
          <a:p>
            <a:r>
              <a:rPr lang="pt-BR" dirty="0"/>
              <a:t>Há quanto tempo os dinossauros foram extintos?</a:t>
            </a:r>
          </a:p>
        </p:txBody>
      </p:sp>
      <p:sp>
        <p:nvSpPr>
          <p:cNvPr id="4" name="Retângulo de cantos arredondados 3">
            <a:hlinkClick r:id="rId4" action="ppaction://hlinksldjump"/>
          </p:cNvPr>
          <p:cNvSpPr/>
          <p:nvPr/>
        </p:nvSpPr>
        <p:spPr>
          <a:xfrm>
            <a:off x="1684986" y="4917582"/>
            <a:ext cx="8255357" cy="965916"/>
          </a:xfrm>
          <a:prstGeom prst="roundRect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400" b="1" dirty="0">
                <a:solidFill>
                  <a:schemeClr val="tx1"/>
                </a:solidFill>
              </a:rPr>
              <a:t>21 milhões de anos atrás.</a:t>
            </a:r>
          </a:p>
        </p:txBody>
      </p:sp>
      <p:sp>
        <p:nvSpPr>
          <p:cNvPr id="5" name="Retângulo de cantos arredondados 4">
            <a:hlinkClick r:id="rId5" action="ppaction://hlinksldjump"/>
          </p:cNvPr>
          <p:cNvSpPr/>
          <p:nvPr/>
        </p:nvSpPr>
        <p:spPr>
          <a:xfrm>
            <a:off x="1669961" y="3794974"/>
            <a:ext cx="8255357" cy="965916"/>
          </a:xfrm>
          <a:prstGeom prst="roundRect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400" b="1" dirty="0">
                <a:solidFill>
                  <a:schemeClr val="tx1"/>
                </a:solidFill>
              </a:rPr>
              <a:t>23 milhões de anos atrás.</a:t>
            </a:r>
          </a:p>
        </p:txBody>
      </p:sp>
      <p:sp>
        <p:nvSpPr>
          <p:cNvPr id="6" name="Retângulo de cantos arredondados 5"/>
          <p:cNvSpPr/>
          <p:nvPr/>
        </p:nvSpPr>
        <p:spPr>
          <a:xfrm>
            <a:off x="1680693" y="1461751"/>
            <a:ext cx="8255357" cy="965916"/>
          </a:xfrm>
          <a:prstGeom prst="roundRect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400" b="1" dirty="0">
                <a:solidFill>
                  <a:schemeClr val="tx1"/>
                </a:solidFill>
              </a:rPr>
              <a:t>65 milhões de anos atrás.</a:t>
            </a:r>
          </a:p>
        </p:txBody>
      </p:sp>
      <p:sp>
        <p:nvSpPr>
          <p:cNvPr id="7" name="Retângulo de cantos arredondados 6">
            <a:hlinkClick r:id="rId6" action="ppaction://hlinksldjump"/>
          </p:cNvPr>
          <p:cNvSpPr/>
          <p:nvPr/>
        </p:nvSpPr>
        <p:spPr>
          <a:xfrm>
            <a:off x="1704305" y="2617631"/>
            <a:ext cx="8255357" cy="965916"/>
          </a:xfrm>
          <a:prstGeom prst="roundRect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400" b="1" dirty="0">
                <a:solidFill>
                  <a:schemeClr val="tx1"/>
                </a:solidFill>
              </a:rPr>
              <a:t>65 bilhões de anos atrás.</a:t>
            </a:r>
          </a:p>
        </p:txBody>
      </p:sp>
      <p:sp>
        <p:nvSpPr>
          <p:cNvPr id="8" name="Rosto feliz 7"/>
          <p:cNvSpPr/>
          <p:nvPr/>
        </p:nvSpPr>
        <p:spPr>
          <a:xfrm>
            <a:off x="10367491" y="1442433"/>
            <a:ext cx="1262131" cy="1107583"/>
          </a:xfrm>
          <a:prstGeom prst="smileyFace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2400" b="1" dirty="0">
              <a:solidFill>
                <a:schemeClr val="tx1"/>
              </a:solidFill>
            </a:endParaRPr>
          </a:p>
        </p:txBody>
      </p:sp>
      <p:sp>
        <p:nvSpPr>
          <p:cNvPr id="9" name="Pentágono 8">
            <a:hlinkClick r:id="" action="ppaction://hlinkshowjump?jump=lastslide"/>
          </p:cNvPr>
          <p:cNvSpPr/>
          <p:nvPr/>
        </p:nvSpPr>
        <p:spPr>
          <a:xfrm>
            <a:off x="8706118" y="6143223"/>
            <a:ext cx="3374265" cy="618185"/>
          </a:xfrm>
          <a:prstGeom prst="homePlate">
            <a:avLst/>
          </a:prstGeom>
          <a:noFill/>
          <a:ln w="76200"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>
                <a:solidFill>
                  <a:schemeClr val="tx1"/>
                </a:solidFill>
              </a:rPr>
              <a:t>Próximo</a:t>
            </a:r>
          </a:p>
        </p:txBody>
      </p:sp>
    </p:spTree>
    <p:extLst>
      <p:ext uri="{BB962C8B-B14F-4D97-AF65-F5344CB8AC3E}">
        <p14:creationId xmlns:p14="http://schemas.microsoft.com/office/powerpoint/2010/main" val="8707010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</p:childTnLst>
        </p:cTn>
      </p:par>
    </p:tnLst>
    <p:bldLst>
      <p:bldP spid="8" grpId="0" animBg="1"/>
      <p:bldP spid="9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Imagem 9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2015" b="89927" l="9901" r="89989"/>
                    </a14:imgEffect>
                    <a14:imgEffect>
                      <a14:artisticWatercolorSponge trans="95000" brushSize="9"/>
                    </a14:imgEffect>
                    <a14:imgEffect>
                      <a14:brightnessContrast bright="-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42837" y="480527"/>
            <a:ext cx="8659433" cy="5201376"/>
          </a:xfrm>
          <a:prstGeom prst="ellipse">
            <a:avLst/>
          </a:prstGeom>
          <a:ln>
            <a:noFill/>
          </a:ln>
          <a:effectLst>
            <a:softEdge rad="112500"/>
          </a:effectLst>
          <a:scene3d>
            <a:camera prst="obliqueBottomLeft">
              <a:rot lat="300000" lon="1800000" rev="20999999"/>
            </a:camera>
            <a:lightRig rig="threePt" dir="t"/>
          </a:scene3d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83335" y="133305"/>
            <a:ext cx="11423561" cy="1325563"/>
          </a:xfrm>
        </p:spPr>
        <p:txBody>
          <a:bodyPr/>
          <a:lstStyle/>
          <a:p>
            <a:r>
              <a:rPr lang="pt-BR" dirty="0"/>
              <a:t>Há quanto tempo os dinossauros foram extintos?</a:t>
            </a:r>
          </a:p>
        </p:txBody>
      </p:sp>
      <p:sp>
        <p:nvSpPr>
          <p:cNvPr id="4" name="Retângulo de cantos arredondados 3">
            <a:hlinkClick r:id="rId4" action="ppaction://hlinksldjump"/>
          </p:cNvPr>
          <p:cNvSpPr/>
          <p:nvPr/>
        </p:nvSpPr>
        <p:spPr>
          <a:xfrm>
            <a:off x="1684986" y="4917582"/>
            <a:ext cx="8255357" cy="965916"/>
          </a:xfrm>
          <a:prstGeom prst="roundRect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400" b="1" dirty="0">
                <a:solidFill>
                  <a:schemeClr val="tx1"/>
                </a:solidFill>
              </a:rPr>
              <a:t>21 milhões de anos atrás.</a:t>
            </a:r>
          </a:p>
        </p:txBody>
      </p:sp>
      <p:sp>
        <p:nvSpPr>
          <p:cNvPr id="5" name="Retângulo de cantos arredondados 4">
            <a:hlinkClick r:id="rId5" action="ppaction://hlinksldjump"/>
          </p:cNvPr>
          <p:cNvSpPr/>
          <p:nvPr/>
        </p:nvSpPr>
        <p:spPr>
          <a:xfrm>
            <a:off x="1669961" y="3794974"/>
            <a:ext cx="8255357" cy="965916"/>
          </a:xfrm>
          <a:prstGeom prst="roundRect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400" b="1" dirty="0">
                <a:solidFill>
                  <a:schemeClr val="tx1"/>
                </a:solidFill>
              </a:rPr>
              <a:t>23 milhões de anos atrás.</a:t>
            </a:r>
          </a:p>
        </p:txBody>
      </p:sp>
      <p:sp>
        <p:nvSpPr>
          <p:cNvPr id="7" name="Retângulo de cantos arredondados 6"/>
          <p:cNvSpPr/>
          <p:nvPr/>
        </p:nvSpPr>
        <p:spPr>
          <a:xfrm>
            <a:off x="1704305" y="2617631"/>
            <a:ext cx="8255357" cy="965916"/>
          </a:xfrm>
          <a:prstGeom prst="roundRect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400" b="1" dirty="0">
                <a:solidFill>
                  <a:schemeClr val="tx1"/>
                </a:solidFill>
              </a:rPr>
              <a:t>65 bilhões de anos atrás.</a:t>
            </a:r>
          </a:p>
        </p:txBody>
      </p:sp>
      <p:sp>
        <p:nvSpPr>
          <p:cNvPr id="17" name="Multiplicar 16"/>
          <p:cNvSpPr/>
          <p:nvPr/>
        </p:nvSpPr>
        <p:spPr>
          <a:xfrm>
            <a:off x="10170016" y="2391178"/>
            <a:ext cx="1326524" cy="1287887"/>
          </a:xfrm>
          <a:prstGeom prst="mathMultiply">
            <a:avLst/>
          </a:prstGeom>
          <a:noFill/>
          <a:ln w="76200"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2400" b="1" dirty="0">
              <a:solidFill>
                <a:schemeClr val="tx1"/>
              </a:solidFill>
            </a:endParaRPr>
          </a:p>
        </p:txBody>
      </p:sp>
      <p:sp>
        <p:nvSpPr>
          <p:cNvPr id="20" name="Retângulo de cantos arredondados 19"/>
          <p:cNvSpPr/>
          <p:nvPr/>
        </p:nvSpPr>
        <p:spPr>
          <a:xfrm>
            <a:off x="1680693" y="1461751"/>
            <a:ext cx="8255357" cy="965916"/>
          </a:xfrm>
          <a:prstGeom prst="roundRect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400" b="1" dirty="0">
                <a:solidFill>
                  <a:schemeClr val="tx1"/>
                </a:solidFill>
              </a:rPr>
              <a:t>65 milhões de anos atrás.</a:t>
            </a:r>
          </a:p>
        </p:txBody>
      </p:sp>
      <p:sp>
        <p:nvSpPr>
          <p:cNvPr id="21" name="Rosto feliz 20"/>
          <p:cNvSpPr/>
          <p:nvPr/>
        </p:nvSpPr>
        <p:spPr>
          <a:xfrm>
            <a:off x="10367491" y="1442433"/>
            <a:ext cx="1262131" cy="1107583"/>
          </a:xfrm>
          <a:prstGeom prst="smileyFace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2400" b="1" dirty="0">
              <a:solidFill>
                <a:schemeClr val="tx1"/>
              </a:solidFill>
            </a:endParaRPr>
          </a:p>
        </p:txBody>
      </p:sp>
      <p:sp>
        <p:nvSpPr>
          <p:cNvPr id="22" name="Pentágono 21">
            <a:hlinkClick r:id="" action="ppaction://hlinkshowjump?jump=lastslide"/>
          </p:cNvPr>
          <p:cNvSpPr/>
          <p:nvPr/>
        </p:nvSpPr>
        <p:spPr>
          <a:xfrm>
            <a:off x="8706118" y="6143223"/>
            <a:ext cx="3374265" cy="618185"/>
          </a:xfrm>
          <a:prstGeom prst="homePlate">
            <a:avLst/>
          </a:prstGeom>
          <a:noFill/>
          <a:ln w="76200"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>
                <a:solidFill>
                  <a:schemeClr val="tx1"/>
                </a:solidFill>
              </a:rPr>
              <a:t>Próximo</a:t>
            </a:r>
          </a:p>
        </p:txBody>
      </p:sp>
    </p:spTree>
    <p:extLst>
      <p:ext uri="{BB962C8B-B14F-4D97-AF65-F5344CB8AC3E}">
        <p14:creationId xmlns:p14="http://schemas.microsoft.com/office/powerpoint/2010/main" val="10447335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</p:childTnLst>
        </p:cTn>
      </p:par>
    </p:tnLst>
    <p:bldLst>
      <p:bldP spid="21" grpId="0" animBg="1"/>
      <p:bldP spid="22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Imagem 12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2015" b="89927" l="9901" r="89989"/>
                    </a14:imgEffect>
                    <a14:imgEffect>
                      <a14:artisticWatercolorSponge trans="95000" brushSize="9"/>
                    </a14:imgEffect>
                    <a14:imgEffect>
                      <a14:brightnessContrast bright="-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42837" y="480527"/>
            <a:ext cx="8659433" cy="5201376"/>
          </a:xfrm>
          <a:prstGeom prst="ellipse">
            <a:avLst/>
          </a:prstGeom>
          <a:ln>
            <a:noFill/>
          </a:ln>
          <a:effectLst>
            <a:softEdge rad="112500"/>
          </a:effectLst>
          <a:scene3d>
            <a:camera prst="obliqueBottomLeft">
              <a:rot lat="300000" lon="1800000" rev="20999999"/>
            </a:camera>
            <a:lightRig rig="threePt" dir="t"/>
          </a:scene3d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83335" y="133305"/>
            <a:ext cx="11423561" cy="1325563"/>
          </a:xfrm>
        </p:spPr>
        <p:txBody>
          <a:bodyPr/>
          <a:lstStyle/>
          <a:p>
            <a:r>
              <a:rPr lang="pt-BR" dirty="0"/>
              <a:t>Há quanto tempo os dinossauros foram extintos?</a:t>
            </a:r>
          </a:p>
        </p:txBody>
      </p:sp>
      <p:sp>
        <p:nvSpPr>
          <p:cNvPr id="4" name="Retângulo de cantos arredondados 3">
            <a:hlinkClick r:id="rId4" action="ppaction://hlinksldjump"/>
          </p:cNvPr>
          <p:cNvSpPr/>
          <p:nvPr/>
        </p:nvSpPr>
        <p:spPr>
          <a:xfrm>
            <a:off x="1684986" y="4917582"/>
            <a:ext cx="8255357" cy="965916"/>
          </a:xfrm>
          <a:prstGeom prst="roundRect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400" b="1" dirty="0">
                <a:solidFill>
                  <a:schemeClr val="tx1"/>
                </a:solidFill>
              </a:rPr>
              <a:t>21 milhões de anos atrás.</a:t>
            </a:r>
          </a:p>
        </p:txBody>
      </p:sp>
      <p:sp>
        <p:nvSpPr>
          <p:cNvPr id="5" name="Retângulo de cantos arredondados 4"/>
          <p:cNvSpPr/>
          <p:nvPr/>
        </p:nvSpPr>
        <p:spPr>
          <a:xfrm>
            <a:off x="1669961" y="3794974"/>
            <a:ext cx="8255357" cy="965916"/>
          </a:xfrm>
          <a:prstGeom prst="roundRect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400" b="1" dirty="0">
                <a:solidFill>
                  <a:schemeClr val="tx1"/>
                </a:solidFill>
              </a:rPr>
              <a:t>23 milhões de anos atrás.</a:t>
            </a:r>
          </a:p>
        </p:txBody>
      </p:sp>
      <p:sp>
        <p:nvSpPr>
          <p:cNvPr id="7" name="Retângulo de cantos arredondados 6"/>
          <p:cNvSpPr/>
          <p:nvPr/>
        </p:nvSpPr>
        <p:spPr>
          <a:xfrm>
            <a:off x="1704305" y="2617631"/>
            <a:ext cx="8255357" cy="965916"/>
          </a:xfrm>
          <a:prstGeom prst="roundRect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400" b="1" dirty="0">
                <a:solidFill>
                  <a:schemeClr val="tx1"/>
                </a:solidFill>
              </a:rPr>
              <a:t>65 bilhões de anos atrás.</a:t>
            </a:r>
          </a:p>
        </p:txBody>
      </p:sp>
      <p:sp>
        <p:nvSpPr>
          <p:cNvPr id="10" name="Multiplicar 9"/>
          <p:cNvSpPr/>
          <p:nvPr/>
        </p:nvSpPr>
        <p:spPr>
          <a:xfrm>
            <a:off x="10170016" y="2391178"/>
            <a:ext cx="1326524" cy="1287887"/>
          </a:xfrm>
          <a:prstGeom prst="mathMultiply">
            <a:avLst/>
          </a:prstGeom>
          <a:noFill/>
          <a:ln w="76200"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2400" b="1" dirty="0">
              <a:solidFill>
                <a:schemeClr val="tx1"/>
              </a:solidFill>
            </a:endParaRPr>
          </a:p>
        </p:txBody>
      </p:sp>
      <p:sp>
        <p:nvSpPr>
          <p:cNvPr id="11" name="Multiplicar 10"/>
          <p:cNvSpPr/>
          <p:nvPr/>
        </p:nvSpPr>
        <p:spPr>
          <a:xfrm>
            <a:off x="10182895" y="3588914"/>
            <a:ext cx="1326524" cy="1287887"/>
          </a:xfrm>
          <a:prstGeom prst="mathMultiply">
            <a:avLst/>
          </a:prstGeom>
          <a:noFill/>
          <a:ln w="76200"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2400" b="1" dirty="0">
              <a:solidFill>
                <a:schemeClr val="tx1"/>
              </a:solidFill>
            </a:endParaRPr>
          </a:p>
        </p:txBody>
      </p:sp>
      <p:sp>
        <p:nvSpPr>
          <p:cNvPr id="12" name="Retângulo de cantos arredondados 11"/>
          <p:cNvSpPr/>
          <p:nvPr/>
        </p:nvSpPr>
        <p:spPr>
          <a:xfrm>
            <a:off x="1680693" y="1461751"/>
            <a:ext cx="8255357" cy="965916"/>
          </a:xfrm>
          <a:prstGeom prst="roundRect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400" b="1" dirty="0">
                <a:solidFill>
                  <a:schemeClr val="tx1"/>
                </a:solidFill>
              </a:rPr>
              <a:t>65 milhões de anos atrás.</a:t>
            </a:r>
          </a:p>
        </p:txBody>
      </p:sp>
      <p:sp>
        <p:nvSpPr>
          <p:cNvPr id="16" name="Rosto feliz 15"/>
          <p:cNvSpPr/>
          <p:nvPr/>
        </p:nvSpPr>
        <p:spPr>
          <a:xfrm>
            <a:off x="10367491" y="1442433"/>
            <a:ext cx="1262131" cy="1107583"/>
          </a:xfrm>
          <a:prstGeom prst="smileyFace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2400" b="1" dirty="0">
              <a:solidFill>
                <a:schemeClr val="tx1"/>
              </a:solidFill>
            </a:endParaRPr>
          </a:p>
        </p:txBody>
      </p:sp>
      <p:sp>
        <p:nvSpPr>
          <p:cNvPr id="17" name="Pentágono 16">
            <a:hlinkClick r:id="" action="ppaction://hlinkshowjump?jump=lastslide"/>
          </p:cNvPr>
          <p:cNvSpPr/>
          <p:nvPr/>
        </p:nvSpPr>
        <p:spPr>
          <a:xfrm>
            <a:off x="8706118" y="6143223"/>
            <a:ext cx="3374265" cy="618185"/>
          </a:xfrm>
          <a:prstGeom prst="homePlate">
            <a:avLst/>
          </a:prstGeom>
          <a:noFill/>
          <a:ln w="76200"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>
                <a:solidFill>
                  <a:schemeClr val="tx1"/>
                </a:solidFill>
              </a:rPr>
              <a:t>Próximo</a:t>
            </a:r>
          </a:p>
        </p:txBody>
      </p:sp>
    </p:spTree>
    <p:extLst>
      <p:ext uri="{BB962C8B-B14F-4D97-AF65-F5344CB8AC3E}">
        <p14:creationId xmlns:p14="http://schemas.microsoft.com/office/powerpoint/2010/main" val="18768515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</p:childTnLst>
        </p:cTn>
      </p:par>
    </p:tnLst>
    <p:bldLst>
      <p:bldP spid="16" grpId="0" animBg="1"/>
      <p:bldP spid="17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Imagem 19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2015" b="89927" l="9901" r="89989"/>
                    </a14:imgEffect>
                    <a14:imgEffect>
                      <a14:artisticWatercolorSponge trans="95000" brushSize="9"/>
                    </a14:imgEffect>
                    <a14:imgEffect>
                      <a14:brightnessContrast bright="-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42837" y="480527"/>
            <a:ext cx="8659433" cy="5201376"/>
          </a:xfrm>
          <a:prstGeom prst="ellipse">
            <a:avLst/>
          </a:prstGeom>
          <a:ln>
            <a:noFill/>
          </a:ln>
          <a:effectLst>
            <a:softEdge rad="112500"/>
          </a:effectLst>
          <a:scene3d>
            <a:camera prst="obliqueBottomLeft">
              <a:rot lat="300000" lon="1800000" rev="20999999"/>
            </a:camera>
            <a:lightRig rig="threePt" dir="t"/>
          </a:scene3d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83335" y="133305"/>
            <a:ext cx="11423561" cy="1325563"/>
          </a:xfrm>
        </p:spPr>
        <p:txBody>
          <a:bodyPr/>
          <a:lstStyle/>
          <a:p>
            <a:r>
              <a:rPr lang="pt-BR" dirty="0"/>
              <a:t>Há quanto tempo os dinossauros foram extintos?</a:t>
            </a:r>
          </a:p>
        </p:txBody>
      </p:sp>
      <p:sp>
        <p:nvSpPr>
          <p:cNvPr id="4" name="Retângulo de cantos arredondados 3"/>
          <p:cNvSpPr/>
          <p:nvPr/>
        </p:nvSpPr>
        <p:spPr>
          <a:xfrm>
            <a:off x="1684986" y="4917582"/>
            <a:ext cx="8255357" cy="965916"/>
          </a:xfrm>
          <a:prstGeom prst="roundRect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400" b="1" dirty="0">
                <a:solidFill>
                  <a:schemeClr val="tx1"/>
                </a:solidFill>
              </a:rPr>
              <a:t>21 milhões de anos atrás.</a:t>
            </a:r>
          </a:p>
        </p:txBody>
      </p:sp>
      <p:sp>
        <p:nvSpPr>
          <p:cNvPr id="5" name="Retângulo de cantos arredondados 4"/>
          <p:cNvSpPr/>
          <p:nvPr/>
        </p:nvSpPr>
        <p:spPr>
          <a:xfrm>
            <a:off x="1669961" y="3794974"/>
            <a:ext cx="8255357" cy="965916"/>
          </a:xfrm>
          <a:prstGeom prst="roundRect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400" b="1" dirty="0">
                <a:solidFill>
                  <a:schemeClr val="tx1"/>
                </a:solidFill>
              </a:rPr>
              <a:t>23 milhões de anos atrás.</a:t>
            </a:r>
          </a:p>
        </p:txBody>
      </p:sp>
      <p:sp>
        <p:nvSpPr>
          <p:cNvPr id="7" name="Retângulo de cantos arredondados 6"/>
          <p:cNvSpPr/>
          <p:nvPr/>
        </p:nvSpPr>
        <p:spPr>
          <a:xfrm>
            <a:off x="1704305" y="2617631"/>
            <a:ext cx="8255357" cy="965916"/>
          </a:xfrm>
          <a:prstGeom prst="roundRect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400" b="1" dirty="0">
                <a:solidFill>
                  <a:schemeClr val="tx1"/>
                </a:solidFill>
              </a:rPr>
              <a:t>65 bilhões de anos atrás.</a:t>
            </a:r>
          </a:p>
        </p:txBody>
      </p:sp>
      <p:sp>
        <p:nvSpPr>
          <p:cNvPr id="10" name="Multiplicar 9"/>
          <p:cNvSpPr/>
          <p:nvPr/>
        </p:nvSpPr>
        <p:spPr>
          <a:xfrm>
            <a:off x="10170016" y="2391178"/>
            <a:ext cx="1326524" cy="1287887"/>
          </a:xfrm>
          <a:prstGeom prst="mathMultiply">
            <a:avLst/>
          </a:prstGeom>
          <a:noFill/>
          <a:ln w="76200"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2400" b="1" dirty="0">
              <a:solidFill>
                <a:schemeClr val="tx1"/>
              </a:solidFill>
            </a:endParaRPr>
          </a:p>
        </p:txBody>
      </p:sp>
      <p:sp>
        <p:nvSpPr>
          <p:cNvPr id="11" name="Multiplicar 10"/>
          <p:cNvSpPr/>
          <p:nvPr/>
        </p:nvSpPr>
        <p:spPr>
          <a:xfrm>
            <a:off x="10182895" y="3588914"/>
            <a:ext cx="1326524" cy="1287887"/>
          </a:xfrm>
          <a:prstGeom prst="mathMultiply">
            <a:avLst/>
          </a:prstGeom>
          <a:noFill/>
          <a:ln w="76200"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2400" b="1" dirty="0">
              <a:solidFill>
                <a:schemeClr val="tx1"/>
              </a:solidFill>
            </a:endParaRPr>
          </a:p>
        </p:txBody>
      </p:sp>
      <p:sp>
        <p:nvSpPr>
          <p:cNvPr id="12" name="Multiplicar 11"/>
          <p:cNvSpPr/>
          <p:nvPr/>
        </p:nvSpPr>
        <p:spPr>
          <a:xfrm>
            <a:off x="10197920" y="4788796"/>
            <a:ext cx="1326524" cy="1287887"/>
          </a:xfrm>
          <a:prstGeom prst="mathMultiply">
            <a:avLst/>
          </a:prstGeom>
          <a:noFill/>
          <a:ln w="76200"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2400" b="1" dirty="0">
              <a:solidFill>
                <a:schemeClr val="tx1"/>
              </a:solidFill>
            </a:endParaRPr>
          </a:p>
        </p:txBody>
      </p:sp>
      <p:sp>
        <p:nvSpPr>
          <p:cNvPr id="14" name="Retângulo de cantos arredondados 13"/>
          <p:cNvSpPr/>
          <p:nvPr/>
        </p:nvSpPr>
        <p:spPr>
          <a:xfrm>
            <a:off x="1680693" y="1461751"/>
            <a:ext cx="8255357" cy="965916"/>
          </a:xfrm>
          <a:prstGeom prst="roundRect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400" b="1" dirty="0">
                <a:solidFill>
                  <a:schemeClr val="tx1"/>
                </a:solidFill>
              </a:rPr>
              <a:t>65 milhões de anos atrás.</a:t>
            </a:r>
          </a:p>
        </p:txBody>
      </p:sp>
      <p:sp>
        <p:nvSpPr>
          <p:cNvPr id="19" name="Pentágono 18">
            <a:hlinkClick r:id="rId4" action="ppaction://hlinksldjump"/>
          </p:cNvPr>
          <p:cNvSpPr/>
          <p:nvPr/>
        </p:nvSpPr>
        <p:spPr>
          <a:xfrm>
            <a:off x="8628845" y="6168980"/>
            <a:ext cx="3563155" cy="689020"/>
          </a:xfrm>
          <a:prstGeom prst="homePlate">
            <a:avLst/>
          </a:prstGeom>
          <a:noFill/>
          <a:ln w="76200"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>
                <a:solidFill>
                  <a:schemeClr val="tx1"/>
                </a:solidFill>
              </a:rPr>
              <a:t>Tente novamente </a:t>
            </a:r>
          </a:p>
        </p:txBody>
      </p:sp>
      <p:pic>
        <p:nvPicPr>
          <p:cNvPr id="13" name="Imagem 12"/>
          <p:cNvPicPr>
            <a:picLocks noChangeAspect="1"/>
          </p:cNvPicPr>
          <p:nvPr/>
        </p:nvPicPr>
        <p:blipFill>
          <a:blip r:embed="rId5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097129"/>
            <a:ext cx="12039600" cy="12039600"/>
          </a:xfrm>
          <a:prstGeom prst="rect">
            <a:avLst/>
          </a:prstGeom>
        </p:spPr>
      </p:pic>
      <p:sp>
        <p:nvSpPr>
          <p:cNvPr id="15" name="Texto explicativo em elipse 14"/>
          <p:cNvSpPr/>
          <p:nvPr/>
        </p:nvSpPr>
        <p:spPr>
          <a:xfrm>
            <a:off x="7704668" y="2387599"/>
            <a:ext cx="4775200" cy="3268134"/>
          </a:xfrm>
          <a:prstGeom prst="wedgeEllipseCallout">
            <a:avLst>
              <a:gd name="adj1" fmla="val -28280"/>
              <a:gd name="adj2" fmla="val -70661"/>
            </a:avLst>
          </a:prstGeom>
          <a:solidFill>
            <a:schemeClr val="accent2">
              <a:lumMod val="50000"/>
              <a:alpha val="28000"/>
            </a:schemeClr>
          </a:solidFill>
          <a:ln>
            <a:noFill/>
          </a:ln>
          <a:effectLst>
            <a:outerShdw blurRad="12700" dist="50800" dir="5400000" algn="ctr" rotWithShape="0">
              <a:srgbClr val="000000">
                <a:alpha val="43137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>
                <a:solidFill>
                  <a:schemeClr val="bg1"/>
                </a:solidFill>
              </a:rPr>
              <a:t>AHHH, que pena!</a:t>
            </a:r>
          </a:p>
          <a:p>
            <a:pPr algn="ctr"/>
            <a:r>
              <a:rPr lang="pt-BR" dirty="0">
                <a:solidFill>
                  <a:schemeClr val="bg1"/>
                </a:solidFill>
              </a:rPr>
              <a:t>Meus ancestrais foram extintos pelas condições ambientais inóspitas causadas pela queda de um meteoro e algumas outras causas a cerca de 65 milhões de anos, ao fim da era mesozoica.</a:t>
            </a:r>
          </a:p>
          <a:p>
            <a:pPr algn="ctr"/>
            <a:r>
              <a:rPr lang="pt-BR" dirty="0">
                <a:solidFill>
                  <a:schemeClr val="bg1"/>
                </a:solidFill>
              </a:rPr>
              <a:t>Estamos quase acabando, não desista, vamos jogar de novo!</a:t>
            </a:r>
            <a:br>
              <a:rPr lang="pt-BR" dirty="0">
                <a:solidFill>
                  <a:schemeClr val="tx1"/>
                </a:solidFill>
              </a:rPr>
            </a:br>
            <a:endParaRPr lang="pt-BR" dirty="0">
              <a:solidFill>
                <a:schemeClr val="tx1"/>
              </a:solidFill>
            </a:endParaRPr>
          </a:p>
        </p:txBody>
      </p:sp>
      <p:sp>
        <p:nvSpPr>
          <p:cNvPr id="16" name="CaixaDeTexto 15"/>
          <p:cNvSpPr txBox="1"/>
          <p:nvPr/>
        </p:nvSpPr>
        <p:spPr>
          <a:xfrm>
            <a:off x="3335866" y="2760133"/>
            <a:ext cx="5457713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8800" b="1" dirty="0"/>
              <a:t>Game Over</a:t>
            </a:r>
          </a:p>
        </p:txBody>
      </p:sp>
    </p:spTree>
    <p:extLst>
      <p:ext uri="{BB962C8B-B14F-4D97-AF65-F5344CB8AC3E}">
        <p14:creationId xmlns:p14="http://schemas.microsoft.com/office/powerpoint/2010/main" val="1937321779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Imagem 12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2015" b="89927" l="9901" r="89989"/>
                    </a14:imgEffect>
                    <a14:imgEffect>
                      <a14:artisticWatercolorSponge trans="95000" brushSize="9"/>
                    </a14:imgEffect>
                    <a14:imgEffect>
                      <a14:brightnessContrast bright="-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42837" y="480527"/>
            <a:ext cx="8659433" cy="5201376"/>
          </a:xfrm>
          <a:prstGeom prst="ellipse">
            <a:avLst/>
          </a:prstGeom>
          <a:ln>
            <a:noFill/>
          </a:ln>
          <a:effectLst>
            <a:softEdge rad="112500"/>
          </a:effectLst>
          <a:scene3d>
            <a:camera prst="obliqueBottomLeft">
              <a:rot lat="300000" lon="1800000" rev="20999999"/>
            </a:camera>
            <a:lightRig rig="threePt" dir="t"/>
          </a:scene3d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83335" y="133305"/>
            <a:ext cx="11423561" cy="1325563"/>
          </a:xfrm>
        </p:spPr>
        <p:txBody>
          <a:bodyPr/>
          <a:lstStyle/>
          <a:p>
            <a:r>
              <a:rPr lang="pt-BR" dirty="0"/>
              <a:t>Há quanto tempo os dinossauros foram extintos?</a:t>
            </a:r>
          </a:p>
        </p:txBody>
      </p:sp>
      <p:sp>
        <p:nvSpPr>
          <p:cNvPr id="4" name="Retângulo de cantos arredondados 3"/>
          <p:cNvSpPr/>
          <p:nvPr/>
        </p:nvSpPr>
        <p:spPr>
          <a:xfrm>
            <a:off x="1684986" y="4917582"/>
            <a:ext cx="8255357" cy="965916"/>
          </a:xfrm>
          <a:prstGeom prst="roundRect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400" b="1" dirty="0">
                <a:solidFill>
                  <a:schemeClr val="tx1"/>
                </a:solidFill>
              </a:rPr>
              <a:t>21 milhões de anos atrás.</a:t>
            </a:r>
          </a:p>
        </p:txBody>
      </p:sp>
      <p:sp>
        <p:nvSpPr>
          <p:cNvPr id="5" name="Retângulo de cantos arredondados 4">
            <a:hlinkClick r:id="rId4" action="ppaction://hlinksldjump"/>
          </p:cNvPr>
          <p:cNvSpPr/>
          <p:nvPr/>
        </p:nvSpPr>
        <p:spPr>
          <a:xfrm>
            <a:off x="1669961" y="3794974"/>
            <a:ext cx="8255357" cy="965916"/>
          </a:xfrm>
          <a:prstGeom prst="roundRect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400" b="1" dirty="0">
                <a:solidFill>
                  <a:schemeClr val="tx1"/>
                </a:solidFill>
              </a:rPr>
              <a:t>23 milhões de anos atrás.</a:t>
            </a:r>
          </a:p>
        </p:txBody>
      </p:sp>
      <p:sp>
        <p:nvSpPr>
          <p:cNvPr id="7" name="Retângulo de cantos arredondados 6"/>
          <p:cNvSpPr/>
          <p:nvPr/>
        </p:nvSpPr>
        <p:spPr>
          <a:xfrm>
            <a:off x="1704305" y="2617631"/>
            <a:ext cx="8255357" cy="965916"/>
          </a:xfrm>
          <a:prstGeom prst="roundRect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400" b="1" dirty="0">
                <a:solidFill>
                  <a:schemeClr val="tx1"/>
                </a:solidFill>
              </a:rPr>
              <a:t>65 bilhões de anos atrás.</a:t>
            </a:r>
          </a:p>
        </p:txBody>
      </p:sp>
      <p:sp>
        <p:nvSpPr>
          <p:cNvPr id="10" name="Multiplicar 9"/>
          <p:cNvSpPr/>
          <p:nvPr/>
        </p:nvSpPr>
        <p:spPr>
          <a:xfrm>
            <a:off x="10170016" y="2391178"/>
            <a:ext cx="1326524" cy="1287887"/>
          </a:xfrm>
          <a:prstGeom prst="mathMultiply">
            <a:avLst/>
          </a:prstGeom>
          <a:noFill/>
          <a:ln w="76200"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2400" b="1" dirty="0">
              <a:solidFill>
                <a:schemeClr val="tx1"/>
              </a:solidFill>
            </a:endParaRPr>
          </a:p>
        </p:txBody>
      </p:sp>
      <p:sp>
        <p:nvSpPr>
          <p:cNvPr id="12" name="Multiplicar 11"/>
          <p:cNvSpPr/>
          <p:nvPr/>
        </p:nvSpPr>
        <p:spPr>
          <a:xfrm>
            <a:off x="10197920" y="4788796"/>
            <a:ext cx="1326524" cy="1287887"/>
          </a:xfrm>
          <a:prstGeom prst="mathMultiply">
            <a:avLst/>
          </a:prstGeom>
          <a:noFill/>
          <a:ln w="76200"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2400" b="1" dirty="0">
              <a:solidFill>
                <a:schemeClr val="tx1"/>
              </a:solidFill>
            </a:endParaRPr>
          </a:p>
        </p:txBody>
      </p:sp>
      <p:sp>
        <p:nvSpPr>
          <p:cNvPr id="11" name="Retângulo de cantos arredondados 10"/>
          <p:cNvSpPr/>
          <p:nvPr/>
        </p:nvSpPr>
        <p:spPr>
          <a:xfrm>
            <a:off x="1680693" y="1461751"/>
            <a:ext cx="8255357" cy="965916"/>
          </a:xfrm>
          <a:prstGeom prst="roundRect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400" b="1" dirty="0">
                <a:solidFill>
                  <a:schemeClr val="tx1"/>
                </a:solidFill>
              </a:rPr>
              <a:t>65 milhões de anos atrás.</a:t>
            </a:r>
          </a:p>
        </p:txBody>
      </p:sp>
      <p:sp>
        <p:nvSpPr>
          <p:cNvPr id="16" name="Rosto feliz 15"/>
          <p:cNvSpPr/>
          <p:nvPr/>
        </p:nvSpPr>
        <p:spPr>
          <a:xfrm>
            <a:off x="10367491" y="1442433"/>
            <a:ext cx="1262131" cy="1107583"/>
          </a:xfrm>
          <a:prstGeom prst="smileyFace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2400" b="1" dirty="0">
              <a:solidFill>
                <a:schemeClr val="tx1"/>
              </a:solidFill>
            </a:endParaRPr>
          </a:p>
        </p:txBody>
      </p:sp>
      <p:sp>
        <p:nvSpPr>
          <p:cNvPr id="17" name="Pentágono 16">
            <a:hlinkClick r:id="" action="ppaction://hlinkshowjump?jump=lastslide"/>
          </p:cNvPr>
          <p:cNvSpPr/>
          <p:nvPr/>
        </p:nvSpPr>
        <p:spPr>
          <a:xfrm>
            <a:off x="8706118" y="6143223"/>
            <a:ext cx="3374265" cy="618185"/>
          </a:xfrm>
          <a:prstGeom prst="homePlate">
            <a:avLst/>
          </a:prstGeom>
          <a:noFill/>
          <a:ln w="76200"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>
                <a:solidFill>
                  <a:schemeClr val="tx1"/>
                </a:solidFill>
              </a:rPr>
              <a:t>Próximo</a:t>
            </a:r>
          </a:p>
        </p:txBody>
      </p:sp>
    </p:spTree>
    <p:extLst>
      <p:ext uri="{BB962C8B-B14F-4D97-AF65-F5344CB8AC3E}">
        <p14:creationId xmlns:p14="http://schemas.microsoft.com/office/powerpoint/2010/main" val="26789990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</p:childTnLst>
        </p:cTn>
      </p:par>
    </p:tnLst>
    <p:bldLst>
      <p:bldP spid="16" grpId="0" animBg="1"/>
      <p:bldP spid="17" grpId="0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Imagem 12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2015" b="89927" l="9901" r="89989"/>
                    </a14:imgEffect>
                    <a14:imgEffect>
                      <a14:artisticWatercolorSponge trans="95000" brushSize="9"/>
                    </a14:imgEffect>
                    <a14:imgEffect>
                      <a14:brightnessContrast bright="-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42837" y="480527"/>
            <a:ext cx="8659433" cy="5201376"/>
          </a:xfrm>
          <a:prstGeom prst="ellipse">
            <a:avLst/>
          </a:prstGeom>
          <a:ln>
            <a:noFill/>
          </a:ln>
          <a:effectLst>
            <a:softEdge rad="112500"/>
          </a:effectLst>
          <a:scene3d>
            <a:camera prst="obliqueBottomLeft">
              <a:rot lat="300000" lon="1800000" rev="20999999"/>
            </a:camera>
            <a:lightRig rig="threePt" dir="t"/>
          </a:scene3d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83335" y="133305"/>
            <a:ext cx="11423561" cy="1325563"/>
          </a:xfrm>
        </p:spPr>
        <p:txBody>
          <a:bodyPr/>
          <a:lstStyle/>
          <a:p>
            <a:r>
              <a:rPr lang="pt-BR" dirty="0"/>
              <a:t>Há quanto tempo os dinossauros foram extintos?</a:t>
            </a:r>
          </a:p>
        </p:txBody>
      </p:sp>
      <p:sp>
        <p:nvSpPr>
          <p:cNvPr id="4" name="Retângulo de cantos arredondados 3"/>
          <p:cNvSpPr/>
          <p:nvPr/>
        </p:nvSpPr>
        <p:spPr>
          <a:xfrm>
            <a:off x="1684986" y="4917582"/>
            <a:ext cx="8255357" cy="965916"/>
          </a:xfrm>
          <a:prstGeom prst="roundRect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400" b="1" dirty="0">
                <a:solidFill>
                  <a:schemeClr val="tx1"/>
                </a:solidFill>
              </a:rPr>
              <a:t>21 milhões de anos atrás.</a:t>
            </a:r>
          </a:p>
        </p:txBody>
      </p:sp>
      <p:sp>
        <p:nvSpPr>
          <p:cNvPr id="5" name="Retângulo de cantos arredondados 4">
            <a:hlinkClick r:id="rId4" action="ppaction://hlinksldjump"/>
          </p:cNvPr>
          <p:cNvSpPr/>
          <p:nvPr/>
        </p:nvSpPr>
        <p:spPr>
          <a:xfrm>
            <a:off x="1669961" y="3794974"/>
            <a:ext cx="8255357" cy="965916"/>
          </a:xfrm>
          <a:prstGeom prst="roundRect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400" b="1" dirty="0">
                <a:solidFill>
                  <a:schemeClr val="tx1"/>
                </a:solidFill>
              </a:rPr>
              <a:t>23 milhões de anos atrás.</a:t>
            </a:r>
          </a:p>
        </p:txBody>
      </p:sp>
      <p:sp>
        <p:nvSpPr>
          <p:cNvPr id="7" name="Retângulo de cantos arredondados 6">
            <a:hlinkClick r:id="rId5" action="ppaction://hlinksldjump"/>
          </p:cNvPr>
          <p:cNvSpPr/>
          <p:nvPr/>
        </p:nvSpPr>
        <p:spPr>
          <a:xfrm>
            <a:off x="1704305" y="2617631"/>
            <a:ext cx="8255357" cy="965916"/>
          </a:xfrm>
          <a:prstGeom prst="roundRect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400" b="1" dirty="0">
                <a:solidFill>
                  <a:schemeClr val="tx1"/>
                </a:solidFill>
              </a:rPr>
              <a:t>65 bilhões de anos atrás.</a:t>
            </a:r>
          </a:p>
        </p:txBody>
      </p:sp>
      <p:sp>
        <p:nvSpPr>
          <p:cNvPr id="12" name="Multiplicar 11"/>
          <p:cNvSpPr/>
          <p:nvPr/>
        </p:nvSpPr>
        <p:spPr>
          <a:xfrm>
            <a:off x="10197920" y="4788796"/>
            <a:ext cx="1326524" cy="1287887"/>
          </a:xfrm>
          <a:prstGeom prst="mathMultiply">
            <a:avLst/>
          </a:prstGeom>
          <a:noFill/>
          <a:ln w="76200"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2400" b="1" dirty="0">
              <a:solidFill>
                <a:schemeClr val="tx1"/>
              </a:solidFill>
            </a:endParaRPr>
          </a:p>
        </p:txBody>
      </p:sp>
      <p:sp>
        <p:nvSpPr>
          <p:cNvPr id="10" name="Retângulo de cantos arredondados 9"/>
          <p:cNvSpPr/>
          <p:nvPr/>
        </p:nvSpPr>
        <p:spPr>
          <a:xfrm>
            <a:off x="1680693" y="1461751"/>
            <a:ext cx="8255357" cy="965916"/>
          </a:xfrm>
          <a:prstGeom prst="roundRect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400" b="1" dirty="0">
                <a:solidFill>
                  <a:schemeClr val="tx1"/>
                </a:solidFill>
              </a:rPr>
              <a:t>65 milhões de anos atrás.</a:t>
            </a:r>
          </a:p>
        </p:txBody>
      </p:sp>
      <p:sp>
        <p:nvSpPr>
          <p:cNvPr id="11" name="Rosto feliz 10"/>
          <p:cNvSpPr/>
          <p:nvPr/>
        </p:nvSpPr>
        <p:spPr>
          <a:xfrm>
            <a:off x="10367491" y="1442433"/>
            <a:ext cx="1262131" cy="1107583"/>
          </a:xfrm>
          <a:prstGeom prst="smileyFace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2400" b="1" dirty="0">
              <a:solidFill>
                <a:schemeClr val="tx1"/>
              </a:solidFill>
            </a:endParaRPr>
          </a:p>
        </p:txBody>
      </p:sp>
      <p:sp>
        <p:nvSpPr>
          <p:cNvPr id="16" name="Pentágono 15">
            <a:hlinkClick r:id="" action="ppaction://hlinkshowjump?jump=lastslide"/>
          </p:cNvPr>
          <p:cNvSpPr/>
          <p:nvPr/>
        </p:nvSpPr>
        <p:spPr>
          <a:xfrm>
            <a:off x="8706118" y="6143223"/>
            <a:ext cx="3374265" cy="618185"/>
          </a:xfrm>
          <a:prstGeom prst="homePlate">
            <a:avLst/>
          </a:prstGeom>
          <a:noFill/>
          <a:ln w="76200"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>
                <a:solidFill>
                  <a:schemeClr val="tx1"/>
                </a:solidFill>
              </a:rPr>
              <a:t>Próximo</a:t>
            </a:r>
          </a:p>
        </p:txBody>
      </p:sp>
    </p:spTree>
    <p:extLst>
      <p:ext uri="{BB962C8B-B14F-4D97-AF65-F5344CB8AC3E}">
        <p14:creationId xmlns:p14="http://schemas.microsoft.com/office/powerpoint/2010/main" val="41233205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</p:childTnLst>
        </p:cTn>
      </p:par>
    </p:tnLst>
    <p:bldLst>
      <p:bldP spid="11" grpId="0" animBg="1"/>
      <p:bldP spid="16" grpId="0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Imagem 12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2015" b="89927" l="9901" r="89989"/>
                    </a14:imgEffect>
                    <a14:imgEffect>
                      <a14:artisticWatercolorSponge trans="95000" brushSize="9"/>
                    </a14:imgEffect>
                    <a14:imgEffect>
                      <a14:brightnessContrast bright="-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42837" y="480527"/>
            <a:ext cx="8659433" cy="5201376"/>
          </a:xfrm>
          <a:prstGeom prst="ellipse">
            <a:avLst/>
          </a:prstGeom>
          <a:ln>
            <a:noFill/>
          </a:ln>
          <a:effectLst>
            <a:softEdge rad="112500"/>
          </a:effectLst>
          <a:scene3d>
            <a:camera prst="obliqueBottomLeft">
              <a:rot lat="300000" lon="1800000" rev="20999999"/>
            </a:camera>
            <a:lightRig rig="threePt" dir="t"/>
          </a:scene3d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83335" y="133305"/>
            <a:ext cx="11423561" cy="1325563"/>
          </a:xfrm>
        </p:spPr>
        <p:txBody>
          <a:bodyPr/>
          <a:lstStyle/>
          <a:p>
            <a:r>
              <a:rPr lang="pt-BR" dirty="0"/>
              <a:t>Há quanto tempo os dinossauros foram extintos?</a:t>
            </a:r>
          </a:p>
        </p:txBody>
      </p:sp>
      <p:sp>
        <p:nvSpPr>
          <p:cNvPr id="4" name="Retângulo de cantos arredondados 3"/>
          <p:cNvSpPr/>
          <p:nvPr/>
        </p:nvSpPr>
        <p:spPr>
          <a:xfrm>
            <a:off x="1684986" y="4917582"/>
            <a:ext cx="8255357" cy="965916"/>
          </a:xfrm>
          <a:prstGeom prst="roundRect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400" b="1" dirty="0">
                <a:solidFill>
                  <a:schemeClr val="tx1"/>
                </a:solidFill>
              </a:rPr>
              <a:t>21 milhões de anos atrás.</a:t>
            </a:r>
          </a:p>
        </p:txBody>
      </p:sp>
      <p:sp>
        <p:nvSpPr>
          <p:cNvPr id="5" name="Retângulo de cantos arredondados 4"/>
          <p:cNvSpPr/>
          <p:nvPr/>
        </p:nvSpPr>
        <p:spPr>
          <a:xfrm>
            <a:off x="1669961" y="3794974"/>
            <a:ext cx="8255357" cy="965916"/>
          </a:xfrm>
          <a:prstGeom prst="roundRect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400" b="1" dirty="0">
                <a:solidFill>
                  <a:schemeClr val="tx1"/>
                </a:solidFill>
              </a:rPr>
              <a:t>23 milhões de anos atrás.</a:t>
            </a:r>
          </a:p>
        </p:txBody>
      </p:sp>
      <p:sp>
        <p:nvSpPr>
          <p:cNvPr id="7" name="Retângulo de cantos arredondados 6"/>
          <p:cNvSpPr/>
          <p:nvPr/>
        </p:nvSpPr>
        <p:spPr>
          <a:xfrm>
            <a:off x="1704305" y="2617631"/>
            <a:ext cx="8255357" cy="965916"/>
          </a:xfrm>
          <a:prstGeom prst="roundRect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400" b="1" dirty="0">
                <a:solidFill>
                  <a:schemeClr val="tx1"/>
                </a:solidFill>
              </a:rPr>
              <a:t>65 bilhões de anos atrás.</a:t>
            </a:r>
          </a:p>
        </p:txBody>
      </p:sp>
      <p:sp>
        <p:nvSpPr>
          <p:cNvPr id="11" name="Multiplicar 10"/>
          <p:cNvSpPr/>
          <p:nvPr/>
        </p:nvSpPr>
        <p:spPr>
          <a:xfrm>
            <a:off x="10182895" y="3588914"/>
            <a:ext cx="1326524" cy="1287887"/>
          </a:xfrm>
          <a:prstGeom prst="mathMultiply">
            <a:avLst/>
          </a:prstGeom>
          <a:noFill/>
          <a:ln w="76200"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2400" b="1" dirty="0">
              <a:solidFill>
                <a:schemeClr val="tx1"/>
              </a:solidFill>
            </a:endParaRPr>
          </a:p>
        </p:txBody>
      </p:sp>
      <p:sp>
        <p:nvSpPr>
          <p:cNvPr id="10" name="Retângulo de cantos arredondados 9"/>
          <p:cNvSpPr/>
          <p:nvPr/>
        </p:nvSpPr>
        <p:spPr>
          <a:xfrm>
            <a:off x="1680693" y="1461751"/>
            <a:ext cx="8255357" cy="965916"/>
          </a:xfrm>
          <a:prstGeom prst="roundRect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400" b="1" dirty="0">
                <a:solidFill>
                  <a:schemeClr val="tx1"/>
                </a:solidFill>
              </a:rPr>
              <a:t>65 milhões de anos atrás.</a:t>
            </a:r>
          </a:p>
        </p:txBody>
      </p:sp>
      <p:sp>
        <p:nvSpPr>
          <p:cNvPr id="12" name="Rosto feliz 11"/>
          <p:cNvSpPr/>
          <p:nvPr/>
        </p:nvSpPr>
        <p:spPr>
          <a:xfrm>
            <a:off x="10367491" y="1442433"/>
            <a:ext cx="1262131" cy="1107583"/>
          </a:xfrm>
          <a:prstGeom prst="smileyFace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2400" b="1" dirty="0">
              <a:solidFill>
                <a:schemeClr val="tx1"/>
              </a:solidFill>
            </a:endParaRPr>
          </a:p>
        </p:txBody>
      </p:sp>
      <p:sp>
        <p:nvSpPr>
          <p:cNvPr id="16" name="Pentágono 15">
            <a:hlinkClick r:id="" action="ppaction://hlinkshowjump?jump=lastslide"/>
          </p:cNvPr>
          <p:cNvSpPr/>
          <p:nvPr/>
        </p:nvSpPr>
        <p:spPr>
          <a:xfrm>
            <a:off x="8706118" y="6143223"/>
            <a:ext cx="3374265" cy="618185"/>
          </a:xfrm>
          <a:prstGeom prst="homePlate">
            <a:avLst/>
          </a:prstGeom>
          <a:noFill/>
          <a:ln w="76200"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>
                <a:solidFill>
                  <a:schemeClr val="tx1"/>
                </a:solidFill>
              </a:rPr>
              <a:t>Próximo</a:t>
            </a:r>
          </a:p>
        </p:txBody>
      </p:sp>
    </p:spTree>
    <p:extLst>
      <p:ext uri="{BB962C8B-B14F-4D97-AF65-F5344CB8AC3E}">
        <p14:creationId xmlns:p14="http://schemas.microsoft.com/office/powerpoint/2010/main" val="25574267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</p:childTnLst>
        </p:cTn>
      </p:par>
    </p:tnLst>
    <p:bldLst>
      <p:bldP spid="12" grpId="0" animBg="1"/>
      <p:bldP spid="16" grpId="0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Imagem 12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2015" b="89927" l="9901" r="89989"/>
                    </a14:imgEffect>
                    <a14:imgEffect>
                      <a14:artisticWatercolorSponge trans="95000" brushSize="9"/>
                    </a14:imgEffect>
                    <a14:imgEffect>
                      <a14:brightnessContrast bright="-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42837" y="480527"/>
            <a:ext cx="8659433" cy="5201376"/>
          </a:xfrm>
          <a:prstGeom prst="ellipse">
            <a:avLst/>
          </a:prstGeom>
          <a:ln>
            <a:noFill/>
          </a:ln>
          <a:effectLst>
            <a:softEdge rad="112500"/>
          </a:effectLst>
          <a:scene3d>
            <a:camera prst="obliqueBottomLeft">
              <a:rot lat="300000" lon="1800000" rev="20999999"/>
            </a:camera>
            <a:lightRig rig="threePt" dir="t"/>
          </a:scene3d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83335" y="133305"/>
            <a:ext cx="11423561" cy="1325563"/>
          </a:xfrm>
        </p:spPr>
        <p:txBody>
          <a:bodyPr/>
          <a:lstStyle/>
          <a:p>
            <a:r>
              <a:rPr lang="pt-BR" dirty="0"/>
              <a:t>Há quanto tempo os dinossauros foram extintos?</a:t>
            </a:r>
          </a:p>
        </p:txBody>
      </p:sp>
      <p:sp>
        <p:nvSpPr>
          <p:cNvPr id="4" name="Retângulo de cantos arredondados 3"/>
          <p:cNvSpPr/>
          <p:nvPr/>
        </p:nvSpPr>
        <p:spPr>
          <a:xfrm>
            <a:off x="1684986" y="4917582"/>
            <a:ext cx="8255357" cy="965916"/>
          </a:xfrm>
          <a:prstGeom prst="roundRect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400" b="1" dirty="0">
                <a:solidFill>
                  <a:schemeClr val="tx1"/>
                </a:solidFill>
              </a:rPr>
              <a:t>21 milhões de anos atrás.</a:t>
            </a:r>
          </a:p>
        </p:txBody>
      </p:sp>
      <p:sp>
        <p:nvSpPr>
          <p:cNvPr id="5" name="Retângulo de cantos arredondados 4">
            <a:hlinkClick r:id="rId4" action="ppaction://hlinksldjump"/>
          </p:cNvPr>
          <p:cNvSpPr/>
          <p:nvPr/>
        </p:nvSpPr>
        <p:spPr>
          <a:xfrm>
            <a:off x="1669961" y="3794974"/>
            <a:ext cx="8255357" cy="965916"/>
          </a:xfrm>
          <a:prstGeom prst="roundRect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400" b="1" dirty="0">
                <a:solidFill>
                  <a:schemeClr val="tx1"/>
                </a:solidFill>
              </a:rPr>
              <a:t>23 milhões de anos atrás.</a:t>
            </a:r>
          </a:p>
        </p:txBody>
      </p:sp>
      <p:sp>
        <p:nvSpPr>
          <p:cNvPr id="7" name="Retângulo de cantos arredondados 6">
            <a:hlinkClick r:id="rId5" action="ppaction://hlinksldjump"/>
          </p:cNvPr>
          <p:cNvSpPr/>
          <p:nvPr/>
        </p:nvSpPr>
        <p:spPr>
          <a:xfrm>
            <a:off x="1704305" y="2617631"/>
            <a:ext cx="8255357" cy="965916"/>
          </a:xfrm>
          <a:prstGeom prst="roundRect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400" b="1" dirty="0">
                <a:solidFill>
                  <a:schemeClr val="tx1"/>
                </a:solidFill>
              </a:rPr>
              <a:t>65 bilhões de anos atrás.</a:t>
            </a:r>
          </a:p>
        </p:txBody>
      </p:sp>
      <p:sp>
        <p:nvSpPr>
          <p:cNvPr id="12" name="Multiplicar 11"/>
          <p:cNvSpPr/>
          <p:nvPr/>
        </p:nvSpPr>
        <p:spPr>
          <a:xfrm>
            <a:off x="10197920" y="4788796"/>
            <a:ext cx="1326524" cy="1287887"/>
          </a:xfrm>
          <a:prstGeom prst="mathMultiply">
            <a:avLst/>
          </a:prstGeom>
          <a:noFill/>
          <a:ln w="76200"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2400" b="1" dirty="0">
              <a:solidFill>
                <a:schemeClr val="tx1"/>
              </a:solidFill>
            </a:endParaRPr>
          </a:p>
        </p:txBody>
      </p:sp>
      <p:sp>
        <p:nvSpPr>
          <p:cNvPr id="10" name="Retângulo de cantos arredondados 9"/>
          <p:cNvSpPr/>
          <p:nvPr/>
        </p:nvSpPr>
        <p:spPr>
          <a:xfrm>
            <a:off x="1680693" y="1461751"/>
            <a:ext cx="8255357" cy="965916"/>
          </a:xfrm>
          <a:prstGeom prst="roundRect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400" b="1" dirty="0">
                <a:solidFill>
                  <a:schemeClr val="tx1"/>
                </a:solidFill>
              </a:rPr>
              <a:t>65 milhões de anos atrás.</a:t>
            </a:r>
          </a:p>
        </p:txBody>
      </p:sp>
      <p:sp>
        <p:nvSpPr>
          <p:cNvPr id="11" name="Rosto feliz 10"/>
          <p:cNvSpPr/>
          <p:nvPr/>
        </p:nvSpPr>
        <p:spPr>
          <a:xfrm>
            <a:off x="10367491" y="1442433"/>
            <a:ext cx="1262131" cy="1107583"/>
          </a:xfrm>
          <a:prstGeom prst="smileyFace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2400" b="1" dirty="0">
              <a:solidFill>
                <a:schemeClr val="tx1"/>
              </a:solidFill>
            </a:endParaRPr>
          </a:p>
        </p:txBody>
      </p:sp>
      <p:sp>
        <p:nvSpPr>
          <p:cNvPr id="16" name="Pentágono 15">
            <a:hlinkClick r:id="" action="ppaction://hlinkshowjump?jump=lastslide"/>
          </p:cNvPr>
          <p:cNvSpPr/>
          <p:nvPr/>
        </p:nvSpPr>
        <p:spPr>
          <a:xfrm>
            <a:off x="8706118" y="6143223"/>
            <a:ext cx="3374265" cy="618185"/>
          </a:xfrm>
          <a:prstGeom prst="homePlate">
            <a:avLst/>
          </a:prstGeom>
          <a:noFill/>
          <a:ln w="76200"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>
                <a:solidFill>
                  <a:schemeClr val="tx1"/>
                </a:solidFill>
              </a:rPr>
              <a:t>Próximo</a:t>
            </a:r>
          </a:p>
        </p:txBody>
      </p:sp>
    </p:spTree>
    <p:extLst>
      <p:ext uri="{BB962C8B-B14F-4D97-AF65-F5344CB8AC3E}">
        <p14:creationId xmlns:p14="http://schemas.microsoft.com/office/powerpoint/2010/main" val="21106320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</p:childTnLst>
        </p:cTn>
      </p:par>
    </p:tnLst>
    <p:bldLst>
      <p:bldP spid="11" grpId="0" animBg="1"/>
      <p:bldP spid="16" grpId="0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Imagem 12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2015" b="89927" l="9901" r="89989"/>
                    </a14:imgEffect>
                    <a14:imgEffect>
                      <a14:artisticWatercolorSponge trans="95000" brushSize="9"/>
                    </a14:imgEffect>
                    <a14:imgEffect>
                      <a14:brightnessContrast bright="-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42837" y="480527"/>
            <a:ext cx="8659433" cy="5201376"/>
          </a:xfrm>
          <a:prstGeom prst="ellipse">
            <a:avLst/>
          </a:prstGeom>
          <a:ln>
            <a:noFill/>
          </a:ln>
          <a:effectLst>
            <a:softEdge rad="112500"/>
          </a:effectLst>
          <a:scene3d>
            <a:camera prst="obliqueBottomLeft">
              <a:rot lat="300000" lon="1800000" rev="20999999"/>
            </a:camera>
            <a:lightRig rig="threePt" dir="t"/>
          </a:scene3d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83335" y="133305"/>
            <a:ext cx="11423561" cy="1325563"/>
          </a:xfrm>
        </p:spPr>
        <p:txBody>
          <a:bodyPr/>
          <a:lstStyle/>
          <a:p>
            <a:r>
              <a:rPr lang="pt-BR" dirty="0"/>
              <a:t>Há quanto tempo os dinossauros foram extintos?</a:t>
            </a:r>
          </a:p>
        </p:txBody>
      </p:sp>
      <p:sp>
        <p:nvSpPr>
          <p:cNvPr id="4" name="Retângulo de cantos arredondados 3"/>
          <p:cNvSpPr/>
          <p:nvPr/>
        </p:nvSpPr>
        <p:spPr>
          <a:xfrm>
            <a:off x="1684986" y="4917582"/>
            <a:ext cx="8255357" cy="965916"/>
          </a:xfrm>
          <a:prstGeom prst="roundRect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400" b="1" dirty="0">
                <a:solidFill>
                  <a:schemeClr val="tx1"/>
                </a:solidFill>
              </a:rPr>
              <a:t>21 milhões de anos atrás.</a:t>
            </a:r>
          </a:p>
        </p:txBody>
      </p:sp>
      <p:sp>
        <p:nvSpPr>
          <p:cNvPr id="5" name="Retângulo de cantos arredondados 4"/>
          <p:cNvSpPr/>
          <p:nvPr/>
        </p:nvSpPr>
        <p:spPr>
          <a:xfrm>
            <a:off x="1669961" y="3794974"/>
            <a:ext cx="8255357" cy="965916"/>
          </a:xfrm>
          <a:prstGeom prst="roundRect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400" b="1" dirty="0">
                <a:solidFill>
                  <a:schemeClr val="tx1"/>
                </a:solidFill>
              </a:rPr>
              <a:t>23 milhões de anos atrás.</a:t>
            </a:r>
          </a:p>
        </p:txBody>
      </p:sp>
      <p:sp>
        <p:nvSpPr>
          <p:cNvPr id="7" name="Retângulo de cantos arredondados 6">
            <a:hlinkClick r:id="rId4" action="ppaction://hlinksldjump"/>
          </p:cNvPr>
          <p:cNvSpPr/>
          <p:nvPr/>
        </p:nvSpPr>
        <p:spPr>
          <a:xfrm>
            <a:off x="1704305" y="2617631"/>
            <a:ext cx="8255357" cy="965916"/>
          </a:xfrm>
          <a:prstGeom prst="roundRect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400" b="1" dirty="0">
                <a:solidFill>
                  <a:schemeClr val="tx1"/>
                </a:solidFill>
              </a:rPr>
              <a:t>65 bilhões de anos atrás.</a:t>
            </a:r>
          </a:p>
        </p:txBody>
      </p:sp>
      <p:sp>
        <p:nvSpPr>
          <p:cNvPr id="11" name="Multiplicar 10"/>
          <p:cNvSpPr/>
          <p:nvPr/>
        </p:nvSpPr>
        <p:spPr>
          <a:xfrm>
            <a:off x="10182895" y="3588914"/>
            <a:ext cx="1326524" cy="1287887"/>
          </a:xfrm>
          <a:prstGeom prst="mathMultiply">
            <a:avLst/>
          </a:prstGeom>
          <a:noFill/>
          <a:ln w="76200"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2400" b="1" dirty="0">
              <a:solidFill>
                <a:schemeClr val="tx1"/>
              </a:solidFill>
            </a:endParaRPr>
          </a:p>
        </p:txBody>
      </p:sp>
      <p:sp>
        <p:nvSpPr>
          <p:cNvPr id="12" name="Multiplicar 11"/>
          <p:cNvSpPr/>
          <p:nvPr/>
        </p:nvSpPr>
        <p:spPr>
          <a:xfrm>
            <a:off x="10197920" y="4788796"/>
            <a:ext cx="1326524" cy="1287887"/>
          </a:xfrm>
          <a:prstGeom prst="mathMultiply">
            <a:avLst/>
          </a:prstGeom>
          <a:noFill/>
          <a:ln w="76200"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2400" b="1" dirty="0">
              <a:solidFill>
                <a:schemeClr val="tx1"/>
              </a:solidFill>
            </a:endParaRPr>
          </a:p>
        </p:txBody>
      </p:sp>
      <p:sp>
        <p:nvSpPr>
          <p:cNvPr id="16" name="Retângulo de cantos arredondados 15"/>
          <p:cNvSpPr/>
          <p:nvPr/>
        </p:nvSpPr>
        <p:spPr>
          <a:xfrm>
            <a:off x="1680693" y="1461751"/>
            <a:ext cx="8255357" cy="965916"/>
          </a:xfrm>
          <a:prstGeom prst="roundRect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400" b="1" dirty="0">
                <a:solidFill>
                  <a:schemeClr val="tx1"/>
                </a:solidFill>
              </a:rPr>
              <a:t>65 milhões de anos atrás.</a:t>
            </a:r>
          </a:p>
        </p:txBody>
      </p:sp>
      <p:sp>
        <p:nvSpPr>
          <p:cNvPr id="17" name="Rosto feliz 16"/>
          <p:cNvSpPr/>
          <p:nvPr/>
        </p:nvSpPr>
        <p:spPr>
          <a:xfrm>
            <a:off x="10367491" y="1442433"/>
            <a:ext cx="1262131" cy="1107583"/>
          </a:xfrm>
          <a:prstGeom prst="smileyFace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2400" b="1" dirty="0">
              <a:solidFill>
                <a:schemeClr val="tx1"/>
              </a:solidFill>
            </a:endParaRPr>
          </a:p>
        </p:txBody>
      </p:sp>
      <p:sp>
        <p:nvSpPr>
          <p:cNvPr id="18" name="Pentágono 17">
            <a:hlinkClick r:id="" action="ppaction://hlinkshowjump?jump=lastslide"/>
          </p:cNvPr>
          <p:cNvSpPr/>
          <p:nvPr/>
        </p:nvSpPr>
        <p:spPr>
          <a:xfrm>
            <a:off x="8706118" y="6143223"/>
            <a:ext cx="3374265" cy="618185"/>
          </a:xfrm>
          <a:prstGeom prst="homePlate">
            <a:avLst/>
          </a:prstGeom>
          <a:noFill/>
          <a:ln w="76200"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>
                <a:solidFill>
                  <a:schemeClr val="tx1"/>
                </a:solidFill>
              </a:rPr>
              <a:t>Próximo</a:t>
            </a:r>
          </a:p>
        </p:txBody>
      </p:sp>
    </p:spTree>
    <p:extLst>
      <p:ext uri="{BB962C8B-B14F-4D97-AF65-F5344CB8AC3E}">
        <p14:creationId xmlns:p14="http://schemas.microsoft.com/office/powerpoint/2010/main" val="5947731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</p:childTnLst>
        </p:cTn>
      </p:par>
    </p:tnLst>
    <p:bldLst>
      <p:bldP spid="17" grpId="0" animBg="1"/>
      <p:bldP spid="18" grpId="0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Imagem 9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2015" b="89927" l="9901" r="89989"/>
                    </a14:imgEffect>
                    <a14:imgEffect>
                      <a14:artisticWatercolorSponge trans="95000" brushSize="9"/>
                    </a14:imgEffect>
                    <a14:imgEffect>
                      <a14:brightnessContrast bright="-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42837" y="480527"/>
            <a:ext cx="8659433" cy="5201376"/>
          </a:xfrm>
          <a:prstGeom prst="ellipse">
            <a:avLst/>
          </a:prstGeom>
          <a:ln>
            <a:noFill/>
          </a:ln>
          <a:effectLst>
            <a:softEdge rad="112500"/>
          </a:effectLst>
          <a:scene3d>
            <a:camera prst="obliqueBottomLeft">
              <a:rot lat="300000" lon="1800000" rev="20999999"/>
            </a:camera>
            <a:lightRig rig="threePt" dir="t"/>
          </a:scene3d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83335" y="133305"/>
            <a:ext cx="11423561" cy="1325563"/>
          </a:xfrm>
        </p:spPr>
        <p:txBody>
          <a:bodyPr/>
          <a:lstStyle/>
          <a:p>
            <a:r>
              <a:rPr lang="pt-BR" dirty="0"/>
              <a:t>Há quanto tempo os dinossauros foram extintos?</a:t>
            </a:r>
          </a:p>
        </p:txBody>
      </p:sp>
      <p:sp>
        <p:nvSpPr>
          <p:cNvPr id="4" name="Retângulo de cantos arredondados 3"/>
          <p:cNvSpPr/>
          <p:nvPr/>
        </p:nvSpPr>
        <p:spPr>
          <a:xfrm>
            <a:off x="1684986" y="4917582"/>
            <a:ext cx="8255357" cy="965916"/>
          </a:xfrm>
          <a:prstGeom prst="roundRect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400" b="1" dirty="0">
                <a:solidFill>
                  <a:schemeClr val="tx1"/>
                </a:solidFill>
              </a:rPr>
              <a:t>21 milhões de anos atrás.</a:t>
            </a:r>
          </a:p>
        </p:txBody>
      </p:sp>
      <p:sp>
        <p:nvSpPr>
          <p:cNvPr id="5" name="Retângulo de cantos arredondados 4"/>
          <p:cNvSpPr/>
          <p:nvPr/>
        </p:nvSpPr>
        <p:spPr>
          <a:xfrm>
            <a:off x="1669961" y="3794974"/>
            <a:ext cx="8255357" cy="965916"/>
          </a:xfrm>
          <a:prstGeom prst="roundRect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400" b="1" dirty="0">
                <a:solidFill>
                  <a:schemeClr val="tx1"/>
                </a:solidFill>
              </a:rPr>
              <a:t>23 milhões de anos atrás.</a:t>
            </a:r>
          </a:p>
        </p:txBody>
      </p:sp>
      <p:sp>
        <p:nvSpPr>
          <p:cNvPr id="7" name="Retângulo de cantos arredondados 6"/>
          <p:cNvSpPr/>
          <p:nvPr/>
        </p:nvSpPr>
        <p:spPr>
          <a:xfrm>
            <a:off x="1704305" y="2617631"/>
            <a:ext cx="8255357" cy="965916"/>
          </a:xfrm>
          <a:prstGeom prst="roundRect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400" b="1" dirty="0">
                <a:solidFill>
                  <a:schemeClr val="tx1"/>
                </a:solidFill>
              </a:rPr>
              <a:t>65 bilhões de anos atrás.</a:t>
            </a:r>
          </a:p>
        </p:txBody>
      </p:sp>
      <p:sp>
        <p:nvSpPr>
          <p:cNvPr id="9" name="Retângulo de cantos arredondados 8"/>
          <p:cNvSpPr/>
          <p:nvPr/>
        </p:nvSpPr>
        <p:spPr>
          <a:xfrm>
            <a:off x="1680693" y="1461751"/>
            <a:ext cx="8255357" cy="965916"/>
          </a:xfrm>
          <a:prstGeom prst="roundRect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400" b="1" dirty="0">
                <a:solidFill>
                  <a:schemeClr val="tx1"/>
                </a:solidFill>
              </a:rPr>
              <a:t>65 milhões de anos atrás.</a:t>
            </a:r>
          </a:p>
        </p:txBody>
      </p:sp>
      <p:sp>
        <p:nvSpPr>
          <p:cNvPr id="13" name="Rosto feliz 12"/>
          <p:cNvSpPr/>
          <p:nvPr/>
        </p:nvSpPr>
        <p:spPr>
          <a:xfrm>
            <a:off x="10367491" y="1442433"/>
            <a:ext cx="1262131" cy="1107583"/>
          </a:xfrm>
          <a:prstGeom prst="smileyFace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2400" b="1" dirty="0">
              <a:solidFill>
                <a:schemeClr val="tx1"/>
              </a:solidFill>
            </a:endParaRPr>
          </a:p>
        </p:txBody>
      </p:sp>
      <p:sp>
        <p:nvSpPr>
          <p:cNvPr id="14" name="Pentágono 13">
            <a:hlinkClick r:id="" action="ppaction://hlinkshowjump?jump=lastslide"/>
          </p:cNvPr>
          <p:cNvSpPr/>
          <p:nvPr/>
        </p:nvSpPr>
        <p:spPr>
          <a:xfrm>
            <a:off x="8706118" y="6143223"/>
            <a:ext cx="3374265" cy="618185"/>
          </a:xfrm>
          <a:prstGeom prst="homePlate">
            <a:avLst/>
          </a:prstGeom>
          <a:noFill/>
          <a:ln w="76200"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>
                <a:solidFill>
                  <a:schemeClr val="tx1"/>
                </a:solidFill>
              </a:rPr>
              <a:t>Próximo</a:t>
            </a:r>
          </a:p>
        </p:txBody>
      </p:sp>
    </p:spTree>
    <p:extLst>
      <p:ext uri="{BB962C8B-B14F-4D97-AF65-F5344CB8AC3E}">
        <p14:creationId xmlns:p14="http://schemas.microsoft.com/office/powerpoint/2010/main" val="2429903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</p:childTnLst>
        </p:cTn>
      </p:par>
    </p:tnLst>
    <p:bldLst>
      <p:bldP spid="13" grpId="0" animBg="1"/>
      <p:bldP spid="1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Imagem 12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2015" b="89927" l="9901" r="89989"/>
                    </a14:imgEffect>
                    <a14:imgEffect>
                      <a14:artisticWatercolorSponge trans="95000" brushSize="9"/>
                    </a14:imgEffect>
                    <a14:imgEffect>
                      <a14:brightnessContrast bright="-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42837" y="480527"/>
            <a:ext cx="8659433" cy="5201376"/>
          </a:xfrm>
          <a:prstGeom prst="ellipse">
            <a:avLst/>
          </a:prstGeom>
          <a:ln>
            <a:noFill/>
          </a:ln>
          <a:effectLst>
            <a:softEdge rad="112500"/>
          </a:effectLst>
          <a:scene3d>
            <a:camera prst="obliqueBottomLeft">
              <a:rot lat="300000" lon="1800000" rev="20999999"/>
            </a:camera>
            <a:lightRig rig="threePt" dir="t"/>
          </a:scene3d>
        </p:spPr>
      </p:pic>
      <p:sp>
        <p:nvSpPr>
          <p:cNvPr id="4" name="Retângulo de cantos arredondados 3"/>
          <p:cNvSpPr/>
          <p:nvPr/>
        </p:nvSpPr>
        <p:spPr>
          <a:xfrm>
            <a:off x="1790162" y="1171976"/>
            <a:ext cx="8615967" cy="1068947"/>
          </a:xfrm>
          <a:prstGeom prst="roundRect">
            <a:avLst/>
          </a:prstGeom>
          <a:noFill/>
          <a:ln w="76200"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3600" b="1" dirty="0">
                <a:solidFill>
                  <a:schemeClr val="tx1"/>
                </a:solidFill>
              </a:rPr>
              <a:t>Réptil Terrível</a:t>
            </a:r>
          </a:p>
        </p:txBody>
      </p:sp>
      <p:sp>
        <p:nvSpPr>
          <p:cNvPr id="5" name="Retângulo de cantos arredondados 4"/>
          <p:cNvSpPr/>
          <p:nvPr/>
        </p:nvSpPr>
        <p:spPr>
          <a:xfrm>
            <a:off x="1788016" y="3706968"/>
            <a:ext cx="8615967" cy="1068947"/>
          </a:xfrm>
          <a:prstGeom prst="roundRect">
            <a:avLst/>
          </a:prstGeom>
          <a:noFill/>
          <a:ln w="76200"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3600" b="1" dirty="0">
                <a:solidFill>
                  <a:schemeClr val="tx1"/>
                </a:solidFill>
              </a:rPr>
              <a:t>Réptil Antigo</a:t>
            </a:r>
          </a:p>
        </p:txBody>
      </p:sp>
      <p:sp>
        <p:nvSpPr>
          <p:cNvPr id="6" name="Retângulo de cantos arredondados 5"/>
          <p:cNvSpPr/>
          <p:nvPr/>
        </p:nvSpPr>
        <p:spPr>
          <a:xfrm>
            <a:off x="1788016" y="2463084"/>
            <a:ext cx="8615967" cy="1068947"/>
          </a:xfrm>
          <a:prstGeom prst="roundRect">
            <a:avLst/>
          </a:prstGeom>
          <a:noFill/>
          <a:ln w="76200"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3600" b="1" dirty="0">
                <a:solidFill>
                  <a:schemeClr val="tx1"/>
                </a:solidFill>
              </a:rPr>
              <a:t>Lagarto Gigante</a:t>
            </a:r>
          </a:p>
        </p:txBody>
      </p:sp>
      <p:sp>
        <p:nvSpPr>
          <p:cNvPr id="11" name="CaixaDeTexto 10"/>
          <p:cNvSpPr txBox="1"/>
          <p:nvPr/>
        </p:nvSpPr>
        <p:spPr>
          <a:xfrm>
            <a:off x="1764405" y="309094"/>
            <a:ext cx="904097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4000" b="1" dirty="0"/>
              <a:t>O que  significa a palavra  “Dinossauro”?</a:t>
            </a:r>
          </a:p>
        </p:txBody>
      </p:sp>
      <p:sp>
        <p:nvSpPr>
          <p:cNvPr id="12" name="Retângulo de cantos arredondados 11">
            <a:hlinkClick r:id="rId4" action="ppaction://hlinksldjump"/>
          </p:cNvPr>
          <p:cNvSpPr/>
          <p:nvPr/>
        </p:nvSpPr>
        <p:spPr>
          <a:xfrm>
            <a:off x="1788016" y="4992708"/>
            <a:ext cx="8615967" cy="1068947"/>
          </a:xfrm>
          <a:prstGeom prst="roundRect">
            <a:avLst/>
          </a:prstGeom>
          <a:noFill/>
          <a:ln w="76200"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3600" b="1" dirty="0">
                <a:solidFill>
                  <a:schemeClr val="tx1"/>
                </a:solidFill>
              </a:rPr>
              <a:t>Lagarto Extinto</a:t>
            </a:r>
          </a:p>
        </p:txBody>
      </p:sp>
      <p:sp>
        <p:nvSpPr>
          <p:cNvPr id="7" name="Multiplicar 6"/>
          <p:cNvSpPr/>
          <p:nvPr/>
        </p:nvSpPr>
        <p:spPr>
          <a:xfrm>
            <a:off x="10676586" y="2475964"/>
            <a:ext cx="888642" cy="953036"/>
          </a:xfrm>
          <a:prstGeom prst="mathMultiply">
            <a:avLst/>
          </a:prstGeom>
          <a:noFill/>
          <a:ln w="76200"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8" name="Multiplicar 7"/>
          <p:cNvSpPr/>
          <p:nvPr/>
        </p:nvSpPr>
        <p:spPr>
          <a:xfrm>
            <a:off x="10661561" y="3838978"/>
            <a:ext cx="888642" cy="953036"/>
          </a:xfrm>
          <a:prstGeom prst="mathMultiply">
            <a:avLst/>
          </a:prstGeom>
          <a:noFill/>
          <a:ln w="76200"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9" name="Pentágono 8">
            <a:hlinkClick r:id="rId5" action="ppaction://hlinksldjump"/>
          </p:cNvPr>
          <p:cNvSpPr/>
          <p:nvPr/>
        </p:nvSpPr>
        <p:spPr>
          <a:xfrm>
            <a:off x="8354096" y="6181859"/>
            <a:ext cx="3837904" cy="676141"/>
          </a:xfrm>
          <a:prstGeom prst="homePlate">
            <a:avLst/>
          </a:prstGeom>
          <a:noFill/>
          <a:ln w="76200"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>
                <a:solidFill>
                  <a:schemeClr val="tx1"/>
                </a:solidFill>
              </a:rPr>
              <a:t>Próxima pergunta</a:t>
            </a:r>
          </a:p>
        </p:txBody>
      </p:sp>
      <p:sp>
        <p:nvSpPr>
          <p:cNvPr id="10" name="Rosto feliz 9"/>
          <p:cNvSpPr/>
          <p:nvPr/>
        </p:nvSpPr>
        <p:spPr>
          <a:xfrm>
            <a:off x="10676587" y="1197735"/>
            <a:ext cx="1159098" cy="1004552"/>
          </a:xfrm>
          <a:prstGeom prst="smileyFace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4220510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  <p:bldLst>
      <p:bldP spid="9" grpId="0"/>
      <p:bldP spid="10" grpId="0" animBg="1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m 5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2015" b="89927" l="9901" r="89989"/>
                    </a14:imgEffect>
                    <a14:imgEffect>
                      <a14:artisticWatercolorSponge trans="95000" brushSize="9"/>
                    </a14:imgEffect>
                    <a14:imgEffect>
                      <a14:brightnessContrast bright="-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42837" y="480527"/>
            <a:ext cx="8659433" cy="5201376"/>
          </a:xfrm>
          <a:prstGeom prst="ellipse">
            <a:avLst/>
          </a:prstGeom>
          <a:ln>
            <a:noFill/>
          </a:ln>
          <a:effectLst>
            <a:softEdge rad="112500"/>
          </a:effectLst>
          <a:scene3d>
            <a:camera prst="obliqueBottomLeft">
              <a:rot lat="300000" lon="1800000" rev="20999999"/>
            </a:camera>
            <a:lightRig rig="threePt" dir="t"/>
          </a:scene3d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t-BR" sz="6000" b="1" dirty="0"/>
              <a:t>Autoria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838200" y="1155923"/>
            <a:ext cx="10515600" cy="4351338"/>
          </a:xfrm>
        </p:spPr>
        <p:txBody>
          <a:bodyPr>
            <a:normAutofit fontScale="92500" lnSpcReduction="20000"/>
          </a:bodyPr>
          <a:lstStyle/>
          <a:p>
            <a:r>
              <a:rPr lang="pt-BR" b="1" dirty="0"/>
              <a:t>Titulo: </a:t>
            </a:r>
            <a:r>
              <a:rPr lang="pt-BR" b="1" dirty="0" err="1"/>
              <a:t>Quiz</a:t>
            </a:r>
            <a:r>
              <a:rPr lang="pt-BR" b="1" dirty="0"/>
              <a:t> do Dino</a:t>
            </a:r>
          </a:p>
          <a:p>
            <a:r>
              <a:rPr lang="pt-BR" b="1" dirty="0"/>
              <a:t>Objetivo: Facilitar a aprendizagem para turmas do fundamental no conteúdo de paleontologia. </a:t>
            </a:r>
          </a:p>
          <a:p>
            <a:r>
              <a:rPr lang="pt-BR" b="1" dirty="0"/>
              <a:t>Componente Curricular: 6º</a:t>
            </a:r>
          </a:p>
          <a:p>
            <a:r>
              <a:rPr lang="pt-BR" b="1" dirty="0"/>
              <a:t>Tema: Paleontologia</a:t>
            </a:r>
          </a:p>
          <a:p>
            <a:r>
              <a:rPr lang="pt-BR" b="1" dirty="0"/>
              <a:t>Autor: Gabriel </a:t>
            </a:r>
            <a:r>
              <a:rPr lang="pt-BR" b="1" dirty="0" err="1"/>
              <a:t>Korb</a:t>
            </a:r>
            <a:endParaRPr lang="pt-BR" b="1" dirty="0"/>
          </a:p>
          <a:p>
            <a:r>
              <a:rPr lang="pt-BR" b="1" dirty="0"/>
              <a:t>Orientadora: Maria Rosangela Silveira Ramos, Helena Brum Neto.</a:t>
            </a:r>
          </a:p>
          <a:p>
            <a:r>
              <a:rPr lang="pt-BR" b="1" dirty="0"/>
              <a:t>País: Brasil</a:t>
            </a:r>
          </a:p>
          <a:p>
            <a:r>
              <a:rPr lang="pt-BR" b="1" dirty="0"/>
              <a:t>Instituto Federal Farroupilha – Programa de residência Pedagógica (coordenação de aperfeiçoamento de pessoal de nível superior – CAPES)</a:t>
            </a:r>
          </a:p>
          <a:p>
            <a:r>
              <a:rPr lang="pt-BR" b="1" dirty="0"/>
              <a:t>Ano: 2018</a:t>
            </a:r>
          </a:p>
          <a:p>
            <a:pPr marL="0" indent="0">
              <a:buNone/>
            </a:pPr>
            <a:endParaRPr lang="pt-BR" b="1" dirty="0"/>
          </a:p>
        </p:txBody>
      </p:sp>
      <p:sp>
        <p:nvSpPr>
          <p:cNvPr id="4" name="Pentágono 3">
            <a:hlinkClick r:id="rId4" action="ppaction://hlinksldjump"/>
          </p:cNvPr>
          <p:cNvSpPr/>
          <p:nvPr/>
        </p:nvSpPr>
        <p:spPr>
          <a:xfrm>
            <a:off x="8354096" y="6181859"/>
            <a:ext cx="3837904" cy="676141"/>
          </a:xfrm>
          <a:prstGeom prst="homePlate">
            <a:avLst/>
          </a:prstGeom>
          <a:solidFill>
            <a:schemeClr val="tx1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b="1" dirty="0">
                <a:solidFill>
                  <a:schemeClr val="tx1"/>
                </a:solidFill>
              </a:rPr>
              <a:t>JOGAR</a:t>
            </a:r>
            <a:endParaRPr lang="pt-BR" b="1" dirty="0">
              <a:solidFill>
                <a:schemeClr val="tx1"/>
              </a:solidFill>
            </a:endParaRPr>
          </a:p>
        </p:txBody>
      </p:sp>
      <p:sp>
        <p:nvSpPr>
          <p:cNvPr id="5" name="Pentágono 4">
            <a:hlinkClick r:id="" action="ppaction://hlinkshowjump?jump=firstslide"/>
          </p:cNvPr>
          <p:cNvSpPr/>
          <p:nvPr/>
        </p:nvSpPr>
        <p:spPr>
          <a:xfrm flipH="1">
            <a:off x="0" y="6181859"/>
            <a:ext cx="3869410" cy="676141"/>
          </a:xfrm>
          <a:prstGeom prst="homePlate">
            <a:avLst/>
          </a:prstGeom>
          <a:solidFill>
            <a:schemeClr val="tx1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>
                <a:solidFill>
                  <a:schemeClr val="tx1"/>
                </a:solidFill>
              </a:rPr>
              <a:t>Voltar</a:t>
            </a:r>
          </a:p>
        </p:txBody>
      </p:sp>
    </p:spTree>
    <p:extLst>
      <p:ext uri="{BB962C8B-B14F-4D97-AF65-F5344CB8AC3E}">
        <p14:creationId xmlns:p14="http://schemas.microsoft.com/office/powerpoint/2010/main" val="736476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4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2015" b="89927" l="9901" r="89989"/>
                    </a14:imgEffect>
                    <a14:imgEffect>
                      <a14:artisticWatercolorSponge trans="95000" brushSize="9"/>
                    </a14:imgEffect>
                    <a14:imgEffect>
                      <a14:brightnessContrast bright="-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42837" y="480527"/>
            <a:ext cx="8659433" cy="5201376"/>
          </a:xfrm>
          <a:prstGeom prst="ellipse">
            <a:avLst/>
          </a:prstGeom>
          <a:ln>
            <a:noFill/>
          </a:ln>
          <a:effectLst>
            <a:softEdge rad="112500"/>
          </a:effectLst>
          <a:scene3d>
            <a:camera prst="obliqueBottomLeft">
              <a:rot lat="300000" lon="1800000" rev="20999999"/>
            </a:camera>
            <a:lightRig rig="threePt" dir="t"/>
          </a:scene3d>
        </p:spPr>
      </p:pic>
      <p:sp>
        <p:nvSpPr>
          <p:cNvPr id="6" name="Pentágono 5">
            <a:hlinkClick r:id="" action="ppaction://hlinkshowjump?jump=firstslide"/>
          </p:cNvPr>
          <p:cNvSpPr/>
          <p:nvPr/>
        </p:nvSpPr>
        <p:spPr>
          <a:xfrm flipH="1">
            <a:off x="0" y="6181859"/>
            <a:ext cx="3869410" cy="676141"/>
          </a:xfrm>
          <a:prstGeom prst="homePlate">
            <a:avLst/>
          </a:prstGeom>
          <a:solidFill>
            <a:schemeClr val="tx1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>
                <a:solidFill>
                  <a:schemeClr val="tx1"/>
                </a:solidFill>
              </a:rPr>
              <a:t>Voltar</a:t>
            </a:r>
          </a:p>
        </p:txBody>
      </p:sp>
      <p:pic>
        <p:nvPicPr>
          <p:cNvPr id="7" name="Imagem 6"/>
          <p:cNvPicPr>
            <a:picLocks noChangeAspect="1"/>
          </p:cNvPicPr>
          <p:nvPr/>
        </p:nvPicPr>
        <p:blipFill>
          <a:blip r:embed="rId4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1291" y="1981200"/>
            <a:ext cx="4876800" cy="4876800"/>
          </a:xfrm>
          <a:prstGeom prst="rect">
            <a:avLst/>
          </a:prstGeom>
        </p:spPr>
      </p:pic>
      <p:sp>
        <p:nvSpPr>
          <p:cNvPr id="9" name="Texto explicativo em elipse 8"/>
          <p:cNvSpPr/>
          <p:nvPr/>
        </p:nvSpPr>
        <p:spPr>
          <a:xfrm>
            <a:off x="5002411" y="1104710"/>
            <a:ext cx="4775200" cy="3268134"/>
          </a:xfrm>
          <a:prstGeom prst="wedgeEllipseCallout">
            <a:avLst>
              <a:gd name="adj1" fmla="val -58575"/>
              <a:gd name="adj2" fmla="val 22881"/>
            </a:avLst>
          </a:prstGeom>
          <a:solidFill>
            <a:schemeClr val="accent2">
              <a:lumMod val="50000"/>
              <a:alpha val="28000"/>
            </a:schemeClr>
          </a:solidFill>
          <a:ln>
            <a:noFill/>
          </a:ln>
          <a:effectLst>
            <a:outerShdw blurRad="12700" dist="50800" dir="5400000" algn="ctr" rotWithShape="0">
              <a:srgbClr val="000000">
                <a:alpha val="43137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>
                <a:solidFill>
                  <a:schemeClr val="bg1"/>
                </a:solidFill>
              </a:rPr>
              <a:t>EBA! VOCÊ CONSEGUIU PROVAR QUE POSSUI CONHECIMENTOS EXTRAORDINÁRIOS SOBRE MINHA FAMILIA, PARABÉNS!</a:t>
            </a:r>
          </a:p>
          <a:p>
            <a:pPr algn="ctr"/>
            <a:endParaRPr lang="pt-BR" dirty="0">
              <a:solidFill>
                <a:schemeClr val="tx1"/>
              </a:solidFill>
            </a:endParaRPr>
          </a:p>
        </p:txBody>
      </p:sp>
      <p:sp>
        <p:nvSpPr>
          <p:cNvPr id="2" name="CaixaDeTexto 1"/>
          <p:cNvSpPr txBox="1"/>
          <p:nvPr/>
        </p:nvSpPr>
        <p:spPr>
          <a:xfrm>
            <a:off x="2380129" y="2823881"/>
            <a:ext cx="201705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/>
              <a:t>“Click”</a:t>
            </a:r>
          </a:p>
        </p:txBody>
      </p:sp>
      <p:cxnSp>
        <p:nvCxnSpPr>
          <p:cNvPr id="4" name="Conector de seta reta 3"/>
          <p:cNvCxnSpPr/>
          <p:nvPr/>
        </p:nvCxnSpPr>
        <p:spPr>
          <a:xfrm>
            <a:off x="2823883" y="3307976"/>
            <a:ext cx="13446" cy="497542"/>
          </a:xfrm>
          <a:prstGeom prst="straightConnector1">
            <a:avLst/>
          </a:prstGeom>
          <a:ln w="762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Pentágono 10">
            <a:hlinkClick r:id="rId5" action="ppaction://hlinksldjump"/>
          </p:cNvPr>
          <p:cNvSpPr/>
          <p:nvPr/>
        </p:nvSpPr>
        <p:spPr>
          <a:xfrm>
            <a:off x="8354096" y="6181859"/>
            <a:ext cx="3837904" cy="676141"/>
          </a:xfrm>
          <a:prstGeom prst="homePlate">
            <a:avLst/>
          </a:prstGeom>
          <a:solidFill>
            <a:schemeClr val="tx1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b="1" dirty="0">
                <a:solidFill>
                  <a:schemeClr val="tx1"/>
                </a:solidFill>
              </a:rPr>
              <a:t>Jogar Novamente</a:t>
            </a:r>
            <a:endParaRPr lang="pt-BR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367130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4024 -4.44444E-6 L 0.95482 -0.05046 " pathEditMode="relative" rAng="0" ptsTypes="AA">
                                      <p:cBhvr>
                                        <p:cTn id="13" dur="5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5729" y="-2523"/>
                                    </p:animMotion>
                                  </p:childTnLst>
                                </p:cTn>
                              </p:par>
                              <p:par>
                                <p:cTn id="14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6" grpId="0" animBg="1"/>
      <p:bldP spid="9" grpId="0" animBg="1"/>
      <p:bldP spid="11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Imagem 19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2015" b="89927" l="9901" r="89989"/>
                    </a14:imgEffect>
                    <a14:imgEffect>
                      <a14:artisticWatercolorSponge trans="95000" brushSize="9"/>
                    </a14:imgEffect>
                    <a14:imgEffect>
                      <a14:brightnessContrast bright="-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42837" y="480527"/>
            <a:ext cx="8659433" cy="5201376"/>
          </a:xfrm>
          <a:prstGeom prst="ellipse">
            <a:avLst/>
          </a:prstGeom>
          <a:ln>
            <a:noFill/>
          </a:ln>
          <a:effectLst>
            <a:softEdge rad="112500"/>
          </a:effectLst>
          <a:scene3d>
            <a:camera prst="obliqueBottomLeft">
              <a:rot lat="300000" lon="1800000" rev="20999999"/>
            </a:camera>
            <a:lightRig rig="threePt" dir="t"/>
          </a:scene3d>
        </p:spPr>
      </p:pic>
      <p:sp>
        <p:nvSpPr>
          <p:cNvPr id="12" name="Retângulo de cantos arredondados 11"/>
          <p:cNvSpPr/>
          <p:nvPr/>
        </p:nvSpPr>
        <p:spPr>
          <a:xfrm>
            <a:off x="1788016" y="4992708"/>
            <a:ext cx="8615967" cy="1068947"/>
          </a:xfrm>
          <a:prstGeom prst="roundRect">
            <a:avLst/>
          </a:prstGeom>
          <a:noFill/>
          <a:ln w="76200"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3600" b="1" dirty="0">
                <a:solidFill>
                  <a:schemeClr val="tx1"/>
                </a:solidFill>
              </a:rPr>
              <a:t>Lagarto Extinto</a:t>
            </a:r>
          </a:p>
        </p:txBody>
      </p:sp>
      <p:sp>
        <p:nvSpPr>
          <p:cNvPr id="5" name="Retângulo de cantos arredondados 4"/>
          <p:cNvSpPr/>
          <p:nvPr/>
        </p:nvSpPr>
        <p:spPr>
          <a:xfrm>
            <a:off x="1788016" y="3706968"/>
            <a:ext cx="8615967" cy="1068947"/>
          </a:xfrm>
          <a:prstGeom prst="roundRect">
            <a:avLst/>
          </a:prstGeom>
          <a:noFill/>
          <a:ln w="76200"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3600" b="1" dirty="0">
                <a:solidFill>
                  <a:schemeClr val="tx1"/>
                </a:solidFill>
              </a:rPr>
              <a:t>Réptil Antigo</a:t>
            </a:r>
          </a:p>
        </p:txBody>
      </p:sp>
      <p:sp>
        <p:nvSpPr>
          <p:cNvPr id="4" name="Retângulo de cantos arredondados 3"/>
          <p:cNvSpPr/>
          <p:nvPr/>
        </p:nvSpPr>
        <p:spPr>
          <a:xfrm>
            <a:off x="1790162" y="1171976"/>
            <a:ext cx="8615967" cy="1068947"/>
          </a:xfrm>
          <a:prstGeom prst="roundRect">
            <a:avLst/>
          </a:prstGeom>
          <a:noFill/>
          <a:ln w="76200"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3600" b="1" dirty="0">
                <a:solidFill>
                  <a:schemeClr val="tx1"/>
                </a:solidFill>
              </a:rPr>
              <a:t>Réptil Terrível</a:t>
            </a:r>
          </a:p>
        </p:txBody>
      </p:sp>
      <p:sp>
        <p:nvSpPr>
          <p:cNvPr id="6" name="Retângulo de cantos arredondados 5">
            <a:hlinkClick r:id="rId4" action="ppaction://hlinksldjump"/>
          </p:cNvPr>
          <p:cNvSpPr/>
          <p:nvPr/>
        </p:nvSpPr>
        <p:spPr>
          <a:xfrm>
            <a:off x="1788016" y="2463084"/>
            <a:ext cx="8615967" cy="1068947"/>
          </a:xfrm>
          <a:prstGeom prst="roundRect">
            <a:avLst/>
          </a:prstGeom>
          <a:noFill/>
          <a:ln w="76200"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3600" b="1" dirty="0">
                <a:solidFill>
                  <a:schemeClr val="tx1"/>
                </a:solidFill>
              </a:rPr>
              <a:t>Lagarto Gigante</a:t>
            </a:r>
          </a:p>
        </p:txBody>
      </p:sp>
      <p:pic>
        <p:nvPicPr>
          <p:cNvPr id="13" name="Imagem 12"/>
          <p:cNvPicPr>
            <a:picLocks noChangeAspect="1"/>
          </p:cNvPicPr>
          <p:nvPr/>
        </p:nvPicPr>
        <p:blipFill>
          <a:blip r:embed="rId5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" y="-2012462"/>
            <a:ext cx="12039600" cy="12039600"/>
          </a:xfrm>
          <a:prstGeom prst="rect">
            <a:avLst/>
          </a:prstGeom>
        </p:spPr>
      </p:pic>
      <p:sp>
        <p:nvSpPr>
          <p:cNvPr id="11" name="CaixaDeTexto 10"/>
          <p:cNvSpPr txBox="1"/>
          <p:nvPr/>
        </p:nvSpPr>
        <p:spPr>
          <a:xfrm>
            <a:off x="1764405" y="309094"/>
            <a:ext cx="904097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4000" b="1" dirty="0"/>
              <a:t>O que  significa a palavra  “Dinossauro”?</a:t>
            </a:r>
          </a:p>
        </p:txBody>
      </p:sp>
      <p:sp>
        <p:nvSpPr>
          <p:cNvPr id="7" name="Multiplicar 6"/>
          <p:cNvSpPr/>
          <p:nvPr/>
        </p:nvSpPr>
        <p:spPr>
          <a:xfrm>
            <a:off x="10687603" y="2475964"/>
            <a:ext cx="888642" cy="953036"/>
          </a:xfrm>
          <a:prstGeom prst="mathMultiply">
            <a:avLst/>
          </a:prstGeom>
          <a:noFill/>
          <a:ln w="76200"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8" name="Multiplicar 7"/>
          <p:cNvSpPr/>
          <p:nvPr/>
        </p:nvSpPr>
        <p:spPr>
          <a:xfrm>
            <a:off x="10685768" y="5151227"/>
            <a:ext cx="888642" cy="953036"/>
          </a:xfrm>
          <a:prstGeom prst="mathMultiply">
            <a:avLst/>
          </a:prstGeom>
          <a:noFill/>
          <a:ln w="76200"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9" name="Multiplicar 8"/>
          <p:cNvSpPr/>
          <p:nvPr/>
        </p:nvSpPr>
        <p:spPr>
          <a:xfrm>
            <a:off x="10696784" y="3785134"/>
            <a:ext cx="888642" cy="953036"/>
          </a:xfrm>
          <a:prstGeom prst="mathMultiply">
            <a:avLst/>
          </a:prstGeom>
          <a:noFill/>
          <a:ln w="76200"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16" name="Pentágono 15">
            <a:hlinkClick r:id="rId6" action="ppaction://hlinksldjump"/>
          </p:cNvPr>
          <p:cNvSpPr/>
          <p:nvPr/>
        </p:nvSpPr>
        <p:spPr>
          <a:xfrm>
            <a:off x="8628845" y="6168980"/>
            <a:ext cx="3563155" cy="689020"/>
          </a:xfrm>
          <a:prstGeom prst="homePlate">
            <a:avLst/>
          </a:prstGeom>
          <a:noFill/>
          <a:ln w="76200"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>
                <a:solidFill>
                  <a:schemeClr val="tx1"/>
                </a:solidFill>
              </a:rPr>
              <a:t>Tente novamente </a:t>
            </a:r>
          </a:p>
        </p:txBody>
      </p:sp>
      <p:sp>
        <p:nvSpPr>
          <p:cNvPr id="19" name="Texto explicativo em elipse 18"/>
          <p:cNvSpPr/>
          <p:nvPr/>
        </p:nvSpPr>
        <p:spPr>
          <a:xfrm>
            <a:off x="7704668" y="2387599"/>
            <a:ext cx="4775200" cy="3268134"/>
          </a:xfrm>
          <a:prstGeom prst="wedgeEllipseCallout">
            <a:avLst>
              <a:gd name="adj1" fmla="val -28280"/>
              <a:gd name="adj2" fmla="val -70661"/>
            </a:avLst>
          </a:prstGeom>
          <a:solidFill>
            <a:schemeClr val="accent2">
              <a:lumMod val="50000"/>
              <a:alpha val="28000"/>
            </a:schemeClr>
          </a:solidFill>
          <a:ln>
            <a:noFill/>
          </a:ln>
          <a:effectLst>
            <a:outerShdw blurRad="12700" dist="50800" dir="5400000" algn="ctr" rotWithShape="0">
              <a:srgbClr val="000000">
                <a:alpha val="43137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>
                <a:solidFill>
                  <a:schemeClr val="bg1"/>
                </a:solidFill>
              </a:rPr>
              <a:t>AHHH, que pena!</a:t>
            </a:r>
          </a:p>
          <a:p>
            <a:pPr algn="ctr"/>
            <a:r>
              <a:rPr lang="pt-BR" dirty="0">
                <a:solidFill>
                  <a:schemeClr val="bg1"/>
                </a:solidFill>
              </a:rPr>
              <a:t>A palavra dinossauro vem do grego </a:t>
            </a:r>
            <a:r>
              <a:rPr lang="pt-BR" dirty="0" err="1">
                <a:solidFill>
                  <a:schemeClr val="bg1"/>
                </a:solidFill>
              </a:rPr>
              <a:t>deinos</a:t>
            </a:r>
            <a:r>
              <a:rPr lang="pt-BR" dirty="0">
                <a:solidFill>
                  <a:schemeClr val="bg1"/>
                </a:solidFill>
              </a:rPr>
              <a:t>, que significa terrível, e sauros quer dizer lagarto. Esta definição é relativamente recente já que foi criada no século XIX por um famoso paleontólogo britânico, Richard Owen.</a:t>
            </a:r>
          </a:p>
          <a:p>
            <a:pPr algn="ctr"/>
            <a:r>
              <a:rPr lang="pt-BR" dirty="0">
                <a:solidFill>
                  <a:schemeClr val="bg1"/>
                </a:solidFill>
              </a:rPr>
              <a:t>Vamos lá, vamos jogar de novo!</a:t>
            </a:r>
            <a:br>
              <a:rPr lang="pt-BR" dirty="0">
                <a:solidFill>
                  <a:schemeClr val="tx1"/>
                </a:solidFill>
              </a:rPr>
            </a:br>
            <a:endParaRPr lang="pt-BR" dirty="0">
              <a:solidFill>
                <a:schemeClr val="tx1"/>
              </a:solidFill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3335866" y="2760133"/>
            <a:ext cx="5457713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8800" b="1" dirty="0"/>
              <a:t>Game Over</a:t>
            </a:r>
          </a:p>
        </p:txBody>
      </p:sp>
    </p:spTree>
    <p:extLst>
      <p:ext uri="{BB962C8B-B14F-4D97-AF65-F5344CB8AC3E}">
        <p14:creationId xmlns:p14="http://schemas.microsoft.com/office/powerpoint/2010/main" val="31741992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Imagem 12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2015" b="89927" l="9901" r="89989"/>
                    </a14:imgEffect>
                    <a14:imgEffect>
                      <a14:artisticWatercolorSponge trans="95000" brushSize="9"/>
                    </a14:imgEffect>
                    <a14:imgEffect>
                      <a14:brightnessContrast bright="-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42837" y="480527"/>
            <a:ext cx="8659433" cy="5201376"/>
          </a:xfrm>
          <a:prstGeom prst="ellipse">
            <a:avLst/>
          </a:prstGeom>
          <a:ln>
            <a:noFill/>
          </a:ln>
          <a:effectLst>
            <a:softEdge rad="112500"/>
          </a:effectLst>
          <a:scene3d>
            <a:camera prst="obliqueBottomLeft">
              <a:rot lat="300000" lon="1800000" rev="20999999"/>
            </a:camera>
            <a:lightRig rig="threePt" dir="t"/>
          </a:scene3d>
        </p:spPr>
      </p:pic>
      <p:sp>
        <p:nvSpPr>
          <p:cNvPr id="4" name="Retângulo de cantos arredondados 3"/>
          <p:cNvSpPr/>
          <p:nvPr/>
        </p:nvSpPr>
        <p:spPr>
          <a:xfrm>
            <a:off x="1790162" y="1171976"/>
            <a:ext cx="8615967" cy="1068947"/>
          </a:xfrm>
          <a:prstGeom prst="roundRect">
            <a:avLst/>
          </a:prstGeom>
          <a:noFill/>
          <a:ln w="76200"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3600" b="1" dirty="0">
                <a:solidFill>
                  <a:schemeClr val="tx1"/>
                </a:solidFill>
              </a:rPr>
              <a:t>Réptil Terrível</a:t>
            </a:r>
          </a:p>
        </p:txBody>
      </p:sp>
      <p:sp>
        <p:nvSpPr>
          <p:cNvPr id="5" name="Retângulo de cantos arredondados 4">
            <a:hlinkClick r:id="rId4" action="ppaction://hlinksldjump"/>
          </p:cNvPr>
          <p:cNvSpPr/>
          <p:nvPr/>
        </p:nvSpPr>
        <p:spPr>
          <a:xfrm>
            <a:off x="1788016" y="3706968"/>
            <a:ext cx="8615967" cy="1068947"/>
          </a:xfrm>
          <a:prstGeom prst="roundRect">
            <a:avLst/>
          </a:prstGeom>
          <a:noFill/>
          <a:ln w="76200"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3600" b="1" dirty="0">
                <a:solidFill>
                  <a:schemeClr val="tx1"/>
                </a:solidFill>
              </a:rPr>
              <a:t>Réptil Antigo</a:t>
            </a:r>
          </a:p>
        </p:txBody>
      </p:sp>
      <p:sp>
        <p:nvSpPr>
          <p:cNvPr id="6" name="Retângulo de cantos arredondados 5"/>
          <p:cNvSpPr/>
          <p:nvPr/>
        </p:nvSpPr>
        <p:spPr>
          <a:xfrm>
            <a:off x="1788016" y="2463084"/>
            <a:ext cx="8615967" cy="1068947"/>
          </a:xfrm>
          <a:prstGeom prst="roundRect">
            <a:avLst/>
          </a:prstGeom>
          <a:noFill/>
          <a:ln w="76200"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3600" b="1" dirty="0">
                <a:solidFill>
                  <a:schemeClr val="tx1"/>
                </a:solidFill>
              </a:rPr>
              <a:t>Lagarto Gigante</a:t>
            </a:r>
          </a:p>
        </p:txBody>
      </p:sp>
      <p:sp>
        <p:nvSpPr>
          <p:cNvPr id="11" name="CaixaDeTexto 10"/>
          <p:cNvSpPr txBox="1"/>
          <p:nvPr/>
        </p:nvSpPr>
        <p:spPr>
          <a:xfrm>
            <a:off x="1764405" y="309094"/>
            <a:ext cx="904097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4000" b="1" dirty="0"/>
              <a:t>O que  significa a palavra  “Dinossauro”?</a:t>
            </a:r>
          </a:p>
        </p:txBody>
      </p:sp>
      <p:sp>
        <p:nvSpPr>
          <p:cNvPr id="12" name="Retângulo de cantos arredondados 11"/>
          <p:cNvSpPr/>
          <p:nvPr/>
        </p:nvSpPr>
        <p:spPr>
          <a:xfrm>
            <a:off x="1788016" y="4992708"/>
            <a:ext cx="8615967" cy="1068947"/>
          </a:xfrm>
          <a:prstGeom prst="roundRect">
            <a:avLst/>
          </a:prstGeom>
          <a:noFill/>
          <a:ln w="76200"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3600" b="1" dirty="0">
                <a:solidFill>
                  <a:schemeClr val="tx1"/>
                </a:solidFill>
              </a:rPr>
              <a:t>Lagarto Extinto</a:t>
            </a:r>
          </a:p>
        </p:txBody>
      </p:sp>
      <p:sp>
        <p:nvSpPr>
          <p:cNvPr id="7" name="Multiplicar 6"/>
          <p:cNvSpPr/>
          <p:nvPr/>
        </p:nvSpPr>
        <p:spPr>
          <a:xfrm>
            <a:off x="10676586" y="2475964"/>
            <a:ext cx="888642" cy="953036"/>
          </a:xfrm>
          <a:prstGeom prst="mathMultiply">
            <a:avLst/>
          </a:prstGeom>
          <a:noFill/>
          <a:ln w="76200"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8" name="Multiplicar 7"/>
          <p:cNvSpPr/>
          <p:nvPr/>
        </p:nvSpPr>
        <p:spPr>
          <a:xfrm>
            <a:off x="10696783" y="5107158"/>
            <a:ext cx="888642" cy="953036"/>
          </a:xfrm>
          <a:prstGeom prst="mathMultiply">
            <a:avLst/>
          </a:prstGeom>
          <a:noFill/>
          <a:ln w="76200"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9" name="Pentágono 8">
            <a:hlinkClick r:id="rId5" action="ppaction://hlinksldjump"/>
          </p:cNvPr>
          <p:cNvSpPr/>
          <p:nvPr/>
        </p:nvSpPr>
        <p:spPr>
          <a:xfrm>
            <a:off x="8354096" y="6181859"/>
            <a:ext cx="3837904" cy="676141"/>
          </a:xfrm>
          <a:prstGeom prst="homePlate">
            <a:avLst/>
          </a:prstGeom>
          <a:noFill/>
          <a:ln w="76200"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>
                <a:solidFill>
                  <a:schemeClr val="tx1"/>
                </a:solidFill>
              </a:rPr>
              <a:t>Próxima pergunta</a:t>
            </a:r>
          </a:p>
        </p:txBody>
      </p:sp>
      <p:sp>
        <p:nvSpPr>
          <p:cNvPr id="10" name="Rosto feliz 9"/>
          <p:cNvSpPr/>
          <p:nvPr/>
        </p:nvSpPr>
        <p:spPr>
          <a:xfrm>
            <a:off x="10676587" y="1197735"/>
            <a:ext cx="1159098" cy="1004552"/>
          </a:xfrm>
          <a:prstGeom prst="smileyFace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2794453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Imagem 12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2015" b="89927" l="9901" r="89989"/>
                    </a14:imgEffect>
                    <a14:imgEffect>
                      <a14:artisticWatercolorSponge trans="95000" brushSize="9"/>
                    </a14:imgEffect>
                    <a14:imgEffect>
                      <a14:brightnessContrast bright="-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42837" y="480527"/>
            <a:ext cx="8659433" cy="5201376"/>
          </a:xfrm>
          <a:prstGeom prst="ellipse">
            <a:avLst/>
          </a:prstGeom>
          <a:ln>
            <a:noFill/>
          </a:ln>
          <a:effectLst>
            <a:softEdge rad="112500"/>
          </a:effectLst>
          <a:scene3d>
            <a:camera prst="obliqueBottomLeft">
              <a:rot lat="300000" lon="1800000" rev="20999999"/>
            </a:camera>
            <a:lightRig rig="threePt" dir="t"/>
          </a:scene3d>
        </p:spPr>
      </p:pic>
      <p:sp>
        <p:nvSpPr>
          <p:cNvPr id="4" name="Retângulo de cantos arredondados 3"/>
          <p:cNvSpPr/>
          <p:nvPr/>
        </p:nvSpPr>
        <p:spPr>
          <a:xfrm>
            <a:off x="1790162" y="1171976"/>
            <a:ext cx="8615967" cy="1068947"/>
          </a:xfrm>
          <a:prstGeom prst="roundRect">
            <a:avLst/>
          </a:prstGeom>
          <a:noFill/>
          <a:ln w="76200"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3600" b="1" dirty="0">
                <a:solidFill>
                  <a:schemeClr val="tx1"/>
                </a:solidFill>
              </a:rPr>
              <a:t>Réptil Terrível</a:t>
            </a:r>
          </a:p>
        </p:txBody>
      </p:sp>
      <p:sp>
        <p:nvSpPr>
          <p:cNvPr id="5" name="Retângulo de cantos arredondados 4">
            <a:hlinkClick r:id="rId4" action="ppaction://hlinksldjump"/>
          </p:cNvPr>
          <p:cNvSpPr/>
          <p:nvPr/>
        </p:nvSpPr>
        <p:spPr>
          <a:xfrm>
            <a:off x="1788016" y="3706968"/>
            <a:ext cx="8615967" cy="1068947"/>
          </a:xfrm>
          <a:prstGeom prst="roundRect">
            <a:avLst/>
          </a:prstGeom>
          <a:noFill/>
          <a:ln w="76200"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3600" b="1" dirty="0">
                <a:solidFill>
                  <a:schemeClr val="tx1"/>
                </a:solidFill>
              </a:rPr>
              <a:t>Réptil Antigo</a:t>
            </a:r>
          </a:p>
        </p:txBody>
      </p:sp>
      <p:sp>
        <p:nvSpPr>
          <p:cNvPr id="6" name="Retângulo de cantos arredondados 5">
            <a:hlinkClick r:id="rId4" action="ppaction://hlinksldjump"/>
          </p:cNvPr>
          <p:cNvSpPr/>
          <p:nvPr/>
        </p:nvSpPr>
        <p:spPr>
          <a:xfrm>
            <a:off x="1788016" y="2463084"/>
            <a:ext cx="8615967" cy="1068947"/>
          </a:xfrm>
          <a:prstGeom prst="roundRect">
            <a:avLst/>
          </a:prstGeom>
          <a:noFill/>
          <a:ln w="76200"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3600" b="1" dirty="0">
                <a:solidFill>
                  <a:schemeClr val="tx1"/>
                </a:solidFill>
              </a:rPr>
              <a:t>Lagarto Gigante</a:t>
            </a:r>
          </a:p>
        </p:txBody>
      </p:sp>
      <p:sp>
        <p:nvSpPr>
          <p:cNvPr id="11" name="CaixaDeTexto 10"/>
          <p:cNvSpPr txBox="1"/>
          <p:nvPr/>
        </p:nvSpPr>
        <p:spPr>
          <a:xfrm>
            <a:off x="1764405" y="309094"/>
            <a:ext cx="904097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4000" b="1" dirty="0"/>
              <a:t>O que  significa a palavra  “Dinossauro”?</a:t>
            </a:r>
          </a:p>
        </p:txBody>
      </p:sp>
      <p:sp>
        <p:nvSpPr>
          <p:cNvPr id="12" name="Retângulo de cantos arredondados 11">
            <a:hlinkClick r:id="rId5" action="ppaction://hlinksldjump"/>
          </p:cNvPr>
          <p:cNvSpPr/>
          <p:nvPr/>
        </p:nvSpPr>
        <p:spPr>
          <a:xfrm>
            <a:off x="1788016" y="4992708"/>
            <a:ext cx="8615967" cy="1068947"/>
          </a:xfrm>
          <a:prstGeom prst="roundRect">
            <a:avLst/>
          </a:prstGeom>
          <a:noFill/>
          <a:ln w="76200"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3600" b="1" dirty="0">
                <a:solidFill>
                  <a:schemeClr val="tx1"/>
                </a:solidFill>
              </a:rPr>
              <a:t>Lagarto Extinto</a:t>
            </a:r>
          </a:p>
        </p:txBody>
      </p:sp>
      <p:sp>
        <p:nvSpPr>
          <p:cNvPr id="7" name="Multiplicar 6"/>
          <p:cNvSpPr/>
          <p:nvPr/>
        </p:nvSpPr>
        <p:spPr>
          <a:xfrm>
            <a:off x="10766738" y="3815367"/>
            <a:ext cx="888642" cy="953036"/>
          </a:xfrm>
          <a:prstGeom prst="mathMultiply">
            <a:avLst/>
          </a:prstGeom>
          <a:noFill/>
          <a:ln w="76200"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9" name="Pentágono 8">
            <a:hlinkClick r:id="rId6" action="ppaction://hlinksldjump"/>
          </p:cNvPr>
          <p:cNvSpPr/>
          <p:nvPr/>
        </p:nvSpPr>
        <p:spPr>
          <a:xfrm>
            <a:off x="8354096" y="6181859"/>
            <a:ext cx="3837904" cy="676141"/>
          </a:xfrm>
          <a:prstGeom prst="homePlate">
            <a:avLst/>
          </a:prstGeom>
          <a:noFill/>
          <a:ln w="76200"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>
                <a:solidFill>
                  <a:schemeClr val="tx1"/>
                </a:solidFill>
              </a:rPr>
              <a:t>Próxima pergunta</a:t>
            </a:r>
          </a:p>
        </p:txBody>
      </p:sp>
      <p:sp>
        <p:nvSpPr>
          <p:cNvPr id="10" name="Rosto feliz 9"/>
          <p:cNvSpPr/>
          <p:nvPr/>
        </p:nvSpPr>
        <p:spPr>
          <a:xfrm>
            <a:off x="10676587" y="1197735"/>
            <a:ext cx="1159098" cy="1004552"/>
          </a:xfrm>
          <a:prstGeom prst="smileyFace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4133452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  <p:bldLst>
      <p:bldP spid="9" grpId="0"/>
      <p:bldP spid="10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Imagem 12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2015" b="89927" l="9901" r="89989"/>
                    </a14:imgEffect>
                    <a14:imgEffect>
                      <a14:artisticWatercolorSponge trans="95000" brushSize="9"/>
                    </a14:imgEffect>
                    <a14:imgEffect>
                      <a14:brightnessContrast bright="-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42837" y="480527"/>
            <a:ext cx="8659433" cy="5201376"/>
          </a:xfrm>
          <a:prstGeom prst="ellipse">
            <a:avLst/>
          </a:prstGeom>
          <a:ln>
            <a:noFill/>
          </a:ln>
          <a:effectLst>
            <a:softEdge rad="112500"/>
          </a:effectLst>
          <a:scene3d>
            <a:camera prst="obliqueBottomLeft">
              <a:rot lat="300000" lon="1800000" rev="20999999"/>
            </a:camera>
            <a:lightRig rig="threePt" dir="t"/>
          </a:scene3d>
        </p:spPr>
      </p:pic>
      <p:sp>
        <p:nvSpPr>
          <p:cNvPr id="4" name="Retângulo de cantos arredondados 3"/>
          <p:cNvSpPr/>
          <p:nvPr/>
        </p:nvSpPr>
        <p:spPr>
          <a:xfrm>
            <a:off x="1790162" y="1171976"/>
            <a:ext cx="8615967" cy="1068947"/>
          </a:xfrm>
          <a:prstGeom prst="roundRect">
            <a:avLst/>
          </a:prstGeom>
          <a:noFill/>
          <a:ln w="76200"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3600" b="1" dirty="0">
                <a:solidFill>
                  <a:schemeClr val="tx1"/>
                </a:solidFill>
              </a:rPr>
              <a:t>Réptil Terrível</a:t>
            </a:r>
          </a:p>
        </p:txBody>
      </p:sp>
      <p:sp>
        <p:nvSpPr>
          <p:cNvPr id="5" name="Retângulo de cantos arredondados 4">
            <a:hlinkClick r:id="rId4" action="ppaction://hlinksldjump"/>
          </p:cNvPr>
          <p:cNvSpPr/>
          <p:nvPr/>
        </p:nvSpPr>
        <p:spPr>
          <a:xfrm>
            <a:off x="1788016" y="3706968"/>
            <a:ext cx="8615967" cy="1068947"/>
          </a:xfrm>
          <a:prstGeom prst="roundRect">
            <a:avLst/>
          </a:prstGeom>
          <a:noFill/>
          <a:ln w="76200"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3600" b="1" dirty="0">
                <a:solidFill>
                  <a:schemeClr val="tx1"/>
                </a:solidFill>
              </a:rPr>
              <a:t>Réptil Antigo</a:t>
            </a:r>
          </a:p>
        </p:txBody>
      </p:sp>
      <p:sp>
        <p:nvSpPr>
          <p:cNvPr id="6" name="Retângulo de cantos arredondados 5">
            <a:hlinkClick r:id="rId5" action="ppaction://hlinksldjump"/>
          </p:cNvPr>
          <p:cNvSpPr/>
          <p:nvPr/>
        </p:nvSpPr>
        <p:spPr>
          <a:xfrm>
            <a:off x="1788016" y="2463084"/>
            <a:ext cx="8615967" cy="1068947"/>
          </a:xfrm>
          <a:prstGeom prst="roundRect">
            <a:avLst/>
          </a:prstGeom>
          <a:noFill/>
          <a:ln w="76200"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3600" b="1" dirty="0">
                <a:solidFill>
                  <a:schemeClr val="tx1"/>
                </a:solidFill>
              </a:rPr>
              <a:t>Lagarto Gigante</a:t>
            </a:r>
          </a:p>
        </p:txBody>
      </p:sp>
      <p:sp>
        <p:nvSpPr>
          <p:cNvPr id="11" name="CaixaDeTexto 10"/>
          <p:cNvSpPr txBox="1"/>
          <p:nvPr/>
        </p:nvSpPr>
        <p:spPr>
          <a:xfrm>
            <a:off x="1764405" y="309094"/>
            <a:ext cx="904097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4000" b="1" dirty="0"/>
              <a:t>O que  significa a palavra  “Dinossauro”?</a:t>
            </a:r>
          </a:p>
        </p:txBody>
      </p:sp>
      <p:sp>
        <p:nvSpPr>
          <p:cNvPr id="12" name="Retângulo de cantos arredondados 11"/>
          <p:cNvSpPr/>
          <p:nvPr/>
        </p:nvSpPr>
        <p:spPr>
          <a:xfrm>
            <a:off x="1788016" y="4992708"/>
            <a:ext cx="8615967" cy="1068947"/>
          </a:xfrm>
          <a:prstGeom prst="roundRect">
            <a:avLst/>
          </a:prstGeom>
          <a:noFill/>
          <a:ln w="76200"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3600" b="1" dirty="0">
                <a:solidFill>
                  <a:schemeClr val="tx1"/>
                </a:solidFill>
              </a:rPr>
              <a:t>Lagarto Extinto</a:t>
            </a:r>
          </a:p>
        </p:txBody>
      </p:sp>
      <p:sp>
        <p:nvSpPr>
          <p:cNvPr id="7" name="Multiplicar 6"/>
          <p:cNvSpPr/>
          <p:nvPr/>
        </p:nvSpPr>
        <p:spPr>
          <a:xfrm>
            <a:off x="10753859" y="5064617"/>
            <a:ext cx="888642" cy="953036"/>
          </a:xfrm>
          <a:prstGeom prst="mathMultiply">
            <a:avLst/>
          </a:prstGeom>
          <a:noFill/>
          <a:ln w="76200"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9" name="Pentágono 8">
            <a:hlinkClick r:id="rId6" action="ppaction://hlinksldjump"/>
          </p:cNvPr>
          <p:cNvSpPr/>
          <p:nvPr/>
        </p:nvSpPr>
        <p:spPr>
          <a:xfrm>
            <a:off x="8354096" y="6181859"/>
            <a:ext cx="3837904" cy="676141"/>
          </a:xfrm>
          <a:prstGeom prst="homePlate">
            <a:avLst/>
          </a:prstGeom>
          <a:noFill/>
          <a:ln w="76200"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>
                <a:solidFill>
                  <a:schemeClr val="tx1"/>
                </a:solidFill>
              </a:rPr>
              <a:t>Próxima pergunta</a:t>
            </a:r>
          </a:p>
        </p:txBody>
      </p:sp>
      <p:sp>
        <p:nvSpPr>
          <p:cNvPr id="10" name="Rosto feliz 9"/>
          <p:cNvSpPr/>
          <p:nvPr/>
        </p:nvSpPr>
        <p:spPr>
          <a:xfrm>
            <a:off x="10676587" y="1197735"/>
            <a:ext cx="1159098" cy="1004552"/>
          </a:xfrm>
          <a:prstGeom prst="smileyFace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713653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  <p:bldLst>
      <p:bldP spid="9" grpId="0"/>
      <p:bldP spid="10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Imagem 13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2015" b="89927" l="9901" r="89989"/>
                    </a14:imgEffect>
                    <a14:imgEffect>
                      <a14:artisticWatercolorSponge trans="95000" brushSize="9"/>
                    </a14:imgEffect>
                    <a14:imgEffect>
                      <a14:brightnessContrast bright="-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42837" y="480527"/>
            <a:ext cx="8659433" cy="5201376"/>
          </a:xfrm>
          <a:prstGeom prst="ellipse">
            <a:avLst/>
          </a:prstGeom>
          <a:ln>
            <a:noFill/>
          </a:ln>
          <a:effectLst>
            <a:softEdge rad="112500"/>
          </a:effectLst>
          <a:scene3d>
            <a:camera prst="obliqueBottomLeft">
              <a:rot lat="300000" lon="1800000" rev="20999999"/>
            </a:camera>
            <a:lightRig rig="threePt" dir="t"/>
          </a:scene3d>
        </p:spPr>
      </p:pic>
      <p:sp>
        <p:nvSpPr>
          <p:cNvPr id="4" name="Retângulo de cantos arredondados 3"/>
          <p:cNvSpPr/>
          <p:nvPr/>
        </p:nvSpPr>
        <p:spPr>
          <a:xfrm>
            <a:off x="1790162" y="1171976"/>
            <a:ext cx="8615967" cy="1068947"/>
          </a:xfrm>
          <a:prstGeom prst="roundRect">
            <a:avLst/>
          </a:prstGeom>
          <a:noFill/>
          <a:ln w="76200"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3600" b="1" dirty="0">
                <a:solidFill>
                  <a:schemeClr val="tx1"/>
                </a:solidFill>
              </a:rPr>
              <a:t>Réptil Terrível</a:t>
            </a:r>
          </a:p>
        </p:txBody>
      </p:sp>
      <p:sp>
        <p:nvSpPr>
          <p:cNvPr id="5" name="Retângulo de cantos arredondados 4">
            <a:hlinkClick r:id="rId4" action="ppaction://hlinksldjump"/>
          </p:cNvPr>
          <p:cNvSpPr/>
          <p:nvPr/>
        </p:nvSpPr>
        <p:spPr>
          <a:xfrm>
            <a:off x="1788016" y="3706968"/>
            <a:ext cx="8615967" cy="1068947"/>
          </a:xfrm>
          <a:prstGeom prst="roundRect">
            <a:avLst/>
          </a:prstGeom>
          <a:noFill/>
          <a:ln w="76200"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3600" b="1" dirty="0">
                <a:solidFill>
                  <a:schemeClr val="tx1"/>
                </a:solidFill>
              </a:rPr>
              <a:t>Réptil Antigo</a:t>
            </a:r>
          </a:p>
        </p:txBody>
      </p:sp>
      <p:sp>
        <p:nvSpPr>
          <p:cNvPr id="6" name="Retângulo de cantos arredondados 5">
            <a:hlinkClick r:id="rId5" action="ppaction://hlinksldjump"/>
          </p:cNvPr>
          <p:cNvSpPr/>
          <p:nvPr/>
        </p:nvSpPr>
        <p:spPr>
          <a:xfrm>
            <a:off x="1788016" y="2463084"/>
            <a:ext cx="8615967" cy="1068947"/>
          </a:xfrm>
          <a:prstGeom prst="roundRect">
            <a:avLst/>
          </a:prstGeom>
          <a:noFill/>
          <a:ln w="76200"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3600" b="1" dirty="0">
                <a:solidFill>
                  <a:schemeClr val="tx1"/>
                </a:solidFill>
              </a:rPr>
              <a:t>Lagarto Gigante</a:t>
            </a:r>
          </a:p>
        </p:txBody>
      </p:sp>
      <p:sp>
        <p:nvSpPr>
          <p:cNvPr id="11" name="CaixaDeTexto 10"/>
          <p:cNvSpPr txBox="1"/>
          <p:nvPr/>
        </p:nvSpPr>
        <p:spPr>
          <a:xfrm>
            <a:off x="1764405" y="309094"/>
            <a:ext cx="904097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4000" b="1" dirty="0"/>
              <a:t>O que  significa a palavra  “Dinossauro”?</a:t>
            </a:r>
          </a:p>
        </p:txBody>
      </p:sp>
      <p:sp>
        <p:nvSpPr>
          <p:cNvPr id="12" name="Retângulo de cantos arredondados 11"/>
          <p:cNvSpPr/>
          <p:nvPr/>
        </p:nvSpPr>
        <p:spPr>
          <a:xfrm>
            <a:off x="1788016" y="4992708"/>
            <a:ext cx="8615967" cy="1068947"/>
          </a:xfrm>
          <a:prstGeom prst="roundRect">
            <a:avLst/>
          </a:prstGeom>
          <a:noFill/>
          <a:ln w="76200"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3600" b="1" dirty="0">
                <a:solidFill>
                  <a:schemeClr val="tx1"/>
                </a:solidFill>
              </a:rPr>
              <a:t>Lagarto Extinto</a:t>
            </a:r>
          </a:p>
        </p:txBody>
      </p:sp>
      <p:sp>
        <p:nvSpPr>
          <p:cNvPr id="7" name="Multiplicar 6"/>
          <p:cNvSpPr/>
          <p:nvPr/>
        </p:nvSpPr>
        <p:spPr>
          <a:xfrm>
            <a:off x="10753859" y="5064617"/>
            <a:ext cx="888642" cy="953036"/>
          </a:xfrm>
          <a:prstGeom prst="mathMultiply">
            <a:avLst/>
          </a:prstGeom>
          <a:noFill/>
          <a:ln w="76200"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9" name="Pentágono 8">
            <a:hlinkClick r:id="rId6" action="ppaction://hlinksldjump"/>
          </p:cNvPr>
          <p:cNvSpPr/>
          <p:nvPr/>
        </p:nvSpPr>
        <p:spPr>
          <a:xfrm>
            <a:off x="8354096" y="6181859"/>
            <a:ext cx="3837904" cy="676141"/>
          </a:xfrm>
          <a:prstGeom prst="homePlate">
            <a:avLst/>
          </a:prstGeom>
          <a:noFill/>
          <a:ln w="76200"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>
                <a:solidFill>
                  <a:schemeClr val="tx1"/>
                </a:solidFill>
              </a:rPr>
              <a:t>Próxima pergunta</a:t>
            </a:r>
          </a:p>
        </p:txBody>
      </p:sp>
      <p:sp>
        <p:nvSpPr>
          <p:cNvPr id="10" name="Rosto feliz 9"/>
          <p:cNvSpPr/>
          <p:nvPr/>
        </p:nvSpPr>
        <p:spPr>
          <a:xfrm>
            <a:off x="10676587" y="1197735"/>
            <a:ext cx="1159098" cy="1004552"/>
          </a:xfrm>
          <a:prstGeom prst="smileyFace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13" name="Multiplicar 12"/>
          <p:cNvSpPr/>
          <p:nvPr/>
        </p:nvSpPr>
        <p:spPr>
          <a:xfrm>
            <a:off x="10777470" y="3929130"/>
            <a:ext cx="888642" cy="953036"/>
          </a:xfrm>
          <a:prstGeom prst="mathMultiply">
            <a:avLst/>
          </a:prstGeom>
          <a:noFill/>
          <a:ln w="76200"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4777068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</p:bld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2599</TotalTime>
  <Words>1241</Words>
  <Application>Microsoft Office PowerPoint</Application>
  <PresentationFormat>Widescreen</PresentationFormat>
  <Paragraphs>265</Paragraphs>
  <Slides>41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41</vt:i4>
      </vt:variant>
    </vt:vector>
  </HeadingPairs>
  <TitlesOfParts>
    <vt:vector size="45" baseType="lpstr">
      <vt:lpstr>Arial</vt:lpstr>
      <vt:lpstr>Calibri</vt:lpstr>
      <vt:lpstr>Calibri Light</vt:lpstr>
      <vt:lpstr>Tema do Office</vt:lpstr>
      <vt:lpstr>Quiz do Dino 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Há quanto tempo atrás os dinossauros viveram?</vt:lpstr>
      <vt:lpstr>Há quanto tempo atrás os dinossauros viveram?</vt:lpstr>
      <vt:lpstr>Há quanto tempo atrás os dinossauros viveram?</vt:lpstr>
      <vt:lpstr>Há quanto tempo atrás os dinossauros viveram?</vt:lpstr>
      <vt:lpstr>Há quanto tempo atrás os dinossauros viveram?</vt:lpstr>
      <vt:lpstr>Há quanto tempo atrás os dinossauros viveram?</vt:lpstr>
      <vt:lpstr>Há quanto tempo atrás os dinossauros viveram?</vt:lpstr>
      <vt:lpstr>Há quanto tempo atrás os dinossauros viveram?</vt:lpstr>
      <vt:lpstr>Há quanto tempo atrás os dinossauros viveram?</vt:lpstr>
      <vt:lpstr>Há quanto tempo atrás os dinossauros viveram?</vt:lpstr>
      <vt:lpstr>Há quanto tempo atrás os dinossauros viveram?</vt:lpstr>
      <vt:lpstr>Em qual período os dinossauros habitaram?</vt:lpstr>
      <vt:lpstr>Em qual período os dinossauros habitaram?</vt:lpstr>
      <vt:lpstr>Em qual período os dinossauros habitaram?</vt:lpstr>
      <vt:lpstr>Em qual período os dinossauros habitaram?</vt:lpstr>
      <vt:lpstr>Em qual período os dinossauros habitaram?</vt:lpstr>
      <vt:lpstr>Em qual período os dinossauros habitaram?</vt:lpstr>
      <vt:lpstr>Há quanto tempo atrás os dinossauros viveram?</vt:lpstr>
      <vt:lpstr>Em qual período os dinossauros habitaram?</vt:lpstr>
      <vt:lpstr>Em qual período os dinossauros habitaram?</vt:lpstr>
      <vt:lpstr>Há quanto tempo os dinossauros foram extintos?</vt:lpstr>
      <vt:lpstr>Há quanto tempo os dinossauros foram extintos?</vt:lpstr>
      <vt:lpstr>Há quanto tempo os dinossauros foram extintos?</vt:lpstr>
      <vt:lpstr>Há quanto tempo os dinossauros foram extintos?</vt:lpstr>
      <vt:lpstr>Há quanto tempo os dinossauros foram extintos?</vt:lpstr>
      <vt:lpstr>Há quanto tempo os dinossauros foram extintos?</vt:lpstr>
      <vt:lpstr>Há quanto tempo os dinossauros foram extintos?</vt:lpstr>
      <vt:lpstr>Há quanto tempo os dinossauros foram extintos?</vt:lpstr>
      <vt:lpstr>Há quanto tempo os dinossauros foram extintos?</vt:lpstr>
      <vt:lpstr>Há quanto tempo os dinossauros foram extintos?</vt:lpstr>
      <vt:lpstr>Autoria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Alunos LIFE</dc:creator>
  <cp:lastModifiedBy>Avaliador</cp:lastModifiedBy>
  <cp:revision>59</cp:revision>
  <dcterms:created xsi:type="dcterms:W3CDTF">2018-09-28T16:49:41Z</dcterms:created>
  <dcterms:modified xsi:type="dcterms:W3CDTF">2019-12-30T13:12:06Z</dcterms:modified>
</cp:coreProperties>
</file>