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89" r:id="rId4"/>
    <p:sldId id="290" r:id="rId5"/>
    <p:sldId id="267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1BF"/>
    <a:srgbClr val="5B9BD5"/>
    <a:srgbClr val="F040B5"/>
    <a:srgbClr val="D23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68" d="100"/>
          <a:sy n="68" d="100"/>
        </p:scale>
        <p:origin x="-85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24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08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41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40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3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77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2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87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8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7EFC-0A2D-46FC-88EC-1F2D2F23FE68}" type="datetimeFigureOut">
              <a:rPr lang="pt-BR" smtClean="0"/>
              <a:t>01/05/2019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A173-5AB5-49A1-BA68-E32965F8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4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rlz=1C1GCEA_enBR802BR802&amp;biw=1366&amp;bih=608&amp;tbm=isch&amp;sa=1&amp;ei=XczIXJSAMva55OUPu7e8IA&amp;q=petoleo&amp;oq=petoleo&amp;gs_l=img.3..0l2j0i10l8.361878.366820..367376...1.0..0.388.1872.2-2j4......2....1..gws-wiz-img.....0..35i39j0i67.HspEx1paGZk#imgdii=ikf7N3NQoWuiSM:&amp;imgrc=acVaGM-IeR-ESM:" TargetMode="External"/><Relationship Id="rId3" Type="http://schemas.openxmlformats.org/officeDocument/2006/relationships/hyperlink" Target="https://www.vix.com/pt/bbr/47/12-elementos-quimicos-do-corpo-humano" TargetMode="External"/><Relationship Id="rId7" Type="http://schemas.openxmlformats.org/officeDocument/2006/relationships/hyperlink" Target="https://www.google.com/search?rlz=1C1GCEA_enBR802BR802&amp;biw=1366&amp;bih=608&amp;tbm=isch&amp;sa=1&amp;ei=Fc7IXLbxOLW55OUPwaeHqAI&amp;q=leite&amp;oq=leite&amp;gs_l=img.3..0i67l3j0l3j0i67j0j0i67j0.5208.8364..8879...0.0..4.337.2104.0j4j2j3......1....1..gws-wiz-img.....0..0i24.Vk8QD0UOR8E#imgrc=KKuuhBSTWw_IsM: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rlz=1C1GCEA_enBR802BR802&amp;tbm=isch&amp;sa=1&amp;ei=f8nIXL3xEozY5OUP6bGBgAg&amp;q=banana&amp;oq=banana&amp;gs_l=img.3..0j0i67j0j0i67j0l6.102598.104162..104989...0.0..0.614.2096.4-2j2......1....1..gws-wiz-img.....0..35i39.XJkifcZbXE8#imgrc=eFaH3fAQQ1FNyM:" TargetMode="External"/><Relationship Id="rId11" Type="http://schemas.openxmlformats.org/officeDocument/2006/relationships/hyperlink" Target="https://www.google.com/search?q=sal+de+cozinha&amp;rlz=1C2GCEA_enBR802BR814&amp;source=lnms&amp;tbm=isch&amp;sa=X&amp;ved=0ahUKEwjUuqiy6vjhAhXyILkGHVpuDs4Q_AUIDigB&amp;biw=1366&amp;bih=657#imgrc=DX4ush2m9WHKCM:" TargetMode="External"/><Relationship Id="rId5" Type="http://schemas.openxmlformats.org/officeDocument/2006/relationships/hyperlink" Target="https://www.google.com/search?rlz=1C1GCEA_enBR802BR802&amp;tbm=isch&amp;sa=1&amp;ei=TMnIXK_-CeXW5OUP79O_kAI&amp;q=bexigas+com+ar&amp;oq=bexigas+com+ar&amp;gs_l=img.3...42501.47269..47832...0.0..4.442.4787.0j3j12j0j3......2....1..gws-wiz-img.....0..0i67j0j35i39.YZ03oUX2Rnw#imgrc=jzBesr0PyyWmqM:" TargetMode="External"/><Relationship Id="rId10" Type="http://schemas.openxmlformats.org/officeDocument/2006/relationships/hyperlink" Target="https://www.google.com/search?biw=1366&amp;bih=608&amp;tbm=isch&amp;sa=1&amp;ei=YsrIXJbsO47G5OUPxrmh2Ak&amp;q=pratafaqueiro+r&amp;oq=pratafaqueiro+r&amp;gs_l=img.3...105900.119926..120539...2.0..1.252.2809.0j14j3......2....1..gws-wiz-img.....0..35i39j0j0i67j0i8i30j0i24.YY_q8AxSaRQ#imgrc=cKFLgMsJOSfIDM:" TargetMode="External"/><Relationship Id="rId4" Type="http://schemas.openxmlformats.org/officeDocument/2006/relationships/hyperlink" Target="https://www.google.com/search?rlz=1C2GCEA_enBR802BR814&amp;biw=1366&amp;bih=608&amp;tbm=isch&amp;sa=1&amp;ei=-MfIXKD2JpbE5OUP0cSQ8Ag&amp;q=barra+de+ferro&amp;oq=barra+de+ferro&amp;gs_l=img.3..0l10.97573.102174..102688...0.0..0.420.2934.0j9j3j1j1......1....1..gws-wiz-img.....0..35i39j0i67.GyrknQazZVY#imgrc=1FBNMMt71mOFeM:" TargetMode="External"/><Relationship Id="rId9" Type="http://schemas.openxmlformats.org/officeDocument/2006/relationships/hyperlink" Target="https://www.google.com/search?rlz=1C1GCEA_enBR802BR802&amp;biw=1366&amp;bih=608&amp;tbm=isch&amp;sa=1&amp;ei=zcvIXJ33GZLZ5OUP6fyNyAc&amp;q=inseticidas&amp;oq=inseticidas&amp;gs_l=img.3..0l10.7480.11123..11637...0.0..1.369.2172.0j8j2j1......2....1..gws-wiz-img.....0..0i67.IGfc7dc8x7A#imgrc=bMDJDfngQogfpM: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18.xml"/><Relationship Id="rId17" Type="http://schemas.openxmlformats.org/officeDocument/2006/relationships/slide" Target="slide11.xml"/><Relationship Id="rId2" Type="http://schemas.openxmlformats.org/officeDocument/2006/relationships/slide" Target="slide14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3.xml"/><Relationship Id="rId5" Type="http://schemas.openxmlformats.org/officeDocument/2006/relationships/slide" Target="slide19.xml"/><Relationship Id="rId15" Type="http://schemas.openxmlformats.org/officeDocument/2006/relationships/slide" Target="slide8.xml"/><Relationship Id="rId10" Type="http://schemas.openxmlformats.org/officeDocument/2006/relationships/slide" Target="slide21.xml"/><Relationship Id="rId4" Type="http://schemas.openxmlformats.org/officeDocument/2006/relationships/slide" Target="slide17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00" y="4986000"/>
            <a:ext cx="1872000" cy="1872000"/>
          </a:xfrm>
          <a:prstGeom prst="rect">
            <a:avLst/>
          </a:prstGeom>
        </p:spPr>
      </p:pic>
      <p:sp>
        <p:nvSpPr>
          <p:cNvPr id="6" name="Fluxograma: Processo alternativo 5">
            <a:hlinkClick r:id="rId3" action="ppaction://hlinksldjump"/>
          </p:cNvPr>
          <p:cNvSpPr/>
          <p:nvPr/>
        </p:nvSpPr>
        <p:spPr>
          <a:xfrm>
            <a:off x="926328" y="4879341"/>
            <a:ext cx="2168563" cy="999592"/>
          </a:xfrm>
          <a:prstGeom prst="flowChartAlternate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</a:t>
            </a:r>
            <a:endParaRPr lang="pt-B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uxograma: Processo alternativo 6">
            <a:hlinkClick r:id="rId4" action="ppaction://hlinksldjump"/>
          </p:cNvPr>
          <p:cNvSpPr/>
          <p:nvPr/>
        </p:nvSpPr>
        <p:spPr>
          <a:xfrm>
            <a:off x="7861153" y="5703917"/>
            <a:ext cx="2353456" cy="985463"/>
          </a:xfrm>
          <a:prstGeom prst="flowChartAlternate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INICIAR</a:t>
            </a:r>
            <a:endParaRPr lang="pt-B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52025" y="1899676"/>
            <a:ext cx="965043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Lucida Calligraphy" pitchFamily="66" charset="0"/>
              </a:rPr>
              <a:t>Curiosidades sobre os </a:t>
            </a:r>
            <a:r>
              <a:rPr lang="pt-BR" sz="4400" dirty="0">
                <a:solidFill>
                  <a:schemeClr val="bg1"/>
                </a:solidFill>
                <a:latin typeface="Lucida Calligraphy" pitchFamily="66" charset="0"/>
              </a:rPr>
              <a:t>E</a:t>
            </a:r>
            <a:r>
              <a:rPr lang="pt-BR" sz="4400" dirty="0" smtClean="0">
                <a:solidFill>
                  <a:schemeClr val="bg1"/>
                </a:solidFill>
                <a:latin typeface="Lucida Calligraphy" pitchFamily="66" charset="0"/>
              </a:rPr>
              <a:t>lementos Químicos </a:t>
            </a:r>
            <a:endParaRPr lang="pt-BR" sz="44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Fluxograma: Processo alternativo 7">
            <a:hlinkClick r:id="rId5" action="ppaction://hlinksldjump"/>
          </p:cNvPr>
          <p:cNvSpPr/>
          <p:nvPr/>
        </p:nvSpPr>
        <p:spPr>
          <a:xfrm>
            <a:off x="3922747" y="5370348"/>
            <a:ext cx="3125166" cy="999592"/>
          </a:xfrm>
          <a:prstGeom prst="flowChartAlternate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3723" y="53486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OURO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6</a:t>
            </a:r>
            <a:r>
              <a:rPr lang="pt-BR" sz="2000" dirty="0" smtClean="0"/>
              <a:t>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Metais de transição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 </a:t>
            </a:r>
            <a:r>
              <a:rPr lang="pt-BR" sz="2000" dirty="0" smtClean="0"/>
              <a:t>79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196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276479" y="477479"/>
            <a:ext cx="1167619" cy="139270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Ouro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000"/>
            <a:ext cx="3024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 explicativo em forma de nuvem 2"/>
          <p:cNvSpPr/>
          <p:nvPr/>
        </p:nvSpPr>
        <p:spPr>
          <a:xfrm rot="895825">
            <a:off x="2568696" y="2122314"/>
            <a:ext cx="3624400" cy="2684267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Você sabia que as joias que usamos algumas são feitas de ouro...</a:t>
            </a:r>
            <a:endParaRPr lang="pt-BR" sz="2400" dirty="0"/>
          </a:p>
        </p:txBody>
      </p:sp>
      <p:sp>
        <p:nvSpPr>
          <p:cNvPr id="15" name="Seta para a esquerda 14">
            <a:hlinkClick r:id="rId3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3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9263" y="534866"/>
            <a:ext cx="424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HIDROGÊNIO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8774" y="1213498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818750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1 da </a:t>
            </a:r>
            <a:r>
              <a:rPr lang="pt-BR" sz="2000" dirty="0"/>
              <a:t>tabela periódica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 1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1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135802" y="622011"/>
            <a:ext cx="1167619" cy="139270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H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Hidrogênio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15" y="3440880"/>
            <a:ext cx="3600000" cy="3600000"/>
          </a:xfrm>
          <a:prstGeom prst="rect">
            <a:avLst/>
          </a:prstGeom>
        </p:spPr>
      </p:pic>
      <p:sp>
        <p:nvSpPr>
          <p:cNvPr id="3" name="Texto explicativo em forma de nuvem 2"/>
          <p:cNvSpPr/>
          <p:nvPr/>
        </p:nvSpPr>
        <p:spPr>
          <a:xfrm rot="1075009">
            <a:off x="2418637" y="1980689"/>
            <a:ext cx="3342193" cy="247591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O hidrogênio é um elemento químico que mais está presente no universo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40B5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2031" y="403252"/>
            <a:ext cx="424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ALUMÍNIO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617585" y="63005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83345" y="398975"/>
            <a:ext cx="2007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3</a:t>
            </a:r>
            <a:r>
              <a:rPr lang="pt-BR" sz="2000" dirty="0" smtClean="0"/>
              <a:t> da </a:t>
            </a:r>
            <a:r>
              <a:rPr lang="pt-BR" sz="2000" dirty="0"/>
              <a:t>tabela periódica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 </a:t>
            </a:r>
            <a:r>
              <a:rPr lang="pt-BR" sz="2000" dirty="0" smtClean="0"/>
              <a:t>13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26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rgbClr val="F040B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112343" y="556314"/>
            <a:ext cx="1167619" cy="1392702"/>
          </a:xfrm>
          <a:prstGeom prst="rect">
            <a:avLst/>
          </a:prstGeom>
          <a:solidFill>
            <a:srgbClr val="F040B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Alumínio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14533" y="1652336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13 da tabela periódica </a:t>
            </a:r>
            <a:endParaRPr lang="pt-BR" sz="20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9458125" y="1855291"/>
            <a:ext cx="356408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2" y="3310802"/>
            <a:ext cx="3456000" cy="3456000"/>
          </a:xfrm>
          <a:prstGeom prst="rect">
            <a:avLst/>
          </a:prstGeom>
        </p:spPr>
      </p:pic>
      <p:sp>
        <p:nvSpPr>
          <p:cNvPr id="6" name="Texto explicativo retangular com cantos arredondados 5"/>
          <p:cNvSpPr/>
          <p:nvPr/>
        </p:nvSpPr>
        <p:spPr>
          <a:xfrm rot="19846973">
            <a:off x="1844527" y="2438061"/>
            <a:ext cx="2947283" cy="2146519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Algumas das panelas que nossa mãe utiliza em casa são compostas por alumínio. Que legal né...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3723" y="40325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FÓSFORO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3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15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 </a:t>
            </a:r>
            <a:r>
              <a:rPr lang="pt-BR" sz="2000" dirty="0" smtClean="0"/>
              <a:t>15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30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131127" y="440594"/>
            <a:ext cx="1167619" cy="13927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P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Fósforo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31323" y="3629082"/>
            <a:ext cx="5540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fósforo </a:t>
            </a:r>
            <a:r>
              <a:rPr lang="pt-BR" sz="2000" dirty="0" smtClean="0"/>
              <a:t>assim como o Cálcio também </a:t>
            </a:r>
            <a:r>
              <a:rPr lang="pt-BR" sz="2000" dirty="0"/>
              <a:t>é muito importante para as estruturas ósseas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É usado na composição de </a:t>
            </a:r>
            <a:r>
              <a:rPr lang="pt-BR" sz="2000" dirty="0"/>
              <a:t>inseticidas </a:t>
            </a:r>
            <a:r>
              <a:rPr lang="pt-BR" sz="2000" dirty="0" smtClean="0"/>
              <a:t>e detergentes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" y="2469129"/>
            <a:ext cx="297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96990" y="592668"/>
            <a:ext cx="284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SÓDIO 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4154646" y="682918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811149" y="408182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3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740803" y="1486038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243729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293090" y="562070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 </a:t>
            </a:r>
            <a:r>
              <a:rPr lang="pt-BR" sz="2000" dirty="0" smtClean="0"/>
              <a:t>11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2093755" y="784115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93089" y="1599195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23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2016407" y="1839981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747875" y="606603"/>
            <a:ext cx="1167619" cy="1392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Sódio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5" y="2828722"/>
            <a:ext cx="2539575" cy="1692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0714" y="4111683"/>
            <a:ext cx="594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</a:t>
            </a:r>
            <a:r>
              <a:rPr lang="pt-BR" sz="2000" dirty="0" smtClean="0"/>
              <a:t>sódio </a:t>
            </a:r>
            <a:r>
              <a:rPr lang="pt-BR" sz="2000" dirty="0"/>
              <a:t>regula a quantidade de água no corpo, sendo um elemento essencial para a vida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E pode ser encontrado na composição do sal de cozinha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7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89040" y="548403"/>
            <a:ext cx="364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OXIGÊNIO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4154646" y="682918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811149" y="408182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2</a:t>
            </a:r>
            <a:r>
              <a:rPr lang="pt-BR" sz="2000" dirty="0" smtClean="0"/>
              <a:t>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740803" y="1486038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15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243729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293090" y="562070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8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2093755" y="784115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15742" y="1599195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16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2016407" y="1839981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rgbClr val="5B9BD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752573" y="682917"/>
            <a:ext cx="1167619" cy="1392702"/>
          </a:xfrm>
          <a:prstGeom prst="rect">
            <a:avLst/>
          </a:prstGeom>
          <a:solidFill>
            <a:srgbClr val="5B9B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Oxigênio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90" y="2911218"/>
            <a:ext cx="3024000" cy="226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7251" y="3537386"/>
            <a:ext cx="685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2000" dirty="0"/>
              <a:t>O </a:t>
            </a:r>
            <a:r>
              <a:rPr lang="pt-BR" sz="2000" dirty="0" smtClean="0"/>
              <a:t>oxigênio </a:t>
            </a:r>
            <a:r>
              <a:rPr lang="pt-BR" sz="2000" dirty="0"/>
              <a:t>compõe 65% do organismo </a:t>
            </a:r>
            <a:r>
              <a:rPr lang="pt-BR" sz="2000" dirty="0" smtClean="0"/>
              <a:t>humano.</a:t>
            </a:r>
          </a:p>
          <a:p>
            <a:endParaRPr lang="pt-BR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 smtClean="0"/>
              <a:t>Além disso encontramos o mesmo em bexigas de  festa.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463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43784" y="477147"/>
            <a:ext cx="364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ENXOFRE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4154646" y="682918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811149" y="408182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3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740803" y="1486038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16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243729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293090" y="562070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16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2093755" y="784115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15742" y="1599195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32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2016407" y="1839981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2865114" y="703369"/>
            <a:ext cx="1167619" cy="13927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Enxofre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78" y="3706802"/>
            <a:ext cx="3060000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671668" y="4086630"/>
            <a:ext cx="5416061" cy="25111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Você sabia que o enxofre encontra-se </a:t>
            </a:r>
            <a:r>
              <a:rPr lang="pt-BR" sz="2000" dirty="0"/>
              <a:t>nos aminoácidos e é fundamental para dar forma às proteínas</a:t>
            </a:r>
            <a:r>
              <a:rPr lang="pt-BR" sz="2000" dirty="0" smtClean="0"/>
              <a:t>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smtClean="0"/>
              <a:t>E ainda é encontrado </a:t>
            </a:r>
            <a:r>
              <a:rPr lang="pt-BR" sz="2000" dirty="0"/>
              <a:t>na indústria do papel e na constituição de sabão em pó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0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2708" y="344152"/>
            <a:ext cx="264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FLÚOR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2 </a:t>
            </a:r>
            <a:r>
              <a:rPr lang="pt-BR" sz="2000" dirty="0"/>
              <a:t>da 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17 na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9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 19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4662000"/>
            <a:ext cx="2196000" cy="2196000"/>
          </a:xfrm>
          <a:prstGeom prst="rect">
            <a:avLst/>
          </a:prstGeom>
        </p:spPr>
      </p:pic>
      <p:sp>
        <p:nvSpPr>
          <p:cNvPr id="5" name="Texto explicativo em forma de nuvem 4"/>
          <p:cNvSpPr/>
          <p:nvPr/>
        </p:nvSpPr>
        <p:spPr>
          <a:xfrm rot="1383785">
            <a:off x="2565258" y="2824280"/>
            <a:ext cx="4317004" cy="290348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Você sabia que o elemento Flúor está presente na composição de cremes dentais.</a:t>
            </a:r>
            <a:endParaRPr lang="pt-BR" sz="2400" dirty="0"/>
          </a:p>
        </p:txBody>
      </p:sp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8117059" y="477479"/>
            <a:ext cx="1167619" cy="13927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Flúor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6775" y="344152"/>
            <a:ext cx="264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CLORO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3</a:t>
            </a:r>
            <a:r>
              <a:rPr lang="pt-BR" sz="2000" dirty="0" smtClean="0"/>
              <a:t> </a:t>
            </a:r>
            <a:r>
              <a:rPr lang="pt-BR" sz="2000" dirty="0"/>
              <a:t>da 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17 na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17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35,5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 em forma de nuvem 4"/>
          <p:cNvSpPr/>
          <p:nvPr/>
        </p:nvSpPr>
        <p:spPr>
          <a:xfrm rot="1383785">
            <a:off x="2565258" y="2553564"/>
            <a:ext cx="4317004" cy="290348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O Cloro é utilizado como desinfetantes e clareador. Muito utilizado em piscinas. </a:t>
            </a:r>
            <a:endParaRPr lang="pt-BR" sz="2400" dirty="0"/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102991" y="622010"/>
            <a:ext cx="1167619" cy="139270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Cloro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15" y="344088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1902" y="344152"/>
            <a:ext cx="264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FERRO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4 </a:t>
            </a:r>
            <a:r>
              <a:rPr lang="pt-BR" sz="2000" dirty="0"/>
              <a:t>da 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Metais de transição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26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massa 55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8135802" y="593870"/>
            <a:ext cx="1167619" cy="139270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Fe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Ferro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1564" y="2743200"/>
            <a:ext cx="6203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O Ferro é encontrado </a:t>
            </a:r>
            <a:r>
              <a:rPr lang="pt-BR" dirty="0"/>
              <a:t>na hemoglobina, é o transportador de oxigênio nas células vermelhas do sangue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E pode ser encontrado também em ligas de barras de ferro. 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6" y="449752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612" y="358709"/>
            <a:ext cx="105830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Lucida Calligraphy" panose="03010101010101010101" pitchFamily="66" charset="0"/>
              </a:rPr>
              <a:t>Acadêmica: </a:t>
            </a:r>
            <a:r>
              <a:rPr lang="pt-BR" sz="2000" dirty="0" smtClean="0">
                <a:latin typeface="Lucida Calligraphy" panose="03010101010101010101" pitchFamily="66" charset="0"/>
              </a:rPr>
              <a:t>Denise </a:t>
            </a:r>
            <a:r>
              <a:rPr lang="pt-BR" sz="2000" dirty="0" err="1" smtClean="0">
                <a:latin typeface="Lucida Calligraphy" panose="03010101010101010101" pitchFamily="66" charset="0"/>
              </a:rPr>
              <a:t>Guerche</a:t>
            </a:r>
            <a:r>
              <a:rPr lang="pt-BR" sz="2000" dirty="0" smtClean="0">
                <a:latin typeface="Lucida Calligraphy" panose="03010101010101010101" pitchFamily="66" charset="0"/>
              </a:rPr>
              <a:t> – Bolsista Residência Pedagógica </a:t>
            </a:r>
            <a:r>
              <a:rPr lang="pt-BR" sz="2000" dirty="0" err="1" smtClean="0">
                <a:latin typeface="Lucida Calligraphy" panose="03010101010101010101" pitchFamily="66" charset="0"/>
              </a:rPr>
              <a:t>IFFar</a:t>
            </a:r>
            <a:r>
              <a:rPr lang="pt-BR" sz="2000" dirty="0" smtClean="0">
                <a:latin typeface="Lucida Calligraphy" panose="03010101010101010101" pitchFamily="66" charset="0"/>
              </a:rPr>
              <a:t> - SVS</a:t>
            </a: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 smtClean="0">
                <a:latin typeface="Lucida Calligraphy" panose="03010101010101010101" pitchFamily="66" charset="0"/>
              </a:rPr>
              <a:t>Curso: </a:t>
            </a:r>
            <a:r>
              <a:rPr lang="pt-BR" sz="2000" dirty="0" smtClean="0">
                <a:latin typeface="Lucida Calligraphy" panose="03010101010101010101" pitchFamily="66" charset="0"/>
              </a:rPr>
              <a:t>Licenciatura em Química</a:t>
            </a: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 smtClean="0">
                <a:latin typeface="Lucida Calligraphy" panose="03010101010101010101" pitchFamily="66" charset="0"/>
              </a:rPr>
              <a:t>Orientadora: </a:t>
            </a:r>
            <a:r>
              <a:rPr lang="pt-BR" sz="2000" dirty="0" err="1" smtClean="0">
                <a:latin typeface="Lucida Calligraphy" panose="03010101010101010101" pitchFamily="66" charset="0"/>
              </a:rPr>
              <a:t>Prof</a:t>
            </a:r>
            <a:r>
              <a:rPr lang="pt-BR" sz="2000" dirty="0" err="1">
                <a:latin typeface="Lucida Calligraphy" panose="03010101010101010101" pitchFamily="66" charset="0"/>
              </a:rPr>
              <a:t>ª</a:t>
            </a:r>
            <a:r>
              <a:rPr lang="pt-BR" sz="2000" dirty="0" err="1" smtClean="0">
                <a:latin typeface="Lucida Calligraphy" panose="03010101010101010101" pitchFamily="66" charset="0"/>
              </a:rPr>
              <a:t>s</a:t>
            </a:r>
            <a:r>
              <a:rPr lang="pt-BR" sz="2000" dirty="0" smtClean="0">
                <a:latin typeface="Lucida Calligraphy" panose="03010101010101010101" pitchFamily="66" charset="0"/>
              </a:rPr>
              <a:t>.  Maria Rosângela Ramos</a:t>
            </a:r>
          </a:p>
          <a:p>
            <a:pPr algn="just"/>
            <a:endParaRPr lang="pt-BR" sz="2000" dirty="0" smtClean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>
                <a:latin typeface="Lucida Calligraphy" panose="03010101010101010101" pitchFamily="66" charset="0"/>
              </a:rPr>
              <a:t>N</a:t>
            </a:r>
            <a:r>
              <a:rPr lang="pt-BR" sz="2000" b="1" dirty="0" smtClean="0">
                <a:latin typeface="Lucida Calligraphy" panose="03010101010101010101" pitchFamily="66" charset="0"/>
              </a:rPr>
              <a:t>ível de </a:t>
            </a:r>
            <a:r>
              <a:rPr lang="pt-BR" sz="2000" b="1" dirty="0">
                <a:latin typeface="Lucida Calligraphy" panose="03010101010101010101" pitchFamily="66" charset="0"/>
              </a:rPr>
              <a:t>E</a:t>
            </a:r>
            <a:r>
              <a:rPr lang="pt-BR" sz="2000" b="1" dirty="0" smtClean="0">
                <a:latin typeface="Lucida Calligraphy" panose="03010101010101010101" pitchFamily="66" charset="0"/>
              </a:rPr>
              <a:t>nsino: </a:t>
            </a:r>
            <a:r>
              <a:rPr lang="pt-BR" sz="2000" dirty="0">
                <a:latin typeface="Lucida Calligraphy" panose="03010101010101010101" pitchFamily="66" charset="0"/>
              </a:rPr>
              <a:t>9</a:t>
            </a:r>
            <a:r>
              <a:rPr lang="pt-BR" sz="2000" dirty="0" smtClean="0">
                <a:latin typeface="Lucida Calligraphy" panose="03010101010101010101" pitchFamily="66" charset="0"/>
              </a:rPr>
              <a:t>º ano </a:t>
            </a: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 smtClean="0">
                <a:latin typeface="Lucida Calligraphy" panose="03010101010101010101" pitchFamily="66" charset="0"/>
              </a:rPr>
              <a:t>Disciplina:  </a:t>
            </a:r>
            <a:r>
              <a:rPr lang="pt-BR" sz="2000" dirty="0">
                <a:latin typeface="Lucida Calligraphy" panose="03010101010101010101" pitchFamily="66" charset="0"/>
              </a:rPr>
              <a:t>C</a:t>
            </a:r>
            <a:r>
              <a:rPr lang="pt-BR" sz="2000" dirty="0" smtClean="0">
                <a:latin typeface="Lucida Calligraphy" panose="03010101010101010101" pitchFamily="66" charset="0"/>
              </a:rPr>
              <a:t>iências </a:t>
            </a:r>
          </a:p>
          <a:p>
            <a:pPr algn="just"/>
            <a:endParaRPr lang="pt-BR" sz="2000" b="1" dirty="0" smtClean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>
                <a:latin typeface="Lucida Calligraphy" panose="03010101010101010101" pitchFamily="66" charset="0"/>
              </a:rPr>
              <a:t>T</a:t>
            </a:r>
            <a:r>
              <a:rPr lang="pt-BR" sz="2000" b="1" dirty="0" smtClean="0">
                <a:latin typeface="Lucida Calligraphy" panose="03010101010101010101" pitchFamily="66" charset="0"/>
              </a:rPr>
              <a:t>ema: </a:t>
            </a:r>
            <a:r>
              <a:rPr lang="pt-BR" sz="2000" dirty="0">
                <a:latin typeface="Lucida Calligraphy" panose="03010101010101010101" pitchFamily="66" charset="0"/>
              </a:rPr>
              <a:t>E</a:t>
            </a:r>
            <a:r>
              <a:rPr lang="pt-BR" sz="2000" dirty="0" smtClean="0">
                <a:latin typeface="Lucida Calligraphy" panose="03010101010101010101" pitchFamily="66" charset="0"/>
              </a:rPr>
              <a:t>lementos Químicos </a:t>
            </a: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>
                <a:latin typeface="Lucida Calligraphy" panose="03010101010101010101" pitchFamily="66" charset="0"/>
              </a:rPr>
              <a:t>Instituição: </a:t>
            </a:r>
            <a:r>
              <a:rPr lang="pt-BR" sz="2000" dirty="0">
                <a:latin typeface="Lucida Calligraphy" panose="03010101010101010101" pitchFamily="66" charset="0"/>
              </a:rPr>
              <a:t>Instituto Federal Farroupilha - Programa de Residência Pedagógica (Coordenação de Aperfeiçoamento de Pessoal de Nível Superior - CAPES</a:t>
            </a:r>
            <a:r>
              <a:rPr lang="pt-BR" sz="2000" dirty="0" smtClean="0">
                <a:latin typeface="Lucida Calligraphy" panose="03010101010101010101" pitchFamily="66" charset="0"/>
              </a:rPr>
              <a:t>).</a:t>
            </a: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r>
              <a:rPr lang="pt-BR" sz="2000" b="1" dirty="0" smtClean="0">
                <a:latin typeface="Lucida Calligraphy" panose="03010101010101010101" pitchFamily="66" charset="0"/>
              </a:rPr>
              <a:t>Ano: </a:t>
            </a:r>
            <a:r>
              <a:rPr lang="pt-BR" sz="2000" dirty="0" smtClean="0">
                <a:latin typeface="Lucida Calligraphy" panose="03010101010101010101" pitchFamily="66" charset="0"/>
              </a:rPr>
              <a:t>2019</a:t>
            </a: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</p:txBody>
      </p:sp>
      <p:sp>
        <p:nvSpPr>
          <p:cNvPr id="3" name="Seta para a esquerda 2">
            <a:hlinkClick r:id="rId2" action="ppaction://hlinksldjump"/>
          </p:cNvPr>
          <p:cNvSpPr/>
          <p:nvPr/>
        </p:nvSpPr>
        <p:spPr>
          <a:xfrm>
            <a:off x="249239" y="5905608"/>
            <a:ext cx="1330746" cy="786378"/>
          </a:xfrm>
          <a:prstGeom prst="leftArrow">
            <a:avLst/>
          </a:prstGeom>
          <a:solidFill>
            <a:srgbClr val="BD71BF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8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43785" y="449016"/>
            <a:ext cx="364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POTÁSSIO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4154646" y="682918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811149" y="408182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4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740803" y="1486038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243729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293090" y="562070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19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2093755" y="784115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15741" y="1599195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39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2016407" y="1839981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865115" y="606603"/>
            <a:ext cx="1167619" cy="139270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K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Potássio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01858" y="3953021"/>
            <a:ext cx="5664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/>
              <a:t>Potássio  ajuda </a:t>
            </a:r>
            <a:r>
              <a:rPr lang="pt-BR" sz="2000" dirty="0"/>
              <a:t>na regulação das batidas do coração e a transmissão de impulsos nervosos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 smtClean="0"/>
              <a:t>E está presente na composição da banana. 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41" y="2423746"/>
            <a:ext cx="2740313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7969" y="268068"/>
            <a:ext cx="264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PRATA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5</a:t>
            </a:r>
            <a:r>
              <a:rPr lang="pt-BR" sz="2000" dirty="0" smtClean="0"/>
              <a:t> </a:t>
            </a:r>
            <a:r>
              <a:rPr lang="pt-BR" sz="2000" dirty="0"/>
              <a:t>da 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Metais de transição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47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massa 107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135801" y="622011"/>
            <a:ext cx="1167619" cy="1392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Ag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Prata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000"/>
            <a:ext cx="2700000" cy="2700000"/>
          </a:xfrm>
          <a:prstGeom prst="rect">
            <a:avLst/>
          </a:prstGeom>
        </p:spPr>
      </p:pic>
      <p:sp>
        <p:nvSpPr>
          <p:cNvPr id="5" name="Texto explicativo em forma de nuvem 4"/>
          <p:cNvSpPr/>
          <p:nvPr/>
        </p:nvSpPr>
        <p:spPr>
          <a:xfrm rot="1360495">
            <a:off x="3608709" y="2618002"/>
            <a:ext cx="3851849" cy="261930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prata está na composição de joias e faqueiros entre outros...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1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5516" y="473409"/>
            <a:ext cx="445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NITROGÊNIO 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167409" y="473190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706706" y="254294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2</a:t>
            </a:r>
            <a:r>
              <a:rPr lang="pt-BR" sz="2000" dirty="0" smtClean="0"/>
              <a:t>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566018" y="1486038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</a:t>
            </a:r>
            <a:r>
              <a:rPr lang="pt-BR" sz="2000" dirty="0"/>
              <a:t>2</a:t>
            </a:r>
            <a:r>
              <a:rPr lang="pt-BR" sz="2000" dirty="0" smtClean="0"/>
              <a:t>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134560" y="1799250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202713" y="408182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7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003379" y="628690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202714" y="1399140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14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003379" y="1610376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esquerda 14">
            <a:hlinkClick r:id="rId2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rgbClr val="5B9BD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711435" y="578054"/>
            <a:ext cx="1167619" cy="13927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Nitrogênio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54" y="4148328"/>
            <a:ext cx="2520000" cy="2520000"/>
          </a:xfrm>
          <a:prstGeom prst="rect">
            <a:avLst/>
          </a:prstGeom>
        </p:spPr>
      </p:pic>
      <p:sp>
        <p:nvSpPr>
          <p:cNvPr id="4" name="Texto explicativo retangular com cantos arredondados 3"/>
          <p:cNvSpPr/>
          <p:nvPr/>
        </p:nvSpPr>
        <p:spPr>
          <a:xfrm rot="20053730">
            <a:off x="2026092" y="2849314"/>
            <a:ext cx="3024796" cy="2061700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 smtClean="0"/>
              <a:t>O Nitrogênio </a:t>
            </a:r>
            <a:r>
              <a:rPr lang="pt-BR" dirty="0"/>
              <a:t>representa </a:t>
            </a:r>
            <a:r>
              <a:rPr lang="pt-BR" dirty="0" smtClean="0"/>
              <a:t>78% da</a:t>
            </a:r>
            <a:r>
              <a:rPr lang="pt-BR" dirty="0"/>
              <a:t> atmosfera terrestre em volume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7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00" y="1494000"/>
            <a:ext cx="536400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em forma de nuvem 3"/>
          <p:cNvSpPr/>
          <p:nvPr/>
        </p:nvSpPr>
        <p:spPr>
          <a:xfrm rot="20184783" flipH="1">
            <a:off x="2641264" y="1025210"/>
            <a:ext cx="4134118" cy="32454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Espero </a:t>
            </a:r>
            <a:r>
              <a:rPr lang="pt-BR" sz="2000" smtClean="0"/>
              <a:t>que </a:t>
            </a:r>
            <a:r>
              <a:rPr lang="pt-BR" sz="2000" smtClean="0"/>
              <a:t>estas </a:t>
            </a:r>
            <a:r>
              <a:rPr lang="pt-BR" sz="2000" dirty="0" smtClean="0"/>
              <a:t>informações tenham sido uteis para você...</a:t>
            </a:r>
          </a:p>
          <a:p>
            <a:pPr algn="ctr"/>
            <a:r>
              <a:rPr lang="pt-BR" sz="2000" dirty="0" smtClean="0"/>
              <a:t>Tchau, tchau.</a:t>
            </a:r>
            <a:endParaRPr lang="pt-BR" sz="2000" dirty="0"/>
          </a:p>
        </p:txBody>
      </p: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 rot="10800000">
            <a:off x="267286" y="5978769"/>
            <a:ext cx="1256707" cy="788033"/>
          </a:xfrm>
          <a:prstGeom prst="leftArrow">
            <a:avLst/>
          </a:prstGeom>
          <a:solidFill>
            <a:srgbClr val="BD71B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3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4612" y="358709"/>
            <a:ext cx="1058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latin typeface="Lucida Calligraphy" panose="03010101010101010101" pitchFamily="66" charset="0"/>
            </a:endParaRPr>
          </a:p>
          <a:p>
            <a:pPr algn="just"/>
            <a:endParaRPr lang="pt-BR" sz="2000" dirty="0">
              <a:latin typeface="Lucida Calligraphy" panose="03010101010101010101" pitchFamily="66" charset="0"/>
            </a:endParaRPr>
          </a:p>
        </p:txBody>
      </p:sp>
      <p:sp>
        <p:nvSpPr>
          <p:cNvPr id="3" name="Seta para a esquerda 2">
            <a:hlinkClick r:id="rId2" action="ppaction://hlinksldjump"/>
          </p:cNvPr>
          <p:cNvSpPr/>
          <p:nvPr/>
        </p:nvSpPr>
        <p:spPr>
          <a:xfrm>
            <a:off x="249239" y="5905608"/>
            <a:ext cx="1330746" cy="786378"/>
          </a:xfrm>
          <a:prstGeom prst="leftArrow">
            <a:avLst/>
          </a:prstGeom>
          <a:solidFill>
            <a:srgbClr val="5B9BD5"/>
          </a:solidFill>
          <a:ln>
            <a:solidFill>
              <a:schemeClr val="bg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9239" y="182880"/>
            <a:ext cx="1175050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pt-BR" sz="1200" dirty="0" smtClean="0">
                <a:solidFill>
                  <a:schemeClr val="bg1"/>
                </a:solidFill>
                <a:hlinkClick r:id="rId3"/>
              </a:rPr>
              <a:t>www.vix.com/pt/bbr/47/12-elementos-quimicos-do-corpo-humano</a:t>
            </a:r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endParaRPr lang="pt-BR" sz="1200" u="sng" dirty="0" smtClean="0">
              <a:hlinkClick r:id="rId4"/>
            </a:endParaRPr>
          </a:p>
          <a:p>
            <a:pPr algn="just"/>
            <a:r>
              <a:rPr lang="pt-BR" sz="1200" u="sng" dirty="0" smtClean="0">
                <a:hlinkClick r:id="rId4"/>
              </a:rPr>
              <a:t>https</a:t>
            </a:r>
            <a:r>
              <a:rPr lang="pt-BR" sz="1200" u="sng" dirty="0">
                <a:hlinkClick r:id="rId4"/>
              </a:rPr>
              <a:t>://www.google.com/search?rlz=1C2GCEA_enBR802BR814&amp;biw=1366&amp;bih=608&amp;tbm=isch&amp;sa=1&amp;ei=-MfIXKD2JpbE5OUP0cSQ8Ag&amp;q=barra+de+ferro&amp;oq=barra+de+ferro&amp;gs_l=img.3..0l10.97573.102174..102688...0.0..0.420.2934.0j9j3j1j1......1....1..gws-wiz-img.....0..35i39j0i67.GyrknQazZVY#imgrc=1FBNMMt71mOFeM:</a:t>
            </a:r>
            <a:endParaRPr lang="pt-BR" sz="1200" dirty="0"/>
          </a:p>
          <a:p>
            <a:pPr algn="just"/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sz="1200" u="sng" dirty="0">
                <a:hlinkClick r:id="rId5"/>
              </a:rPr>
              <a:t>https://www.google.com/search?rlz=1C1GCEA_enBR802BR802&amp;tbm=isch&amp;sa=1&amp;ei=TMnIXK_-CeXW5OUP79O_kAI&amp;q=bexigas+com+ar&amp;oq=bexigas+com+ar&amp;gs_l=img.3...42501.47269..47832...0.0..4.442.4787.0j3j12j0j3......2....1..gws-wiz-img.....0..0i67j0j35i39.YZ03oUX2Rnw#imgrc=jzBesr0PyyWmqM</a:t>
            </a:r>
            <a:r>
              <a:rPr lang="pt-BR" sz="1200" u="sng" dirty="0" smtClean="0">
                <a:hlinkClick r:id="rId5"/>
              </a:rPr>
              <a:t>:</a:t>
            </a:r>
            <a:endParaRPr lang="pt-BR" sz="1200" u="sng" dirty="0" smtClean="0"/>
          </a:p>
          <a:p>
            <a:pPr algn="just"/>
            <a:endParaRPr lang="pt-BR" sz="1200" u="sng" dirty="0"/>
          </a:p>
          <a:p>
            <a:pPr algn="just"/>
            <a:r>
              <a:rPr lang="pt-BR" sz="1200" u="sng" dirty="0">
                <a:hlinkClick r:id="rId6"/>
              </a:rPr>
              <a:t>https://www.google.com/search?rlz=1C1GCEA_enBR802BR802&amp;tbm=isch&amp;sa=1&amp;ei=f8nIXL3xEozY5OUP6bGBgAg&amp;q=banana&amp;oq=banana&amp;gs_l=img.3..0j0i67j0j0i67j0l6.102598.104162..104989...0.0..0.614.2096.4-2j2......1....1..gws-wiz-img.....0..35i39.XJkifcZbXE8#imgrc=eFaH3fAQQ1FNyM:</a:t>
            </a:r>
            <a:endParaRPr lang="pt-BR" sz="1200" dirty="0"/>
          </a:p>
          <a:p>
            <a:pPr algn="just"/>
            <a:endParaRPr lang="pt-BR" sz="1200" dirty="0" smtClean="0"/>
          </a:p>
          <a:p>
            <a:pPr algn="just"/>
            <a:r>
              <a:rPr lang="pt-BR" sz="1200" u="sng" dirty="0">
                <a:hlinkClick r:id="rId7"/>
              </a:rPr>
              <a:t>https://www.google.com/search?rlz=1C1GCEA_enBR802BR802&amp;biw=1366&amp;bih=608&amp;tbm=isch&amp;sa=1&amp;ei=Fc7IXLbxOLW55OUPwaeHqAI&amp;q=leite&amp;oq=leite&amp;gs_l=img.3..0i67l3j0l3j0i67j0j0i67j0.5208.8364..8879...0.0..4.337.2104.0j4j2j3......1....1..gws-wiz-img.....0..0i24.Vk8QD0UOR8E#imgrc=KKuuhBSTWw_IsM:</a:t>
            </a:r>
            <a:endParaRPr lang="pt-BR" sz="1200" dirty="0"/>
          </a:p>
          <a:p>
            <a:pPr algn="just"/>
            <a:endParaRPr lang="pt-BR" sz="1200" dirty="0"/>
          </a:p>
          <a:p>
            <a:pPr algn="just"/>
            <a:r>
              <a:rPr lang="pt-BR" sz="1200" u="sng" dirty="0">
                <a:hlinkClick r:id="rId8"/>
              </a:rPr>
              <a:t>https://www.google.com/search?rlz=1C1GCEA_enBR802BR802&amp;biw=1366&amp;bih=608&amp;tbm=isch&amp;sa=1&amp;ei=XczIXJSAMva55OUPu7e8IA&amp;q=petoleo&amp;oq=petoleo&amp;gs_l=img.3..0l2j0i10l8.361878.366820..367376...1.0..0.388.1872.2-2j4......2....1..gws-wiz-img.....0..35i39j0i67.HspEx1paGZk#imgdii=ikf7N3NQoWuiSM:&amp;imgrc=acVaGM-IeR-ESM:</a:t>
            </a:r>
            <a:endParaRPr lang="pt-BR" sz="1200" dirty="0"/>
          </a:p>
          <a:p>
            <a:pPr algn="just"/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sz="1200" u="sng" dirty="0">
                <a:hlinkClick r:id="rId9"/>
              </a:rPr>
              <a:t>https://www.google.com/search?rlz=1C1GCEA_enBR802BR802&amp;biw=1366&amp;bih=608&amp;tbm=isch&amp;sa=1&amp;ei=zcvIXJ33GZLZ5OUP6fyNyAc&amp;q=inseticidas&amp;oq=inseticidas&amp;gs_l=img.3..0l10.7480.11123..11637...0.0..1.369.2172.0j8j2j1......2....1..gws-wiz-img.....0..0i67.IGfc7dc8x7A#imgrc=bMDJDfngQogfpM:</a:t>
            </a:r>
            <a:endParaRPr lang="pt-BR" sz="1200" dirty="0"/>
          </a:p>
          <a:p>
            <a:pPr algn="just"/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sz="1200" u="sng" dirty="0">
                <a:hlinkClick r:id="rId10"/>
              </a:rPr>
              <a:t>https://www.google.com/search?biw=1366&amp;bih=608&amp;tbm=isch&amp;sa=1&amp;ei=YsrIXJbsO47G5OUPxrmh2Ak&amp;q=pratafaqueiro+r&amp;oq=pratafaqueiro+r&amp;gs_l=img.3...105900.119926..120539...2.0..1.252.2809.0j14j3......2....1..gws-wiz-img.....0..35i39j0j0i67j0i8i30j0i24.YY_q8AxSaRQ#imgrc=cKFLgMsJOSfIDM</a:t>
            </a:r>
            <a:r>
              <a:rPr lang="pt-BR" sz="1200" u="sng" dirty="0" smtClean="0">
                <a:hlinkClick r:id="rId10"/>
              </a:rPr>
              <a:t>:</a:t>
            </a:r>
            <a:endParaRPr lang="pt-BR" sz="1200" u="sng" dirty="0" smtClean="0"/>
          </a:p>
          <a:p>
            <a:pPr algn="just"/>
            <a:endParaRPr lang="pt-BR" sz="1200" dirty="0"/>
          </a:p>
          <a:p>
            <a:pPr algn="just"/>
            <a:r>
              <a:rPr lang="pt-BR" sz="1200" u="sng" dirty="0">
                <a:hlinkClick r:id="rId11"/>
              </a:rPr>
              <a:t>https://www.google.com/search?q=sal+de+cozinha&amp;rlz=1C2GCEA_enBR802BR814&amp;source=lnms&amp;tbm=isch&amp;sa=X&amp;ved=0ahUKEwjUuqiy6vjhAhXyILkGHVpuDs4Q_AUIDigB&amp;biw=1366&amp;bih=657#imgrc=DX4ush2m9WHKCM:</a:t>
            </a:r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17" y="2601028"/>
            <a:ext cx="3420000" cy="3420000"/>
          </a:xfrm>
          <a:prstGeom prst="rect">
            <a:avLst/>
          </a:prstGeom>
        </p:spPr>
      </p:pic>
      <p:sp>
        <p:nvSpPr>
          <p:cNvPr id="4" name="Texto explicativo em forma de nuvem 3"/>
          <p:cNvSpPr/>
          <p:nvPr/>
        </p:nvSpPr>
        <p:spPr>
          <a:xfrm rot="20077302" flipH="1">
            <a:off x="2162961" y="978290"/>
            <a:ext cx="4134118" cy="32454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Clique nos elementos químicos e descubra algumas curiosidades sobre os mesmos.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smtClean="0"/>
              <a:t>Vamos lá....</a:t>
            </a:r>
            <a:endParaRPr lang="pt-BR" sz="2000" dirty="0"/>
          </a:p>
        </p:txBody>
      </p: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 rot="10800000">
            <a:off x="295421" y="5978769"/>
            <a:ext cx="1256707" cy="788033"/>
          </a:xfrm>
          <a:prstGeom prst="leftArrow">
            <a:avLst/>
          </a:prstGeom>
          <a:solidFill>
            <a:srgbClr val="BD71B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1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594333" y="3683390"/>
            <a:ext cx="1167619" cy="1392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Sódio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1003484" y="302456"/>
            <a:ext cx="1167619" cy="13927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Ni 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Níquel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>
            <a:hlinkClick r:id="rId4" action="ppaction://hlinksldjump"/>
          </p:cNvPr>
          <p:cNvSpPr/>
          <p:nvPr/>
        </p:nvSpPr>
        <p:spPr>
          <a:xfrm>
            <a:off x="10056044" y="2869811"/>
            <a:ext cx="1167619" cy="13927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Flúor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>
            <a:hlinkClick r:id="rId5" action="ppaction://hlinksldjump"/>
          </p:cNvPr>
          <p:cNvSpPr/>
          <p:nvPr/>
        </p:nvSpPr>
        <p:spPr>
          <a:xfrm>
            <a:off x="3183982" y="4834601"/>
            <a:ext cx="1167619" cy="139270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Fe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Ferro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>
            <a:hlinkClick r:id="rId6" action="ppaction://hlinksldjump"/>
          </p:cNvPr>
          <p:cNvSpPr/>
          <p:nvPr/>
        </p:nvSpPr>
        <p:spPr>
          <a:xfrm>
            <a:off x="5207386" y="1847557"/>
            <a:ext cx="1167619" cy="1392702"/>
          </a:xfrm>
          <a:prstGeom prst="rect">
            <a:avLst/>
          </a:prstGeom>
          <a:solidFill>
            <a:srgbClr val="F040B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Alumínio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>
            <a:hlinkClick r:id="rId7" action="ppaction://hlinksldjump"/>
          </p:cNvPr>
          <p:cNvSpPr/>
          <p:nvPr/>
        </p:nvSpPr>
        <p:spPr>
          <a:xfrm>
            <a:off x="4623577" y="3683390"/>
            <a:ext cx="1167619" cy="1392702"/>
          </a:xfrm>
          <a:prstGeom prst="rect">
            <a:avLst/>
          </a:prstGeom>
          <a:solidFill>
            <a:srgbClr val="5B9B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Oxigênio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>
            <a:hlinkClick r:id="rId8" action="ppaction://hlinksldjump"/>
          </p:cNvPr>
          <p:cNvSpPr/>
          <p:nvPr/>
        </p:nvSpPr>
        <p:spPr>
          <a:xfrm>
            <a:off x="6091310" y="5195672"/>
            <a:ext cx="1167619" cy="139270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K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Potássio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>
            <a:hlinkClick r:id="rId9" action="ppaction://hlinksldjump"/>
          </p:cNvPr>
          <p:cNvSpPr/>
          <p:nvPr/>
        </p:nvSpPr>
        <p:spPr>
          <a:xfrm>
            <a:off x="147705" y="2361029"/>
            <a:ext cx="1167619" cy="139270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Au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Ouro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>
            <a:hlinkClick r:id="rId10" action="ppaction://hlinksldjump"/>
          </p:cNvPr>
          <p:cNvSpPr/>
          <p:nvPr/>
        </p:nvSpPr>
        <p:spPr>
          <a:xfrm>
            <a:off x="8649285" y="5195672"/>
            <a:ext cx="1167619" cy="1392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Ag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Prata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>
            <a:hlinkClick r:id="rId11" action="ppaction://hlinksldjump"/>
          </p:cNvPr>
          <p:cNvSpPr/>
          <p:nvPr/>
        </p:nvSpPr>
        <p:spPr>
          <a:xfrm>
            <a:off x="8649286" y="1695158"/>
            <a:ext cx="1167619" cy="13927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P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Fosforo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>
            <a:hlinkClick r:id="rId12" action="ppaction://hlinksldjump"/>
          </p:cNvPr>
          <p:cNvSpPr/>
          <p:nvPr/>
        </p:nvSpPr>
        <p:spPr>
          <a:xfrm>
            <a:off x="147705" y="5165188"/>
            <a:ext cx="1167619" cy="139270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Cloro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>
            <a:hlinkClick r:id="rId13" action="ppaction://hlinksldjump"/>
          </p:cNvPr>
          <p:cNvSpPr/>
          <p:nvPr/>
        </p:nvSpPr>
        <p:spPr>
          <a:xfrm>
            <a:off x="3662286" y="323558"/>
            <a:ext cx="1167619" cy="1392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Magnésio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>
            <a:hlinkClick r:id="rId14" action="ppaction://hlinksldjump"/>
          </p:cNvPr>
          <p:cNvSpPr/>
          <p:nvPr/>
        </p:nvSpPr>
        <p:spPr>
          <a:xfrm>
            <a:off x="7357403" y="3315285"/>
            <a:ext cx="1167619" cy="13927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Enxofre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>
            <a:hlinkClick r:id="rId15" action="ppaction://hlinksldjump"/>
          </p:cNvPr>
          <p:cNvSpPr/>
          <p:nvPr/>
        </p:nvSpPr>
        <p:spPr>
          <a:xfrm>
            <a:off x="6942403" y="323558"/>
            <a:ext cx="1167619" cy="1392702"/>
          </a:xfrm>
          <a:prstGeom prst="rect">
            <a:avLst/>
          </a:prstGeom>
          <a:solidFill>
            <a:srgbClr val="BD71B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Cálcio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>
            <a:hlinkClick r:id="rId16" action="ppaction://hlinksldjump"/>
          </p:cNvPr>
          <p:cNvSpPr/>
          <p:nvPr/>
        </p:nvSpPr>
        <p:spPr>
          <a:xfrm>
            <a:off x="10679718" y="4834601"/>
            <a:ext cx="1167619" cy="13927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Nitrogênio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>
            <a:hlinkClick r:id="rId17" action="ppaction://hlinksldjump"/>
          </p:cNvPr>
          <p:cNvSpPr/>
          <p:nvPr/>
        </p:nvSpPr>
        <p:spPr>
          <a:xfrm>
            <a:off x="2600172" y="1889759"/>
            <a:ext cx="1167619" cy="139270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H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Hidrogênio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>
            <a:hlinkClick r:id="rId18" action="ppaction://hlinksldjump"/>
          </p:cNvPr>
          <p:cNvSpPr/>
          <p:nvPr/>
        </p:nvSpPr>
        <p:spPr>
          <a:xfrm>
            <a:off x="10508565" y="234463"/>
            <a:ext cx="1167619" cy="139270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Carbono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609" y="206512"/>
            <a:ext cx="264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NÍQUEL</a:t>
            </a:r>
            <a:r>
              <a:rPr lang="pt-BR" sz="48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mtClean="0"/>
              <a:t> </a:t>
            </a:r>
            <a:endParaRPr lang="pt-BR" dirty="0"/>
          </a:p>
        </p:txBody>
      </p:sp>
      <p:sp>
        <p:nvSpPr>
          <p:cNvPr id="3" name="Retângulo 2">
            <a:hlinkClick r:id="rId2" action="ppaction://hlinksldjump"/>
          </p:cNvPr>
          <p:cNvSpPr/>
          <p:nvPr/>
        </p:nvSpPr>
        <p:spPr>
          <a:xfrm>
            <a:off x="8093599" y="773720"/>
            <a:ext cx="1167619" cy="13927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Ni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Níquel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4 da 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metais de transição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28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  </a:t>
            </a:r>
            <a:r>
              <a:rPr lang="pt-BR" sz="2000" dirty="0"/>
              <a:t>58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2000"/>
            <a:ext cx="2196000" cy="2196000"/>
          </a:xfrm>
          <a:prstGeom prst="rect">
            <a:avLst/>
          </a:prstGeom>
        </p:spPr>
      </p:pic>
      <p:sp>
        <p:nvSpPr>
          <p:cNvPr id="5" name="Texto explicativo em forma de nuvem 4"/>
          <p:cNvSpPr/>
          <p:nvPr/>
        </p:nvSpPr>
        <p:spPr>
          <a:xfrm rot="1383785">
            <a:off x="2565258" y="2824280"/>
            <a:ext cx="4317004" cy="290348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Você sabia que o elemento Níquel faz parte da composição das moedas... </a:t>
            </a:r>
            <a:endParaRPr lang="pt-BR" sz="2400" dirty="0"/>
          </a:p>
        </p:txBody>
      </p:sp>
      <p:sp>
        <p:nvSpPr>
          <p:cNvPr id="6" name="Seta para a esquerda 5">
            <a:hlinkClick r:id="rId4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5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5122" y="62029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MAGNÉSIO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3</a:t>
            </a:r>
            <a:r>
              <a:rPr lang="pt-BR" sz="2000" dirty="0" smtClean="0"/>
              <a:t>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2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12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  24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093609" y="537898"/>
            <a:ext cx="1167619" cy="1392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g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Magnésio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657657" y="3235568"/>
            <a:ext cx="5838092" cy="23493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Encontra-se </a:t>
            </a:r>
            <a:r>
              <a:rPr lang="pt-BR" sz="2400" dirty="0">
                <a:solidFill>
                  <a:schemeClr val="tx1"/>
                </a:solidFill>
              </a:rPr>
              <a:t>na estrutura óssea e nos </a:t>
            </a:r>
            <a:r>
              <a:rPr lang="pt-BR" sz="2400" dirty="0" smtClean="0">
                <a:solidFill>
                  <a:schemeClr val="tx1"/>
                </a:solidFill>
              </a:rPr>
              <a:t>músculos.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É </a:t>
            </a:r>
            <a:r>
              <a:rPr lang="pt-BR" sz="2400" dirty="0">
                <a:solidFill>
                  <a:schemeClr val="tx1"/>
                </a:solidFill>
              </a:rPr>
              <a:t>utilizado na composição de </a:t>
            </a:r>
            <a:r>
              <a:rPr lang="pt-BR" sz="2400" dirty="0" smtClean="0">
                <a:solidFill>
                  <a:schemeClr val="tx1"/>
                </a:solidFill>
              </a:rPr>
              <a:t>medicamentos 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7" name="Seta para a esquerda 16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D71BF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3723" y="40325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CÁLCIO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</a:t>
            </a:r>
            <a:r>
              <a:rPr lang="pt-BR" sz="2000" dirty="0" smtClean="0"/>
              <a:t>4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2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</a:t>
            </a:r>
            <a:r>
              <a:rPr lang="pt-BR" sz="2000" dirty="0"/>
              <a:t> </a:t>
            </a:r>
            <a:r>
              <a:rPr lang="pt-BR" sz="2000" dirty="0" smtClean="0"/>
              <a:t>20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40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8121734" y="396857"/>
            <a:ext cx="1167619" cy="1392702"/>
          </a:xfrm>
          <a:prstGeom prst="rect">
            <a:avLst/>
          </a:prstGeom>
          <a:solidFill>
            <a:srgbClr val="BD71B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Cálcio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ta para a esquerda 13">
            <a:hlinkClick r:id="rId2" action="ppaction://hlinksldjump"/>
          </p:cNvPr>
          <p:cNvSpPr/>
          <p:nvPr/>
        </p:nvSpPr>
        <p:spPr>
          <a:xfrm rot="10800000">
            <a:off x="10733649" y="5978769"/>
            <a:ext cx="1256707" cy="788033"/>
          </a:xfrm>
          <a:prstGeom prst="leftArrow">
            <a:avLst/>
          </a:prstGeom>
          <a:solidFill>
            <a:srgbClr val="D233FD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9993" y="2940149"/>
            <a:ext cx="7202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Se encontra ao longo do corpo nos ossos e nos dentes</a:t>
            </a:r>
            <a:r>
              <a:rPr lang="pt-BR" sz="2400" dirty="0" smtClean="0"/>
              <a:t>.</a:t>
            </a: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Além de encontrarmos nas proteínas como no leite.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60" y="4680785"/>
            <a:ext cx="2532948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3723" y="44901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CARBONO 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9444098" y="654787"/>
            <a:ext cx="365760" cy="2097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9931789" y="268068"/>
            <a:ext cx="226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período 2</a:t>
            </a:r>
            <a:r>
              <a:rPr lang="pt-BR" sz="2000" dirty="0" smtClean="0"/>
              <a:t> da </a:t>
            </a:r>
            <a:r>
              <a:rPr lang="pt-BR" sz="2000" dirty="0"/>
              <a:t>tabela periódica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91101" y="1470071"/>
            <a:ext cx="240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 14 da tabela periódica </a:t>
            </a:r>
            <a:endParaRPr lang="pt-BR" sz="2000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9444098" y="1686654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695084" y="534866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atômico 6</a:t>
            </a:r>
            <a:endParaRPr lang="pt-BR" sz="2000" dirty="0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573097" y="818592"/>
            <a:ext cx="403285" cy="160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5852159" y="1470071"/>
            <a:ext cx="180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Nº  </a:t>
            </a:r>
            <a:r>
              <a:rPr lang="pt-BR" sz="2000" dirty="0"/>
              <a:t>massa </a:t>
            </a:r>
            <a:r>
              <a:rPr lang="pt-BR" sz="2000" dirty="0" smtClean="0"/>
              <a:t>12</a:t>
            </a:r>
            <a:endParaRPr lang="pt-BR" sz="2000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7495749" y="1700719"/>
            <a:ext cx="48063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131127" y="431312"/>
            <a:ext cx="1167619" cy="139270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Carbono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7623" y="2919547"/>
            <a:ext cx="614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Você sabia que o petróleo é composto por carbono. Além de  ser um </a:t>
            </a:r>
            <a:r>
              <a:rPr lang="pt-BR" sz="2400" dirty="0"/>
              <a:t>dos elementos mais importantes para a </a:t>
            </a:r>
            <a:r>
              <a:rPr lang="pt-BR" sz="2400" dirty="0" smtClean="0"/>
              <a:t>vida.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r="16038"/>
          <a:stretch/>
        </p:blipFill>
        <p:spPr>
          <a:xfrm>
            <a:off x="6150065" y="4401230"/>
            <a:ext cx="2245865" cy="1728000"/>
          </a:xfrm>
          <a:prstGeom prst="rect">
            <a:avLst/>
          </a:prstGeom>
        </p:spPr>
      </p:pic>
      <p:sp>
        <p:nvSpPr>
          <p:cNvPr id="15" name="Seta para a esquerda 14">
            <a:hlinkClick r:id="rId3" action="ppaction://hlinksldjump"/>
          </p:cNvPr>
          <p:cNvSpPr/>
          <p:nvPr/>
        </p:nvSpPr>
        <p:spPr>
          <a:xfrm rot="10800000">
            <a:off x="10564837" y="5978769"/>
            <a:ext cx="1256707" cy="788033"/>
          </a:xfrm>
          <a:prstGeom prst="leftArrow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6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928</Words>
  <Application>Microsoft Office PowerPoint</Application>
  <PresentationFormat>Personalizar</PresentationFormat>
  <Paragraphs>232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LIFE - IFF SVS</dc:creator>
  <cp:lastModifiedBy>Aluno</cp:lastModifiedBy>
  <cp:revision>104</cp:revision>
  <dcterms:created xsi:type="dcterms:W3CDTF">2018-10-02T12:29:14Z</dcterms:created>
  <dcterms:modified xsi:type="dcterms:W3CDTF">2019-05-02T00:24:19Z</dcterms:modified>
</cp:coreProperties>
</file>