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5" r:id="rId8"/>
    <p:sldId id="268" r:id="rId9"/>
    <p:sldId id="264" r:id="rId10"/>
    <p:sldId id="269" r:id="rId11"/>
    <p:sldId id="263" r:id="rId12"/>
    <p:sldId id="270" r:id="rId13"/>
    <p:sldId id="266" r:id="rId14"/>
    <p:sldId id="271" r:id="rId15"/>
    <p:sldId id="262" r:id="rId16"/>
    <p:sldId id="293" r:id="rId17"/>
    <p:sldId id="275" r:id="rId18"/>
    <p:sldId id="294" r:id="rId19"/>
    <p:sldId id="279" r:id="rId20"/>
    <p:sldId id="295" r:id="rId21"/>
    <p:sldId id="278" r:id="rId22"/>
    <p:sldId id="296" r:id="rId23"/>
    <p:sldId id="297" r:id="rId24"/>
    <p:sldId id="273" r:id="rId25"/>
    <p:sldId id="303" r:id="rId26"/>
    <p:sldId id="292" r:id="rId27"/>
    <p:sldId id="304" r:id="rId28"/>
    <p:sldId id="291" r:id="rId29"/>
    <p:sldId id="305" r:id="rId30"/>
    <p:sldId id="290" r:id="rId31"/>
    <p:sldId id="306" r:id="rId32"/>
    <p:sldId id="307" r:id="rId33"/>
    <p:sldId id="289" r:id="rId34"/>
    <p:sldId id="26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A43C0"/>
    <a:srgbClr val="669900"/>
    <a:srgbClr val="FF0066"/>
    <a:srgbClr val="660066"/>
    <a:srgbClr val="A50021"/>
    <a:srgbClr val="3463CC"/>
    <a:srgbClr val="FF3300"/>
    <a:srgbClr val="BB8CC4"/>
    <a:srgbClr val="FE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4660"/>
  </p:normalViewPr>
  <p:slideViewPr>
    <p:cSldViewPr>
      <p:cViewPr varScale="1">
        <p:scale>
          <a:sx n="62" d="100"/>
          <a:sy n="62" d="100"/>
        </p:scale>
        <p:origin x="124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BEA281-D0C2-41A4-B5AB-BD31B54FFEAD}" type="datetimeFigureOut">
              <a:rPr lang="pt-BR" smtClean="0"/>
              <a:t>23/12/2019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6A88B6-99F0-4993-B262-BFB21DF2EAD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hyperlink" Target="mailto:jositpastorini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1728192"/>
          </a:xfrm>
          <a:prstGeom prst="ellipse">
            <a:avLst/>
          </a:prstGeom>
          <a:ln>
            <a:noFill/>
          </a:ln>
          <a:effectLst>
            <a:glow rad="228600">
              <a:srgbClr val="92D050"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9600" b="1" dirty="0" err="1">
                <a:solidFill>
                  <a:srgbClr val="FFFF00"/>
                </a:solidFill>
                <a:latin typeface="Bodoni MT Poster Compressed" panose="02070706080601050204" pitchFamily="18" charset="0"/>
              </a:rPr>
              <a:t>Quiz</a:t>
            </a:r>
            <a:r>
              <a:rPr lang="pt-BR" sz="9600" b="1" dirty="0">
                <a:solidFill>
                  <a:srgbClr val="FFFF00"/>
                </a:solidFill>
                <a:latin typeface="Bodoni MT Poster Compressed" panose="02070706080601050204" pitchFamily="18" charset="0"/>
              </a:rPr>
              <a:t> das Ligações</a:t>
            </a:r>
          </a:p>
        </p:txBody>
      </p:sp>
      <p:sp>
        <p:nvSpPr>
          <p:cNvPr id="9" name="Elipse 8">
            <a:hlinkClick r:id="rId2" action="ppaction://hlinksldjump"/>
          </p:cNvPr>
          <p:cNvSpPr/>
          <p:nvPr/>
        </p:nvSpPr>
        <p:spPr>
          <a:xfrm>
            <a:off x="6373933" y="2154932"/>
            <a:ext cx="2736304" cy="864096"/>
          </a:xfrm>
          <a:prstGeom prst="ellipse">
            <a:avLst/>
          </a:prstGeom>
          <a:solidFill>
            <a:srgbClr val="CC0099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bas Neue" pitchFamily="34" charset="0"/>
              </a:rPr>
              <a:t>Instruções</a:t>
            </a:r>
          </a:p>
        </p:txBody>
      </p:sp>
      <p:sp>
        <p:nvSpPr>
          <p:cNvPr id="10" name="Elipse 9">
            <a:hlinkClick r:id="rId3" action="ppaction://hlinksldjump"/>
          </p:cNvPr>
          <p:cNvSpPr/>
          <p:nvPr/>
        </p:nvSpPr>
        <p:spPr>
          <a:xfrm>
            <a:off x="6420909" y="4752283"/>
            <a:ext cx="2664296" cy="936104"/>
          </a:xfrm>
          <a:prstGeom prst="ellipse">
            <a:avLst/>
          </a:prstGeom>
          <a:solidFill>
            <a:srgbClr val="FF9900"/>
          </a:solidFill>
          <a:ln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bas Neue" pitchFamily="34" charset="0"/>
              </a:rPr>
              <a:t>Referência</a:t>
            </a:r>
            <a:endParaRPr lang="pt-BR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Bebas Neue" pitchFamily="34" charset="0"/>
            </a:endParaRPr>
          </a:p>
        </p:txBody>
      </p:sp>
      <p:sp>
        <p:nvSpPr>
          <p:cNvPr id="11" name="Elipse 10">
            <a:hlinkClick r:id="rId4" action="ppaction://hlinksldjump"/>
          </p:cNvPr>
          <p:cNvSpPr/>
          <p:nvPr/>
        </p:nvSpPr>
        <p:spPr>
          <a:xfrm>
            <a:off x="6394820" y="3429000"/>
            <a:ext cx="2664296" cy="864096"/>
          </a:xfrm>
          <a:prstGeom prst="ellipse">
            <a:avLst/>
          </a:prstGeom>
          <a:solidFill>
            <a:srgbClr val="78ED03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Bebas Neue" pitchFamily="34" charset="0"/>
              </a:rPr>
              <a:t>Autoria</a:t>
            </a:r>
            <a:endParaRPr lang="pt-BR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Bebas Neue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15780"/>
            <a:ext cx="4248472" cy="4248472"/>
          </a:xfrm>
          <a:prstGeom prst="rect">
            <a:avLst/>
          </a:prstGeom>
        </p:spPr>
      </p:pic>
      <p:sp>
        <p:nvSpPr>
          <p:cNvPr id="3" name="Texto explicativo em forma de nuvem 2"/>
          <p:cNvSpPr/>
          <p:nvPr/>
        </p:nvSpPr>
        <p:spPr>
          <a:xfrm flipH="1">
            <a:off x="107501" y="2090207"/>
            <a:ext cx="4248473" cy="2058873"/>
          </a:xfrm>
          <a:prstGeom prst="cloudCallout">
            <a:avLst/>
          </a:prstGeom>
          <a:solidFill>
            <a:srgbClr val="FE121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solidFill>
                <a:schemeClr val="accent2"/>
              </a:solidFill>
              <a:latin typeface="Gabriola" panose="04040605051002020D02" pitchFamily="82" charset="0"/>
              <a:ea typeface="Adobe Gothic Std B" pitchFamily="34" charset="-128"/>
            </a:endParaRPr>
          </a:p>
          <a:p>
            <a:pPr algn="ctr"/>
            <a:r>
              <a:rPr lang="pt-BR" sz="3200" b="1" dirty="0">
                <a:solidFill>
                  <a:schemeClr val="accent2"/>
                </a:solidFill>
                <a:latin typeface="Gabriola" panose="04040605051002020D02" pitchFamily="82" charset="0"/>
                <a:ea typeface="Adobe Gothic Std B" pitchFamily="34" charset="-128"/>
              </a:rPr>
              <a:t>BORA JOGAR???</a:t>
            </a:r>
          </a:p>
          <a:p>
            <a:pPr algn="ctr"/>
            <a:r>
              <a:rPr lang="pt-BR" sz="3200" b="1" dirty="0">
                <a:solidFill>
                  <a:schemeClr val="accent2"/>
                </a:solidFill>
                <a:latin typeface="Gabriola" panose="04040605051002020D02" pitchFamily="82" charset="0"/>
                <a:ea typeface="Adobe Gothic Std B" pitchFamily="34" charset="-128"/>
              </a:rPr>
              <a:t>clique em INICIAR </a:t>
            </a:r>
          </a:p>
          <a:p>
            <a:pPr algn="ctr"/>
            <a:r>
              <a:rPr lang="pt-BR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Gabriola" panose="04040605051002020D02" pitchFamily="82" charset="0"/>
              </a:rPr>
              <a:t>Boa sorte!!</a:t>
            </a:r>
          </a:p>
          <a:p>
            <a:pPr algn="ctr"/>
            <a:endParaRPr lang="pt-BR" dirty="0">
              <a:solidFill>
                <a:schemeClr val="accent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Retângulo de cantos arredondados 3">
            <a:hlinkClick r:id="rId6" action="ppaction://hlinksldjump"/>
          </p:cNvPr>
          <p:cNvSpPr/>
          <p:nvPr/>
        </p:nvSpPr>
        <p:spPr>
          <a:xfrm>
            <a:off x="899592" y="5229200"/>
            <a:ext cx="1872208" cy="750305"/>
          </a:xfrm>
          <a:prstGeom prst="roundRect">
            <a:avLst/>
          </a:prstGeom>
          <a:solidFill>
            <a:srgbClr val="FFFF00"/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Bebas Neue" pitchFamily="34" charset="0"/>
              </a:rPr>
              <a:t>Iniciar</a:t>
            </a:r>
            <a:endParaRPr lang="pt-BR" sz="3600" b="1" dirty="0">
              <a:solidFill>
                <a:schemeClr val="accent2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9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728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Esse mesmo composto CH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possui qual Geometria Molecular?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6ª Pergunta</a:t>
            </a: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722572" y="2606977"/>
            <a:ext cx="3600400" cy="914400"/>
          </a:xfrm>
          <a:prstGeom prst="rect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LINEAR</a:t>
            </a:r>
            <a:endParaRPr lang="pt-BR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782462" y="3934351"/>
            <a:ext cx="3600400" cy="914400"/>
          </a:xfrm>
          <a:prstGeom prst="rect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TRIANGULAR</a:t>
            </a:r>
            <a:endParaRPr lang="pt-BR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4936405" y="3945232"/>
            <a:ext cx="3528392" cy="914400"/>
          </a:xfrm>
          <a:prstGeom prst="rect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PIRAMIDAL</a:t>
            </a:r>
            <a:r>
              <a:rPr lang="pt-BR" sz="2800" b="1" dirty="0">
                <a:solidFill>
                  <a:srgbClr val="FFFF00"/>
                </a:solidFill>
                <a:latin typeface="Hobo Std" pitchFamily="34" charset="0"/>
              </a:rPr>
              <a:t> </a:t>
            </a:r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TRIGONAL</a:t>
            </a:r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932040" y="2606977"/>
            <a:ext cx="3528392" cy="914400"/>
          </a:xfrm>
          <a:prstGeom prst="rect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ANGULAR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2987824" y="5229200"/>
            <a:ext cx="3384376" cy="936104"/>
          </a:xfrm>
          <a:prstGeom prst="rect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TETRAÉDRICA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2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 composto SO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é formado por uma Ligação?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7ª Pergunta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611560" y="2739692"/>
            <a:ext cx="5429869" cy="1407634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Iônica</a:t>
            </a:r>
            <a:endParaRPr lang="pt-BR" sz="2800" b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581206" y="4437112"/>
            <a:ext cx="5574970" cy="1296144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covalente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0141"/>
            <a:ext cx="2989810" cy="2989810"/>
          </a:xfrm>
        </p:spPr>
      </p:pic>
    </p:spTree>
    <p:extLst>
      <p:ext uri="{BB962C8B-B14F-4D97-AF65-F5344CB8AC3E}">
        <p14:creationId xmlns:p14="http://schemas.microsoft.com/office/powerpoint/2010/main" val="266586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728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Esse mesmo composto SO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possui qual Geometria Molecular?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8ª Pergunta</a:t>
            </a: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722572" y="2606977"/>
            <a:ext cx="3600400" cy="914400"/>
          </a:xfrm>
          <a:prstGeom prst="rect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LINEAR</a:t>
            </a:r>
            <a:endParaRPr lang="pt-BR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755576" y="3934351"/>
            <a:ext cx="3600400" cy="914400"/>
          </a:xfrm>
          <a:prstGeom prst="rect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TRIANGULAR</a:t>
            </a:r>
            <a:endParaRPr lang="pt-BR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4936405" y="3945232"/>
            <a:ext cx="3528392" cy="914400"/>
          </a:xfrm>
          <a:prstGeom prst="rect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PIRAMIDAL</a:t>
            </a:r>
            <a:r>
              <a:rPr lang="pt-BR" sz="2800" b="1" dirty="0">
                <a:solidFill>
                  <a:srgbClr val="FFFF00"/>
                </a:solidFill>
                <a:latin typeface="Hobo Std" pitchFamily="34" charset="0"/>
              </a:rPr>
              <a:t> </a:t>
            </a:r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TRIGONAL</a:t>
            </a:r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4932040" y="2606977"/>
            <a:ext cx="3528392" cy="914400"/>
          </a:xfrm>
          <a:prstGeom prst="rect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ANGULAR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2987824" y="5229200"/>
            <a:ext cx="3384376" cy="936104"/>
          </a:xfrm>
          <a:prstGeom prst="rect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TETRAÉDRICA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2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 composto BF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3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é formado por uma Ligação?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9ª Pergunta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611560" y="2739692"/>
            <a:ext cx="5429869" cy="1407634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Iônica</a:t>
            </a:r>
            <a:endParaRPr lang="pt-BR" sz="2800" b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581206" y="4437112"/>
            <a:ext cx="5574970" cy="1296144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covalente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0141"/>
            <a:ext cx="2989810" cy="2989810"/>
          </a:xfrm>
        </p:spPr>
      </p:pic>
    </p:spTree>
    <p:extLst>
      <p:ext uri="{BB962C8B-B14F-4D97-AF65-F5344CB8AC3E}">
        <p14:creationId xmlns:p14="http://schemas.microsoft.com/office/powerpoint/2010/main" val="266586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728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Esse mesmo composto BF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3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possui qual Geometria Molecular?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10ª Pergunta</a:t>
            </a: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722572" y="2606977"/>
            <a:ext cx="3600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LINEAR</a:t>
            </a:r>
            <a:endParaRPr lang="pt-BR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755576" y="3934351"/>
            <a:ext cx="3600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TRIANGULAR</a:t>
            </a:r>
            <a:endParaRPr lang="pt-BR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4936405" y="3945232"/>
            <a:ext cx="3528392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PIRAMIDAL</a:t>
            </a:r>
            <a:r>
              <a:rPr lang="pt-BR" sz="2800" b="1" dirty="0">
                <a:solidFill>
                  <a:srgbClr val="FFFF00"/>
                </a:solidFill>
                <a:latin typeface="Hobo Std" pitchFamily="34" charset="0"/>
              </a:rPr>
              <a:t> </a:t>
            </a:r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TRIGONAL</a:t>
            </a:r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932040" y="2606977"/>
            <a:ext cx="3528392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ANGULAR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2987824" y="5229200"/>
            <a:ext cx="3384376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TETRAÉDRICA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CC0099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41934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BB8CC4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46720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78ED03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50622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FF3300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36639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FFC000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5062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7448" y="0"/>
            <a:ext cx="2088350" cy="6138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Autoria: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409029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Titulo: Quis das Ligações Químicas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Objetivo: Compreender as ligações químicas e geometria molecular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Componente Curricular: Ciências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Tema: Ligações Químicas e geometria molecular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Autora: Josiane Trombini </a:t>
            </a:r>
            <a:r>
              <a:rPr lang="pt-BR" sz="1800" dirty="0" err="1">
                <a:solidFill>
                  <a:prstClr val="black"/>
                </a:solidFill>
                <a:latin typeface="Franklin Gothic Book"/>
              </a:rPr>
              <a:t>Pastorini</a:t>
            </a: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 (</a:t>
            </a:r>
            <a:r>
              <a:rPr lang="pt-BR" sz="1800" dirty="0">
                <a:solidFill>
                  <a:prstClr val="black"/>
                </a:solidFill>
                <a:latin typeface="Franklin Gothic Book"/>
                <a:hlinkClick r:id="rId2"/>
              </a:rPr>
              <a:t>jositpastorini@gmail.com</a:t>
            </a: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)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Orientadora: Maria Rosângela Silveira Ramos; Helena Brum Neto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Pais: Brasil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Instituição: Instituto Federal Farroupilha, </a:t>
            </a:r>
            <a:r>
              <a:rPr lang="pt-BR" sz="1800" i="1" dirty="0">
                <a:solidFill>
                  <a:prstClr val="black"/>
                </a:solidFill>
                <a:latin typeface="Franklin Gothic Book"/>
              </a:rPr>
              <a:t>Campus</a:t>
            </a: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 São Vicente do Sul – Programa Multidisciplinar Residência Pedagógica (Coordenação de Aperfeiçoamento de Pessoal de Nível Superior – CAPES)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1800" dirty="0">
                <a:solidFill>
                  <a:prstClr val="black"/>
                </a:solidFill>
                <a:latin typeface="Franklin Gothic Book"/>
              </a:rPr>
              <a:t>Ano: 2019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27003"/>
            <a:ext cx="1812918" cy="12755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27003"/>
            <a:ext cx="1928024" cy="1296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73902"/>
            <a:ext cx="1008112" cy="13286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27002"/>
            <a:ext cx="1296144" cy="1296144"/>
          </a:xfrm>
          <a:prstGeom prst="rect">
            <a:avLst/>
          </a:prstGeom>
        </p:spPr>
      </p:pic>
      <p:sp>
        <p:nvSpPr>
          <p:cNvPr id="8" name="Seta para a esquerda 7">
            <a:hlinkClick r:id="rId7" action="ppaction://hlinksldjump"/>
          </p:cNvPr>
          <p:cNvSpPr/>
          <p:nvPr/>
        </p:nvSpPr>
        <p:spPr>
          <a:xfrm>
            <a:off x="6683710" y="3861048"/>
            <a:ext cx="1656184" cy="79683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00661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2A43C0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256967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66CCFF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50622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CC3300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196236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ço Reservado para Conteúdo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0792"/>
            <a:ext cx="4824536" cy="4824536"/>
          </a:xfrm>
        </p:spPr>
      </p:pic>
      <p:sp>
        <p:nvSpPr>
          <p:cNvPr id="31" name="Texto explicativo retangular com cantos arredondados 30"/>
          <p:cNvSpPr/>
          <p:nvPr/>
        </p:nvSpPr>
        <p:spPr>
          <a:xfrm>
            <a:off x="1490384" y="584684"/>
            <a:ext cx="2577559" cy="1080120"/>
          </a:xfrm>
          <a:prstGeom prst="wedgeRoundRectCallout">
            <a:avLst/>
          </a:prstGeom>
          <a:solidFill>
            <a:srgbClr val="FF99CC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  <p:sp>
        <p:nvSpPr>
          <p:cNvPr id="33" name="Pergaminho vertical 32"/>
          <p:cNvSpPr/>
          <p:nvPr/>
        </p:nvSpPr>
        <p:spPr>
          <a:xfrm>
            <a:off x="5292080" y="1772816"/>
            <a:ext cx="3024336" cy="410445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Eu sabia que você ia acertar,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agora clique em </a:t>
            </a:r>
            <a:r>
              <a:rPr lang="pt-BR" sz="2400" b="1" dirty="0">
                <a:solidFill>
                  <a:schemeClr val="accent2"/>
                </a:solidFill>
              </a:rPr>
              <a:t>AVANÇAR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para ir para próxima pergunta</a:t>
            </a:r>
          </a:p>
        </p:txBody>
      </p:sp>
      <p:sp>
        <p:nvSpPr>
          <p:cNvPr id="34" name="CaixaDeTexto 33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Hobo Std" pitchFamily="34" charset="0"/>
              </a:rPr>
              <a:t>AVANÇAR</a:t>
            </a:r>
          </a:p>
        </p:txBody>
      </p:sp>
    </p:spTree>
    <p:extLst>
      <p:ext uri="{BB962C8B-B14F-4D97-AF65-F5344CB8AC3E}">
        <p14:creationId xmlns:p14="http://schemas.microsoft.com/office/powerpoint/2010/main" val="327060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CC0099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77228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59649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78ED0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637502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346327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637502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2A43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99277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20072" y="0"/>
            <a:ext cx="2664414" cy="6138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Instrução: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532859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Este jogo é composto por 10 perguntas que deverão ser respondidas corretamente;</a:t>
            </a:r>
          </a:p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O </a:t>
            </a:r>
            <a:r>
              <a:rPr lang="pt-BR" dirty="0" err="1">
                <a:solidFill>
                  <a:prstClr val="black"/>
                </a:solidFill>
                <a:latin typeface="Franklin Gothic Book"/>
              </a:rPr>
              <a:t>quiz</a:t>
            </a:r>
            <a:r>
              <a:rPr lang="pt-BR" dirty="0">
                <a:solidFill>
                  <a:prstClr val="black"/>
                </a:solidFill>
                <a:latin typeface="Franklin Gothic Book"/>
              </a:rPr>
              <a:t> pode ser executado individualmente ou em grupo;</a:t>
            </a:r>
          </a:p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As perguntas possuem 2 opções de resposta;</a:t>
            </a:r>
          </a:p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Caso você escolha a alternativa errada, clique no botão de retornar a pergunta;</a:t>
            </a:r>
          </a:p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Escolhendo a alternativa correta você avança no jogo até concluir o quis;</a:t>
            </a:r>
          </a:p>
          <a:p>
            <a:pPr algn="just">
              <a:buClr>
                <a:srgbClr val="AA2B1E"/>
              </a:buClr>
            </a:pPr>
            <a:r>
              <a:rPr lang="pt-BR" dirty="0">
                <a:solidFill>
                  <a:prstClr val="black"/>
                </a:solidFill>
                <a:latin typeface="Franklin Gothic Book"/>
              </a:rPr>
              <a:t>Utilize a Tabela Periódica.</a:t>
            </a:r>
          </a:p>
          <a:p>
            <a:pPr algn="just">
              <a:buClr>
                <a:srgbClr val="AA2B1E"/>
              </a:buClr>
            </a:pPr>
            <a:endParaRPr lang="pt-BR" dirty="0">
              <a:solidFill>
                <a:prstClr val="black"/>
              </a:solidFill>
              <a:latin typeface="Franklin Gothic Book"/>
            </a:endParaRPr>
          </a:p>
          <a:p>
            <a:pPr marL="68580" lvl="0" indent="0">
              <a:spcBef>
                <a:spcPct val="20000"/>
              </a:spcBef>
              <a:buClr>
                <a:srgbClr val="AA2B1E"/>
              </a:buClr>
              <a:buNone/>
            </a:pPr>
            <a:endParaRPr lang="pt-BR" sz="2400" b="1" dirty="0">
              <a:solidFill>
                <a:srgbClr val="AA2B1E"/>
              </a:solidFill>
              <a:latin typeface="Franklin Gothic Book"/>
            </a:endParaRPr>
          </a:p>
          <a:p>
            <a:pPr marL="68580" lvl="0" indent="0">
              <a:buClr>
                <a:srgbClr val="AA2B1E"/>
              </a:buClr>
              <a:buNone/>
            </a:pPr>
            <a:r>
              <a:rPr lang="pt-BR" sz="2400" b="1" dirty="0">
                <a:solidFill>
                  <a:srgbClr val="C00000"/>
                </a:solidFill>
                <a:latin typeface="Franklin Gothic Book"/>
              </a:rPr>
              <a:t>AGORA VAMOS JOGAR</a:t>
            </a:r>
            <a:r>
              <a:rPr lang="pt-BR" b="1" dirty="0">
                <a:solidFill>
                  <a:srgbClr val="C00000"/>
                </a:solidFill>
                <a:latin typeface="Franklin Gothic Book"/>
              </a:rPr>
              <a:t>?</a:t>
            </a:r>
          </a:p>
          <a:p>
            <a:pPr marL="68580" lvl="0" indent="0">
              <a:buClr>
                <a:srgbClr val="AA2B1E"/>
              </a:buClr>
              <a:buNone/>
            </a:pPr>
            <a:endParaRPr lang="pt-BR" b="1" dirty="0">
              <a:solidFill>
                <a:srgbClr val="C00000"/>
              </a:solidFill>
              <a:latin typeface="Franklin Gothic Book"/>
            </a:endParaRPr>
          </a:p>
          <a:p>
            <a:pPr marL="68580" lvl="0" indent="0">
              <a:buClr>
                <a:srgbClr val="AA2B1E"/>
              </a:buClr>
              <a:buNone/>
            </a:pPr>
            <a:r>
              <a:rPr lang="pt-BR" b="1" dirty="0">
                <a:solidFill>
                  <a:srgbClr val="C00000"/>
                </a:solidFill>
                <a:latin typeface="Franklin Gothic Book"/>
              </a:rPr>
              <a:t>BOA  SORTE !!</a:t>
            </a:r>
            <a:endParaRPr lang="pt-BR" sz="2400" b="1" dirty="0">
              <a:solidFill>
                <a:srgbClr val="C00000"/>
              </a:solidFill>
              <a:latin typeface="Franklin Gothic Book"/>
            </a:endParaRPr>
          </a:p>
          <a:p>
            <a:pPr marL="68580" indent="0">
              <a:buNone/>
            </a:pPr>
            <a:endParaRPr lang="pt-BR" dirty="0"/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6703720" y="5445224"/>
            <a:ext cx="1656184" cy="79683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09197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66C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637502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CC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13669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15954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66607"/>
            <a:ext cx="4586728" cy="4586728"/>
          </a:xfrm>
        </p:spPr>
      </p:pic>
      <p:sp>
        <p:nvSpPr>
          <p:cNvPr id="5" name="Pergaminho vertical 4"/>
          <p:cNvSpPr/>
          <p:nvPr/>
        </p:nvSpPr>
        <p:spPr>
          <a:xfrm>
            <a:off x="827584" y="1124744"/>
            <a:ext cx="3384376" cy="489654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Acho que você esqueceu o que a profa. Explicou.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Não vai desistir agora!!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clique em </a:t>
            </a:r>
            <a:r>
              <a:rPr lang="pt-BR" sz="2400" b="1" dirty="0">
                <a:solidFill>
                  <a:schemeClr val="accent2"/>
                </a:solidFill>
              </a:rPr>
              <a:t>VOLTAR</a:t>
            </a:r>
          </a:p>
          <a:p>
            <a:pPr algn="ctr"/>
            <a:r>
              <a:rPr lang="pt-BR" sz="2400" dirty="0">
                <a:solidFill>
                  <a:schemeClr val="accent2"/>
                </a:solidFill>
              </a:rPr>
              <a:t>E tente outra vez.</a:t>
            </a:r>
          </a:p>
        </p:txBody>
      </p:sp>
      <p:sp>
        <p:nvSpPr>
          <p:cNvPr id="6" name="Explosão 1 5"/>
          <p:cNvSpPr/>
          <p:nvPr/>
        </p:nvSpPr>
        <p:spPr>
          <a:xfrm>
            <a:off x="5004048" y="836712"/>
            <a:ext cx="3024336" cy="1368152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Hobo Std" pitchFamily="34" charset="0"/>
              </a:rPr>
              <a:t>ERROU</a:t>
            </a:r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716016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E1212"/>
                </a:solidFill>
                <a:latin typeface="Hobo St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637502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forma de nuvem 3"/>
          <p:cNvSpPr/>
          <p:nvPr/>
        </p:nvSpPr>
        <p:spPr>
          <a:xfrm>
            <a:off x="5508104" y="979683"/>
            <a:ext cx="3384376" cy="2520280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accent2"/>
                </a:solidFill>
                <a:latin typeface="Hobo Std" pitchFamily="34" charset="0"/>
              </a:rPr>
              <a:t>hasta </a:t>
            </a:r>
            <a:r>
              <a:rPr lang="pt-BR" sz="3600" dirty="0" err="1">
                <a:solidFill>
                  <a:schemeClr val="accent2"/>
                </a:solidFill>
                <a:latin typeface="Hobo Std" pitchFamily="34" charset="0"/>
              </a:rPr>
              <a:t>la</a:t>
            </a:r>
            <a:r>
              <a:rPr lang="pt-BR" sz="3600" dirty="0">
                <a:solidFill>
                  <a:schemeClr val="accent2"/>
                </a:solidFill>
                <a:latin typeface="Hobo Std" pitchFamily="34" charset="0"/>
              </a:rPr>
              <a:t> vista baby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08104" y="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n>
                  <a:solidFill>
                    <a:srgbClr val="78ED03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Bye !!!</a:t>
            </a:r>
            <a:endParaRPr lang="pt-BR" sz="3200" dirty="0">
              <a:ln>
                <a:solidFill>
                  <a:srgbClr val="78ED03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Pergaminho horizontal 2"/>
          <p:cNvSpPr/>
          <p:nvPr/>
        </p:nvSpPr>
        <p:spPr>
          <a:xfrm>
            <a:off x="611560" y="1916832"/>
            <a:ext cx="3312368" cy="410445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PARABÉNS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você concluiu o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quiz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com sucesso.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Foi muito bom jogar com você,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 ver que você compreendeu o conteúdo. 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Clique no fim para voltar no inicio do jogo</a:t>
            </a:r>
          </a:p>
        </p:txBody>
      </p:sp>
      <p:sp>
        <p:nvSpPr>
          <p:cNvPr id="5" name="Faixa para cima curva 4">
            <a:hlinkClick r:id="rId3" action="ppaction://hlinksldjump"/>
          </p:cNvPr>
          <p:cNvSpPr/>
          <p:nvPr/>
        </p:nvSpPr>
        <p:spPr>
          <a:xfrm>
            <a:off x="1115616" y="6021287"/>
            <a:ext cx="2808312" cy="632882"/>
          </a:xfrm>
          <a:prstGeom prst="ellipseRibbon2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FIM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03502"/>
            <a:ext cx="3489176" cy="3489176"/>
          </a:xfrm>
          <a:prstGeom prst="rect">
            <a:avLst/>
          </a:prstGeom>
        </p:spPr>
      </p:pic>
      <p:sp>
        <p:nvSpPr>
          <p:cNvPr id="8" name="Texto explicativo retangular com cantos arredondados 7"/>
          <p:cNvSpPr/>
          <p:nvPr/>
        </p:nvSpPr>
        <p:spPr>
          <a:xfrm flipH="1">
            <a:off x="2930545" y="762933"/>
            <a:ext cx="2577559" cy="1080120"/>
          </a:xfrm>
          <a:prstGeom prst="wedgeRoundRectCallou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Hobo Std" pitchFamily="34" charset="0"/>
              </a:rPr>
              <a:t>Perfeito!</a:t>
            </a:r>
          </a:p>
        </p:txBody>
      </p:sp>
    </p:spTree>
    <p:extLst>
      <p:ext uri="{BB962C8B-B14F-4D97-AF65-F5344CB8AC3E}">
        <p14:creationId xmlns:p14="http://schemas.microsoft.com/office/powerpoint/2010/main" val="17173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60032" y="0"/>
            <a:ext cx="3240478" cy="6138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Referências: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4266" y="148478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Livro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QUÍMICA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</a:rPr>
              <a:t> Ricardo Feltre, - 6ª edição – São Paulo: Moderna, 2004, volume 1, Química: Ensino Médio</a:t>
            </a:r>
          </a:p>
          <a:p>
            <a:pPr lvl="0" algn="just">
              <a:spcAft>
                <a:spcPts val="0"/>
              </a:spcAft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"/>
              <a:ea typeface="Calibri"/>
            </a:endParaRPr>
          </a:p>
          <a:p>
            <a:pPr lvl="0" algn="just">
              <a:spcAft>
                <a:spcPts val="0"/>
              </a:spcAft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Livro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QUÍMICA CIDADÃ,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Volume 1, Química: Ensino Médio, 1º Série /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Wildson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luiz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 pereira dos santos (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cood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.), 3ª edição, São Paulo, Editora AJS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Ltda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/>
                <a:ea typeface="Calibri"/>
              </a:rPr>
              <a:t>, 2016. Coleção química cidadã.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pt-BR" dirty="0"/>
              <a:t> 2004, volume 1, Química: Ensino Médio</a:t>
            </a:r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83" y="5445224"/>
            <a:ext cx="1694835" cy="8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1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2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 composto NH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3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é formado por uma Ligação?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1ª Pergunta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611560" y="2739692"/>
            <a:ext cx="5429869" cy="1407634"/>
          </a:xfrm>
          <a:prstGeom prst="ellipse">
            <a:avLst/>
          </a:prstGeom>
          <a:solidFill>
            <a:srgbClr val="CC0099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Iônica</a:t>
            </a:r>
            <a:endParaRPr lang="pt-BR" sz="2800" b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581206" y="4437112"/>
            <a:ext cx="5574970" cy="1296144"/>
          </a:xfrm>
          <a:prstGeom prst="ellipse">
            <a:avLst/>
          </a:prstGeom>
          <a:solidFill>
            <a:srgbClr val="CC0099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covalente</a:t>
            </a:r>
          </a:p>
        </p:txBody>
      </p:sp>
      <p:pic>
        <p:nvPicPr>
          <p:cNvPr id="9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0141"/>
            <a:ext cx="2989810" cy="2989810"/>
          </a:xfrm>
        </p:spPr>
      </p:pic>
    </p:spTree>
    <p:extLst>
      <p:ext uri="{BB962C8B-B14F-4D97-AF65-F5344CB8AC3E}">
        <p14:creationId xmlns:p14="http://schemas.microsoft.com/office/powerpoint/2010/main" val="223858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728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Esse mesmo composto NH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3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possui qual Geometria Molecular?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2ª Pergunta</a:t>
            </a: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722572" y="2606977"/>
            <a:ext cx="3600400" cy="914400"/>
          </a:xfrm>
          <a:prstGeom prst="rect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LINEAR</a:t>
            </a:r>
            <a:endParaRPr lang="pt-BR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755576" y="3934351"/>
            <a:ext cx="3600400" cy="914400"/>
          </a:xfrm>
          <a:prstGeom prst="rect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TRIANGULAR</a:t>
            </a:r>
            <a:endParaRPr lang="pt-BR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4936405" y="3945232"/>
            <a:ext cx="3528392" cy="914400"/>
          </a:xfrm>
          <a:prstGeom prst="rect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PIRAMIDAL</a:t>
            </a:r>
            <a:r>
              <a:rPr lang="pt-BR" sz="2800" b="1" dirty="0">
                <a:solidFill>
                  <a:srgbClr val="FFFF00"/>
                </a:solidFill>
                <a:latin typeface="Hobo Std" pitchFamily="34" charset="0"/>
              </a:rPr>
              <a:t> </a:t>
            </a:r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TRIGONAL</a:t>
            </a:r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932040" y="2606977"/>
            <a:ext cx="3528392" cy="914400"/>
          </a:xfrm>
          <a:prstGeom prst="rect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ANGULAR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2987824" y="5229200"/>
            <a:ext cx="3384376" cy="936104"/>
          </a:xfrm>
          <a:prstGeom prst="rect">
            <a:avLst/>
          </a:prstGeom>
          <a:solidFill>
            <a:srgbClr val="BB8CC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TETRAÉDRICA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2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 composto MgF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é formado por uma Ligação?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3ª Pergunta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611560" y="2739692"/>
            <a:ext cx="5429869" cy="1407634"/>
          </a:xfrm>
          <a:prstGeom prst="ellipse">
            <a:avLst/>
          </a:prstGeom>
          <a:solidFill>
            <a:srgbClr val="78ED03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Iônica</a:t>
            </a:r>
            <a:endParaRPr lang="pt-BR" sz="2800" b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581206" y="4437112"/>
            <a:ext cx="5574970" cy="1296144"/>
          </a:xfrm>
          <a:prstGeom prst="ellipse">
            <a:avLst/>
          </a:prstGeom>
          <a:solidFill>
            <a:srgbClr val="78ED03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covalente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0141"/>
            <a:ext cx="2989810" cy="2989810"/>
          </a:xfrm>
        </p:spPr>
      </p:pic>
    </p:spTree>
    <p:extLst>
      <p:ext uri="{BB962C8B-B14F-4D97-AF65-F5344CB8AC3E}">
        <p14:creationId xmlns:p14="http://schemas.microsoft.com/office/powerpoint/2010/main" val="266586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5728" y="126876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Esse mesmo composto MgF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2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possui qual Geometria Molecular?</a:t>
            </a:r>
            <a:endParaRPr lang="pt-BR" sz="4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4ª Pergunta</a:t>
            </a:r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722572" y="2606977"/>
            <a:ext cx="3600400" cy="914400"/>
          </a:xfrm>
          <a:prstGeom prst="rect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LINEAR</a:t>
            </a:r>
            <a:endParaRPr lang="pt-BR" sz="2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755576" y="3934351"/>
            <a:ext cx="3600400" cy="914400"/>
          </a:xfrm>
          <a:prstGeom prst="rect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TRIANGULAR</a:t>
            </a:r>
            <a:endParaRPr lang="pt-BR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4936405" y="3945232"/>
            <a:ext cx="3528392" cy="914400"/>
          </a:xfrm>
          <a:prstGeom prst="rect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PIRAMIDAL</a:t>
            </a:r>
            <a:r>
              <a:rPr lang="pt-BR" sz="2800" b="1" dirty="0">
                <a:solidFill>
                  <a:srgbClr val="FFFF00"/>
                </a:solidFill>
                <a:latin typeface="Hobo Std" pitchFamily="34" charset="0"/>
              </a:rPr>
              <a:t> </a:t>
            </a:r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TRIGONAL</a:t>
            </a:r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4932040" y="2606977"/>
            <a:ext cx="3528392" cy="914400"/>
          </a:xfrm>
          <a:prstGeom prst="rect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ANGULAR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2987824" y="5229200"/>
            <a:ext cx="3384376" cy="936104"/>
          </a:xfrm>
          <a:prstGeom prst="rect">
            <a:avLst/>
          </a:prstGeom>
          <a:solidFill>
            <a:srgbClr val="FF33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TETRAÉDRICA</a:t>
            </a:r>
            <a:endParaRPr lang="pt-BR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0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526" y="134076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 composto CH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4</a:t>
            </a: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b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é formado por uma Ligação?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Adobe Fan Heiti Std B" pitchFamily="34" charset="-128"/>
                <a:ea typeface="Adobe Fan Heiti Std B" pitchFamily="34" charset="-128"/>
              </a:rPr>
              <a:t>5ª Pergunta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617599" y="2739692"/>
            <a:ext cx="5429869" cy="140763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Iônica</a:t>
            </a:r>
            <a:endParaRPr lang="pt-BR" sz="2800" b="1" dirty="0">
              <a:ln>
                <a:solidFill>
                  <a:schemeClr val="accent2"/>
                </a:solidFill>
              </a:ln>
              <a:solidFill>
                <a:srgbClr val="FFFF00"/>
              </a:solidFill>
              <a:latin typeface="Hobo Std" pitchFamily="34" charset="0"/>
            </a:endParaRPr>
          </a:p>
        </p:txBody>
      </p:sp>
      <p:sp>
        <p:nvSpPr>
          <p:cNvPr id="3" name="Elipse 2">
            <a:hlinkClick r:id="rId3" action="ppaction://hlinksldjump"/>
          </p:cNvPr>
          <p:cNvSpPr/>
          <p:nvPr/>
        </p:nvSpPr>
        <p:spPr>
          <a:xfrm>
            <a:off x="581206" y="4437112"/>
            <a:ext cx="5574970" cy="129614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Hobo Std" pitchFamily="34" charset="0"/>
              </a:rPr>
              <a:t>covalente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80141"/>
            <a:ext cx="2989810" cy="2989810"/>
          </a:xfrm>
        </p:spPr>
      </p:pic>
    </p:spTree>
    <p:extLst>
      <p:ext uri="{BB962C8B-B14F-4D97-AF65-F5344CB8AC3E}">
        <p14:creationId xmlns:p14="http://schemas.microsoft.com/office/powerpoint/2010/main" val="266586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a 13">
      <a:dk1>
        <a:srgbClr val="D2CF9B"/>
      </a:dk1>
      <a:lt1>
        <a:srgbClr val="D4D1A0"/>
      </a:lt1>
      <a:dk2>
        <a:srgbClr val="D4D1A0"/>
      </a:dk2>
      <a:lt2>
        <a:srgbClr val="D4D1A0"/>
      </a:lt2>
      <a:accent1>
        <a:srgbClr val="68642E"/>
      </a:accent1>
      <a:accent2>
        <a:srgbClr val="2F2B20"/>
      </a:accent2>
      <a:accent3>
        <a:srgbClr val="68642E"/>
      </a:accent3>
      <a:accent4>
        <a:srgbClr val="A47A37"/>
      </a:accent4>
      <a:accent5>
        <a:srgbClr val="C89F5D"/>
      </a:accent5>
      <a:accent6>
        <a:srgbClr val="747034"/>
      </a:accent6>
      <a:hlink>
        <a:srgbClr val="D25814"/>
      </a:hlink>
      <a:folHlink>
        <a:srgbClr val="D2581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855</TotalTime>
  <Words>881</Words>
  <Application>Microsoft Office PowerPoint</Application>
  <PresentationFormat>Apresentação na tela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Adobe Fan Heiti Std B</vt:lpstr>
      <vt:lpstr>Adobe Gothic Std B</vt:lpstr>
      <vt:lpstr>Agency FB</vt:lpstr>
      <vt:lpstr>Arial</vt:lpstr>
      <vt:lpstr>Bebas Neue</vt:lpstr>
      <vt:lpstr>Bodoni MT Poster Compressed</vt:lpstr>
      <vt:lpstr>Century Gothic</vt:lpstr>
      <vt:lpstr>Franklin Gothic Book</vt:lpstr>
      <vt:lpstr>Gabriola</vt:lpstr>
      <vt:lpstr>Hobo Std</vt:lpstr>
      <vt:lpstr>Times New Roman</vt:lpstr>
      <vt:lpstr>Wingdings 2</vt:lpstr>
      <vt:lpstr>Austin</vt:lpstr>
      <vt:lpstr>Quiz das Ligações</vt:lpstr>
      <vt:lpstr>Autoria:</vt:lpstr>
      <vt:lpstr>Instrução:</vt:lpstr>
      <vt:lpstr>Referências:</vt:lpstr>
      <vt:lpstr>O composto NH3  é formado por uma Ligação?</vt:lpstr>
      <vt:lpstr>Esse mesmo composto NH3  possui qual Geometria Molecular?</vt:lpstr>
      <vt:lpstr>O composto MgF2  é formado por uma Ligação?</vt:lpstr>
      <vt:lpstr>Esse mesmo composto MgF2 possui qual Geometria Molecular?</vt:lpstr>
      <vt:lpstr>O composto CH4  é formado por uma Ligação?</vt:lpstr>
      <vt:lpstr>Esse mesmo composto CH4  possui qual Geometria Molecular?</vt:lpstr>
      <vt:lpstr>O composto SO2  é formado por uma Ligação?</vt:lpstr>
      <vt:lpstr>Esse mesmo composto SO2 possui qual Geometria Molecular?</vt:lpstr>
      <vt:lpstr>O composto BF3  é formado por uma Ligação?</vt:lpstr>
      <vt:lpstr>Esse mesmo composto BF3  possui qual Geometria Molecular?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SERVIDOR</dc:creator>
  <cp:lastModifiedBy>Avaliador</cp:lastModifiedBy>
  <cp:revision>64</cp:revision>
  <dcterms:created xsi:type="dcterms:W3CDTF">2019-09-27T17:59:07Z</dcterms:created>
  <dcterms:modified xsi:type="dcterms:W3CDTF">2019-12-23T21:19:09Z</dcterms:modified>
</cp:coreProperties>
</file>