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1" r:id="rId27"/>
    <p:sldId id="290" r:id="rId28"/>
    <p:sldId id="289" r:id="rId29"/>
    <p:sldId id="292" r:id="rId30"/>
    <p:sldId id="296" r:id="rId31"/>
    <p:sldId id="300" r:id="rId32"/>
    <p:sldId id="304" r:id="rId33"/>
    <p:sldId id="293" r:id="rId34"/>
    <p:sldId id="297" r:id="rId35"/>
    <p:sldId id="301" r:id="rId36"/>
    <p:sldId id="305" r:id="rId37"/>
    <p:sldId id="294" r:id="rId38"/>
    <p:sldId id="298" r:id="rId39"/>
    <p:sldId id="302" r:id="rId40"/>
    <p:sldId id="306" r:id="rId41"/>
    <p:sldId id="295" r:id="rId42"/>
    <p:sldId id="299" r:id="rId43"/>
    <p:sldId id="303" r:id="rId44"/>
    <p:sldId id="307" r:id="rId45"/>
    <p:sldId id="281" r:id="rId46"/>
    <p:sldId id="308" r:id="rId47"/>
    <p:sldId id="309" r:id="rId48"/>
    <p:sldId id="310" r:id="rId49"/>
    <p:sldId id="311" r:id="rId50"/>
    <p:sldId id="315" r:id="rId51"/>
    <p:sldId id="319" r:id="rId52"/>
    <p:sldId id="323" r:id="rId53"/>
    <p:sldId id="312" r:id="rId54"/>
    <p:sldId id="316" r:id="rId55"/>
    <p:sldId id="320" r:id="rId56"/>
    <p:sldId id="324" r:id="rId57"/>
    <p:sldId id="313" r:id="rId58"/>
    <p:sldId id="317" r:id="rId59"/>
    <p:sldId id="321" r:id="rId60"/>
    <p:sldId id="325" r:id="rId61"/>
    <p:sldId id="314" r:id="rId62"/>
    <p:sldId id="318" r:id="rId63"/>
    <p:sldId id="322" r:id="rId64"/>
    <p:sldId id="326" r:id="rId65"/>
    <p:sldId id="327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E3FD"/>
    <a:srgbClr val="22FE47"/>
    <a:srgbClr val="C25EB4"/>
    <a:srgbClr val="00FFFF"/>
    <a:srgbClr val="FF6600"/>
    <a:srgbClr val="17C6E9"/>
    <a:srgbClr val="FE5438"/>
    <a:srgbClr val="0FF10F"/>
    <a:srgbClr val="FF33CC"/>
    <a:srgbClr val="40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3A8B5B-A929-4B24-A4FD-39F1A6607DA0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40DB25-1BF8-403C-A45F-D3A00C8E803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.xml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mailto:jositpastorini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undoeducacao.bol.uol.com.br/quimica/fenomenos-fisicos-quimicos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hyperlink" Target="https://alunosonline.uol.com.br/quimica/fenomenos-fisicos-quimicos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4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491880" y="1301892"/>
            <a:ext cx="4643877" cy="421534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Cooper Black" panose="0208090404030B020404" pitchFamily="18" charset="0"/>
              </a:rPr>
              <a:t>QUIZ DOS</a:t>
            </a:r>
          </a:p>
          <a:p>
            <a:pPr algn="ctr"/>
            <a:r>
              <a:rPr lang="pt-BR" sz="3600" dirty="0">
                <a:latin typeface="Cooper Black" panose="0208090404030B020404" pitchFamily="18" charset="0"/>
              </a:rPr>
              <a:t>FENÔMENOS QUÍMICOS </a:t>
            </a:r>
          </a:p>
          <a:p>
            <a:pPr algn="ctr"/>
            <a:r>
              <a:rPr lang="pt-BR" sz="3600" dirty="0">
                <a:latin typeface="Cooper Black" panose="0208090404030B020404" pitchFamily="18" charset="0"/>
              </a:rPr>
              <a:t>E </a:t>
            </a:r>
          </a:p>
          <a:p>
            <a:pPr algn="ctr"/>
            <a:r>
              <a:rPr lang="pt-BR" sz="3600" dirty="0">
                <a:latin typeface="Cooper Black" panose="0208090404030B020404" pitchFamily="18" charset="0"/>
              </a:rPr>
              <a:t>FÍSICOS</a:t>
            </a:r>
          </a:p>
        </p:txBody>
      </p:sp>
      <p:sp>
        <p:nvSpPr>
          <p:cNvPr id="3" name="Retângulo de cantos arredondados 2">
            <a:hlinkClick r:id="rId3" action="ppaction://hlinksldjump"/>
          </p:cNvPr>
          <p:cNvSpPr/>
          <p:nvPr/>
        </p:nvSpPr>
        <p:spPr>
          <a:xfrm>
            <a:off x="1224267" y="1301892"/>
            <a:ext cx="2160240" cy="657855"/>
          </a:xfrm>
          <a:prstGeom prst="roundRect">
            <a:avLst/>
          </a:prstGeom>
          <a:solidFill>
            <a:srgbClr val="40C50B"/>
          </a:solidFill>
          <a:ln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INICIAR</a:t>
            </a:r>
          </a:p>
        </p:txBody>
      </p:sp>
      <p:sp>
        <p:nvSpPr>
          <p:cNvPr id="11" name="Retângulo de cantos arredondados 10">
            <a:hlinkClick r:id="rId4" action="ppaction://hlinksldjump"/>
          </p:cNvPr>
          <p:cNvSpPr/>
          <p:nvPr/>
        </p:nvSpPr>
        <p:spPr>
          <a:xfrm>
            <a:off x="3674724" y="174754"/>
            <a:ext cx="2016224" cy="43204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AUTORIA</a:t>
            </a:r>
          </a:p>
        </p:txBody>
      </p:sp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672764" y="174754"/>
            <a:ext cx="2088232" cy="432048"/>
          </a:xfrm>
          <a:prstGeom prst="roundRect">
            <a:avLst/>
          </a:prstGeom>
          <a:solidFill>
            <a:srgbClr val="FF33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INSTRUÇÃO</a:t>
            </a:r>
          </a:p>
        </p:txBody>
      </p:sp>
      <p:sp>
        <p:nvSpPr>
          <p:cNvPr id="13" name="Retângulo de cantos arredondados 12">
            <a:hlinkClick r:id="rId6" action="ppaction://hlinksldjump"/>
          </p:cNvPr>
          <p:cNvSpPr/>
          <p:nvPr/>
        </p:nvSpPr>
        <p:spPr>
          <a:xfrm>
            <a:off x="6804248" y="174754"/>
            <a:ext cx="1800200" cy="43204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9" y="3028675"/>
            <a:ext cx="2769096" cy="2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2ª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Queima do carvão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3033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2ª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Dissolução do açúcar em água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139333" cy="31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3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2ª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Produção de queijo a partir do leite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42608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3ª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Queima de combustíveis no motor dos automóveis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43683" y="2996952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70796" y="4661970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044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3ª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Fotossíntese realizada pelas plantas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3033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5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3ª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Congelamento da água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139333" cy="31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3ª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62845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Comprimido efervescente adicionado à água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42608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4ª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Transformação de tecido em roupas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43683" y="2996952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70796" y="4661970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044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4ª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Triturar o carvão para obter o carvão ativo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3033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4ª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Aquecer uma panela de alumínio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139333" cy="31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377" y="764704"/>
            <a:ext cx="4490735" cy="883225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>
                <a:latin typeface="Bernard MT Condensed" panose="02050806060905020404" pitchFamily="18" charset="0"/>
              </a:rPr>
              <a:t>AUTORIA:</a:t>
            </a:r>
          </a:p>
        </p:txBody>
      </p:sp>
      <p:pic>
        <p:nvPicPr>
          <p:cNvPr id="1026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109399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73902"/>
            <a:ext cx="1008112" cy="13286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27002"/>
            <a:ext cx="1296144" cy="12961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27003"/>
            <a:ext cx="1928024" cy="12961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27003"/>
            <a:ext cx="1812918" cy="127553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43608" y="174583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Titulo: Quiz dos fenômenos químicos e físicos</a:t>
            </a:r>
          </a:p>
          <a:p>
            <a:r>
              <a:rPr lang="pt-BR" sz="1500" dirty="0"/>
              <a:t>Objetivo: Compreender os fenômenos químicos e físicos.</a:t>
            </a:r>
          </a:p>
          <a:p>
            <a:r>
              <a:rPr lang="pt-BR" sz="1500" dirty="0"/>
              <a:t>Componente Curricular: Ciências 9º</a:t>
            </a:r>
          </a:p>
          <a:p>
            <a:r>
              <a:rPr lang="pt-BR" sz="1500" dirty="0"/>
              <a:t>Tema: Fenômenos químicos e físicos</a:t>
            </a:r>
          </a:p>
          <a:p>
            <a:r>
              <a:rPr lang="pt-BR" sz="1500" dirty="0"/>
              <a:t>Autora: Josiane Trombini </a:t>
            </a:r>
            <a:r>
              <a:rPr lang="pt-BR" sz="1500" dirty="0" err="1"/>
              <a:t>Pastorini</a:t>
            </a:r>
            <a:r>
              <a:rPr lang="pt-BR" sz="1500" dirty="0"/>
              <a:t> (</a:t>
            </a:r>
            <a:r>
              <a:rPr lang="pt-BR" sz="1500" dirty="0">
                <a:hlinkClick r:id="rId9"/>
              </a:rPr>
              <a:t>jositpastorini@gmail.com</a:t>
            </a:r>
            <a:r>
              <a:rPr lang="pt-BR" sz="1500" dirty="0"/>
              <a:t>)</a:t>
            </a:r>
          </a:p>
          <a:p>
            <a:r>
              <a:rPr lang="pt-BR" sz="1500" dirty="0"/>
              <a:t>Orientadora: Maria Rosângela Silveira Ramos e Helena Brum Neto</a:t>
            </a:r>
          </a:p>
          <a:p>
            <a:r>
              <a:rPr lang="pt-BR" sz="1500" dirty="0"/>
              <a:t>Pais: Brasil - RS</a:t>
            </a:r>
          </a:p>
          <a:p>
            <a:r>
              <a:rPr lang="pt-BR" sz="1500" dirty="0"/>
              <a:t>Instituição: Instituto Federal Farroupilha, </a:t>
            </a:r>
            <a:r>
              <a:rPr lang="pt-BR" sz="1500" i="1" dirty="0"/>
              <a:t>Campus</a:t>
            </a:r>
            <a:r>
              <a:rPr lang="pt-BR" sz="1500" dirty="0"/>
              <a:t> São Vicente do Sul – Programa Multidisciplinar Residência Pedagógica (Coordenação de Aperfeiçoamento de Pessoal de Nível Superior – CAPES)</a:t>
            </a:r>
          </a:p>
          <a:p>
            <a:r>
              <a:rPr lang="pt-BR" sz="1500" dirty="0"/>
              <a:t>Ano: 2019</a:t>
            </a:r>
          </a:p>
          <a:p>
            <a:r>
              <a:rPr lang="pt-BR" sz="1500" dirty="0"/>
              <a:t>Licença:</a:t>
            </a:r>
          </a:p>
        </p:txBody>
      </p:sp>
    </p:spTree>
    <p:extLst>
      <p:ext uri="{BB962C8B-B14F-4D97-AF65-F5344CB8AC3E}">
        <p14:creationId xmlns:p14="http://schemas.microsoft.com/office/powerpoint/2010/main" val="249213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4ª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Massa de pão crescendo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42608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5ª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Produzir vinho a partir da uva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43683" y="2996952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70796" y="4661970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044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7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5ª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Enferrujamento da palha de aço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3033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7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5ª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Derretimento de metais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139333" cy="31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5ª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Queima de um cigarro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42608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8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86701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641159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64115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64115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16287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b="1" dirty="0">
                <a:latin typeface="Bernard MT Condensed" panose="02050806060905020404" pitchFamily="18" charset="0"/>
              </a:rPr>
              <a:t>REFERÊNCIAS: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https://mundoeducacao.bol.uol.com.br/quimica/fenomenos-fisicos-quimicos.htm</a:t>
            </a:r>
            <a:endParaRPr lang="pt-BR" dirty="0"/>
          </a:p>
          <a:p>
            <a:r>
              <a:rPr lang="pt-BR" dirty="0">
                <a:hlinkClick r:id="rId4"/>
              </a:rPr>
              <a:t>https://alunosonline.uol.com.br/quimica/fenomenos-fisicos-quimicos.html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Bisel 3">
            <a:hlinkClick r:id="rId5" action="ppaction://hlinksldjump"/>
          </p:cNvPr>
          <p:cNvSpPr/>
          <p:nvPr/>
        </p:nvSpPr>
        <p:spPr>
          <a:xfrm>
            <a:off x="6084168" y="5151575"/>
            <a:ext cx="2088232" cy="72008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02883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1039755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914317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39071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162877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1039755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914317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3907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162877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1039755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91431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>
                <a:latin typeface="Bernard MT Condensed" panose="02050806060905020404" pitchFamily="18" charset="0"/>
              </a:rPr>
              <a:t>INSTRUÇÃO: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Este jogo é composto por 20 perguntas, que deverão ser respondidas corretamente. </a:t>
            </a:r>
          </a:p>
          <a:p>
            <a:pPr algn="just"/>
            <a:r>
              <a:rPr lang="pt-BR" dirty="0"/>
              <a:t>A turma deverá ser dividida em 4 grupos, cada grupo responderá 5 questões.</a:t>
            </a:r>
          </a:p>
          <a:p>
            <a:pPr algn="just"/>
            <a:r>
              <a:rPr lang="pt-BR" dirty="0"/>
              <a:t>O grupo que responder corretamente as questões será o vencedor.</a:t>
            </a:r>
          </a:p>
          <a:p>
            <a:pPr algn="just"/>
            <a:r>
              <a:rPr lang="pt-BR" dirty="0"/>
              <a:t>Vale lembrar que as perguntas tem 2 opções de resposta apenas.</a:t>
            </a:r>
          </a:p>
          <a:p>
            <a:r>
              <a:rPr lang="pt-BR" b="1" dirty="0">
                <a:solidFill>
                  <a:schemeClr val="accent2"/>
                </a:solidFill>
              </a:rPr>
              <a:t>BOA SORTE E VAMOS JOGAR.</a:t>
            </a:r>
          </a:p>
        </p:txBody>
      </p:sp>
      <p:sp>
        <p:nvSpPr>
          <p:cNvPr id="4" name="Bisel 3">
            <a:hlinkClick r:id="rId3" action="ppaction://hlinksldjump"/>
          </p:cNvPr>
          <p:cNvSpPr/>
          <p:nvPr/>
        </p:nvSpPr>
        <p:spPr>
          <a:xfrm>
            <a:off x="6084168" y="5151575"/>
            <a:ext cx="2088232" cy="72008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790292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39071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162877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1039755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914317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2 4"/>
          <p:cNvSpPr/>
          <p:nvPr/>
        </p:nvSpPr>
        <p:spPr>
          <a:xfrm>
            <a:off x="1115616" y="620688"/>
            <a:ext cx="6912768" cy="3312368"/>
          </a:xfrm>
          <a:prstGeom prst="irregularSeal2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ERROU 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TENTE OUTRA VEZ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2420888"/>
            <a:ext cx="3810000" cy="3810000"/>
          </a:xfrm>
          <a:prstGeom prst="rect">
            <a:avLst/>
          </a:prstGeom>
        </p:spPr>
      </p:pic>
      <p:sp>
        <p:nvSpPr>
          <p:cNvPr id="7" name="Bisel 6">
            <a:hlinkClick r:id="rId3" action="ppaction://hlinksldjump"/>
          </p:cNvPr>
          <p:cNvSpPr/>
          <p:nvPr/>
        </p:nvSpPr>
        <p:spPr>
          <a:xfrm>
            <a:off x="1043608" y="4653136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FINALIZAR O JOGO </a:t>
            </a:r>
          </a:p>
        </p:txBody>
      </p:sp>
    </p:spTree>
    <p:extLst>
      <p:ext uri="{BB962C8B-B14F-4D97-AF65-F5344CB8AC3E}">
        <p14:creationId xmlns:p14="http://schemas.microsoft.com/office/powerpoint/2010/main" val="4239071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0FF10F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33673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9683874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E5438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968387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17C6E9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C25EB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2968387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0FF10F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76881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1ª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Amassar um papel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43683" y="2996952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70796" y="4661970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044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6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9869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E5438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868177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17C6E9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C25EB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418983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0FF10F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768814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9869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E5438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868177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17C6E9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C25EB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418983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0FF10F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768814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98692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E5438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8681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1ª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Quebrar um copo de vidro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3033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8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17C6E9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C25EB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418983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0FF10F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768814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4298692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FE5438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PRÓXIMA PERGUNTA </a:t>
            </a:r>
          </a:p>
        </p:txBody>
      </p:sp>
    </p:spTree>
    <p:extLst>
      <p:ext uri="{BB962C8B-B14F-4D97-AF65-F5344CB8AC3E}">
        <p14:creationId xmlns:p14="http://schemas.microsoft.com/office/powerpoint/2010/main" val="3868177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/>
          <p:cNvSpPr/>
          <p:nvPr/>
        </p:nvSpPr>
        <p:spPr>
          <a:xfrm>
            <a:off x="1979712" y="836712"/>
            <a:ext cx="5328592" cy="1296144"/>
          </a:xfrm>
          <a:prstGeom prst="bevel">
            <a:avLst/>
          </a:prstGeom>
          <a:solidFill>
            <a:srgbClr val="17C6E9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MUITO BOM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0000" cy="3810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4427984" y="2132856"/>
            <a:ext cx="2448272" cy="2016224"/>
          </a:xfrm>
          <a:prstGeom prst="wedgeEllipseCallout">
            <a:avLst/>
          </a:prstGeom>
          <a:solidFill>
            <a:srgbClr val="C25EB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SIGA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EM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FRENTE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4860032" y="4797151"/>
            <a:ext cx="3240360" cy="1210103"/>
          </a:xfrm>
          <a:prstGeom prst="bevel">
            <a:avLst>
              <a:gd name="adj" fmla="val 1158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AQUI PARA FINALIZAR O JOGO </a:t>
            </a:r>
          </a:p>
        </p:txBody>
      </p:sp>
    </p:spTree>
    <p:extLst>
      <p:ext uri="{BB962C8B-B14F-4D97-AF65-F5344CB8AC3E}">
        <p14:creationId xmlns:p14="http://schemas.microsoft.com/office/powerpoint/2010/main" val="34189835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BR" sz="7200" dirty="0">
                <a:latin typeface="Arial Black" panose="020B0A04020102020204" pitchFamily="34" charset="0"/>
              </a:rPr>
              <a:t>FIM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63128"/>
            <a:ext cx="3810000" cy="381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03648" y="2367676"/>
            <a:ext cx="3744416" cy="1938992"/>
          </a:xfrm>
          <a:prstGeom prst="rect">
            <a:avLst/>
          </a:prstGeom>
          <a:solidFill>
            <a:srgbClr val="23E3FD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latin typeface="Arial Black" panose="020B0A04020102020204" pitchFamily="34" charset="0"/>
            </a:endParaRPr>
          </a:p>
          <a:p>
            <a:pPr algn="ctr"/>
            <a:r>
              <a:rPr lang="pt-BR" sz="2000" dirty="0">
                <a:latin typeface="Arial Black" panose="020B0A04020102020204" pitchFamily="34" charset="0"/>
              </a:rPr>
              <a:t>ESPERO QUE ESTE JOGO TENHA CONTRIBUIDO PARA A SUA APRENDIZAGEM!!!</a:t>
            </a:r>
          </a:p>
          <a:p>
            <a:pPr algn="ctr"/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403648" y="4437112"/>
            <a:ext cx="3744416" cy="1656184"/>
          </a:xfrm>
          <a:prstGeom prst="ellipse">
            <a:avLst/>
          </a:prstGeom>
          <a:solidFill>
            <a:srgbClr val="22FE47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AO PERSISTIREM DÚVIDAS PERGUNTE A 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PROF. JÔ</a:t>
            </a:r>
          </a:p>
        </p:txBody>
      </p:sp>
    </p:spTree>
    <p:extLst>
      <p:ext uri="{BB962C8B-B14F-4D97-AF65-F5344CB8AC3E}">
        <p14:creationId xmlns:p14="http://schemas.microsoft.com/office/powerpoint/2010/main" val="382389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1ª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Queima de papel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FE54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139333" cy="31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0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1ª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Ferver a água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54740" y="2986755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60032" y="4643180"/>
            <a:ext cx="2880320" cy="1440160"/>
          </a:xfrm>
          <a:prstGeom prst="roundRect">
            <a:avLst/>
          </a:prstGeom>
          <a:solidFill>
            <a:srgbClr val="17C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42608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latin typeface="Bernard MT Condensed" panose="02050806060905020404" pitchFamily="18" charset="0"/>
              </a:rPr>
              <a:t>2ª PERGUNTA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1939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Alimento decompondo-se no lixo é um exemplo de:</a:t>
            </a:r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843683" y="2996952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QUÍMICO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4870796" y="4661970"/>
            <a:ext cx="2880320" cy="1440160"/>
          </a:xfrm>
          <a:prstGeom prst="roundRect">
            <a:avLst/>
          </a:prstGeom>
          <a:solidFill>
            <a:srgbClr val="0FF1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FENÔMENO FÍSICO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044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296</TotalTime>
  <Words>910</Words>
  <Application>Microsoft Office PowerPoint</Application>
  <PresentationFormat>Apresentação na tela (4:3)</PresentationFormat>
  <Paragraphs>255</Paragraphs>
  <Slides>65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3" baseType="lpstr">
      <vt:lpstr>Arial Black</vt:lpstr>
      <vt:lpstr>Bernard MT Condensed</vt:lpstr>
      <vt:lpstr>Brush Script MT</vt:lpstr>
      <vt:lpstr>Constantia</vt:lpstr>
      <vt:lpstr>Cooper Black</vt:lpstr>
      <vt:lpstr>Franklin Gothic Book</vt:lpstr>
      <vt:lpstr>Rage Italic</vt:lpstr>
      <vt:lpstr>Pino</vt:lpstr>
      <vt:lpstr>Apresentação do PowerPoint</vt:lpstr>
      <vt:lpstr>AUTORIA:</vt:lpstr>
      <vt:lpstr>REFERÊNCIAS:</vt:lpstr>
      <vt:lpstr>INSTRUÇÃO:</vt:lpstr>
      <vt:lpstr>1ª PERGUNTA</vt:lpstr>
      <vt:lpstr>1ª PERGUNTA</vt:lpstr>
      <vt:lpstr>1ª PERGUNTA</vt:lpstr>
      <vt:lpstr>1ª PERGUNTA</vt:lpstr>
      <vt:lpstr>2ª PERGUNTA</vt:lpstr>
      <vt:lpstr>2ª PERGUNTA</vt:lpstr>
      <vt:lpstr>2ª PERGUNTA</vt:lpstr>
      <vt:lpstr>2ª PERGUNTA</vt:lpstr>
      <vt:lpstr>3ª PERGUNTA</vt:lpstr>
      <vt:lpstr>3ª PERGUNTA</vt:lpstr>
      <vt:lpstr>3ª PERGUNTA</vt:lpstr>
      <vt:lpstr>3ª PERGUNTA</vt:lpstr>
      <vt:lpstr>4ª PERGUNTA</vt:lpstr>
      <vt:lpstr>4ª PERGUNTA</vt:lpstr>
      <vt:lpstr>4ª PERGUNTA</vt:lpstr>
      <vt:lpstr>4ª PERGUNTA</vt:lpstr>
      <vt:lpstr>5ª PERGUNTA</vt:lpstr>
      <vt:lpstr>5ª PERGUNTA</vt:lpstr>
      <vt:lpstr>5ª PERGUNTA</vt:lpstr>
      <vt:lpstr>5ª PERGUNTA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SERVIDOR</dc:creator>
  <cp:lastModifiedBy>Avaliador</cp:lastModifiedBy>
  <cp:revision>32</cp:revision>
  <dcterms:created xsi:type="dcterms:W3CDTF">2019-03-23T20:38:40Z</dcterms:created>
  <dcterms:modified xsi:type="dcterms:W3CDTF">2019-12-23T20:20:03Z</dcterms:modified>
</cp:coreProperties>
</file>