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36" r:id="rId3"/>
    <p:sldId id="337" r:id="rId4"/>
    <p:sldId id="262" r:id="rId5"/>
    <p:sldId id="281" r:id="rId6"/>
    <p:sldId id="282" r:id="rId7"/>
    <p:sldId id="283" r:id="rId8"/>
    <p:sldId id="284" r:id="rId9"/>
    <p:sldId id="285" r:id="rId10"/>
    <p:sldId id="294" r:id="rId11"/>
    <p:sldId id="295" r:id="rId12"/>
    <p:sldId id="296" r:id="rId13"/>
    <p:sldId id="314" r:id="rId14"/>
    <p:sldId id="315" r:id="rId15"/>
    <p:sldId id="334" r:id="rId16"/>
    <p:sldId id="33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05F2C04-C923-438B-8C0F-E0CD2BADF298}">
      <wppc:fontMiss xmlns="" xmlns:wppc="http://www.wps.cn/officeDocument/PresentationCustomData" type="true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prstClr val="red"/>
    </p:penClr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0B395-2DD1-4E0C-AD7F-C33E717CE14B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66332-D461-43D9-A1C1-8FF0295CCE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Espaço Reservado para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B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9BC73-8ECB-497B-B366-599FBB726F56}" type="datetimeFigureOut">
              <a:rPr lang="pt-BR" smtClean="0"/>
              <a:pPr/>
              <a:t>22/12/2019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20EB677-0DB0-422F-9AE4-96B81F073B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hlinkClick r:id="rId2" action="ppaction://hlinksldjump"/>
          </p:cNvPr>
          <p:cNvSpPr/>
          <p:nvPr/>
        </p:nvSpPr>
        <p:spPr>
          <a:xfrm>
            <a:off x="8101965" y="3862070"/>
            <a:ext cx="2607945" cy="9461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INSTRUÇÕES</a:t>
            </a:r>
          </a:p>
        </p:txBody>
      </p:sp>
      <p:sp>
        <p:nvSpPr>
          <p:cNvPr id="4" name="Retângulo 3">
            <a:hlinkClick r:id="rId3" action="ppaction://hlinksldjump"/>
          </p:cNvPr>
          <p:cNvSpPr/>
          <p:nvPr/>
        </p:nvSpPr>
        <p:spPr>
          <a:xfrm>
            <a:off x="8101965" y="5641340"/>
            <a:ext cx="2607945" cy="9918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INICIAR</a:t>
            </a:r>
          </a:p>
        </p:txBody>
      </p:sp>
      <p:sp>
        <p:nvSpPr>
          <p:cNvPr id="7" name="Retângulo 6">
            <a:hlinkClick r:id="rId4" action="ppaction://hlinksldjump"/>
          </p:cNvPr>
          <p:cNvSpPr/>
          <p:nvPr/>
        </p:nvSpPr>
        <p:spPr>
          <a:xfrm>
            <a:off x="8101965" y="2087880"/>
            <a:ext cx="2607945" cy="9461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AUTORIA</a:t>
            </a:r>
          </a:p>
        </p:txBody>
      </p:sp>
      <p:pic>
        <p:nvPicPr>
          <p:cNvPr id="3" name="Imagem 2" descr="20191206_20295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080" y="-54610"/>
            <a:ext cx="6727825" cy="6980555"/>
          </a:xfrm>
          <a:prstGeom prst="rect">
            <a:avLst/>
          </a:prstGeom>
        </p:spPr>
      </p:pic>
      <p:sp>
        <p:nvSpPr>
          <p:cNvPr id="8" name="Caixa de Texto 7"/>
          <p:cNvSpPr txBox="1"/>
          <p:nvPr/>
        </p:nvSpPr>
        <p:spPr>
          <a:xfrm>
            <a:off x="6993890" y="794385"/>
            <a:ext cx="48247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2800" b="1" dirty="0"/>
              <a:t>QUIZZ DO PETRÓLEO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8895" y="932180"/>
            <a:ext cx="8915400" cy="4979035"/>
          </a:xfrm>
        </p:spPr>
        <p:txBody>
          <a:bodyPr/>
          <a:lstStyle/>
          <a:p>
            <a:pPr marL="0" indent="0">
              <a:buNone/>
            </a:pPr>
            <a:r>
              <a:rPr lang="pt-BR" altLang="en-US" sz="2800"/>
              <a:t>3) Qual o nome da rocha  geradora do petróleo mais comum?</a:t>
            </a:r>
            <a:endParaRPr lang="pt-BR" altLang="en-US" sz="2400"/>
          </a:p>
          <a:p>
            <a:pPr marL="0" indent="0">
              <a:buNone/>
            </a:pPr>
            <a:endParaRPr lang="pt-BR" altLang="en-US" sz="2400"/>
          </a:p>
        </p:txBody>
      </p:sp>
      <p:sp>
        <p:nvSpPr>
          <p:cNvPr id="4" name="Fluxograma: Processo Alternativo 3">
            <a:hlinkClick r:id="rId2" action="ppaction://hlinksldjump"/>
          </p:cNvPr>
          <p:cNvSpPr/>
          <p:nvPr/>
        </p:nvSpPr>
        <p:spPr>
          <a:xfrm>
            <a:off x="2804160" y="2068195"/>
            <a:ext cx="1525905" cy="112522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3200"/>
              <a:t>A</a:t>
            </a:r>
          </a:p>
        </p:txBody>
      </p:sp>
      <p:sp>
        <p:nvSpPr>
          <p:cNvPr id="5" name="Fluxograma: Processo Alternativo 4">
            <a:hlinkClick r:id="rId3" action="ppaction://hlinksldjump"/>
          </p:cNvPr>
          <p:cNvSpPr/>
          <p:nvPr/>
        </p:nvSpPr>
        <p:spPr>
          <a:xfrm>
            <a:off x="2804160" y="3427095"/>
            <a:ext cx="1525905" cy="112522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3200"/>
              <a:t>B</a:t>
            </a:r>
          </a:p>
        </p:txBody>
      </p:sp>
      <p:sp>
        <p:nvSpPr>
          <p:cNvPr id="6" name="Fluxograma: Processo Alternativo 5">
            <a:hlinkClick r:id="rId3" action="ppaction://hlinksldjump"/>
          </p:cNvPr>
          <p:cNvSpPr/>
          <p:nvPr/>
        </p:nvSpPr>
        <p:spPr>
          <a:xfrm>
            <a:off x="2804160" y="4785995"/>
            <a:ext cx="1525905" cy="112522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3200"/>
              <a:t>C</a:t>
            </a:r>
          </a:p>
        </p:txBody>
      </p:sp>
      <p:sp>
        <p:nvSpPr>
          <p:cNvPr id="7" name="Retângulo 6"/>
          <p:cNvSpPr/>
          <p:nvPr/>
        </p:nvSpPr>
        <p:spPr>
          <a:xfrm>
            <a:off x="4961890" y="2237740"/>
            <a:ext cx="4885690" cy="6477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Folhelho Negro</a:t>
            </a:r>
          </a:p>
        </p:txBody>
      </p:sp>
      <p:sp>
        <p:nvSpPr>
          <p:cNvPr id="8" name="Retângulo 7"/>
          <p:cNvSpPr/>
          <p:nvPr/>
        </p:nvSpPr>
        <p:spPr>
          <a:xfrm>
            <a:off x="4961890" y="3665855"/>
            <a:ext cx="4885690" cy="6477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Mármore</a:t>
            </a:r>
          </a:p>
        </p:txBody>
      </p:sp>
      <p:sp>
        <p:nvSpPr>
          <p:cNvPr id="9" name="Retângulo 8"/>
          <p:cNvSpPr/>
          <p:nvPr/>
        </p:nvSpPr>
        <p:spPr>
          <a:xfrm>
            <a:off x="4961890" y="5024755"/>
            <a:ext cx="4885690" cy="6477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Jazidas</a:t>
            </a:r>
          </a:p>
        </p:txBody>
      </p:sp>
    </p:spTree>
  </p:cSld>
  <p:clrMapOvr>
    <a:masterClrMapping/>
  </p:clrMapOvr>
  <p:transition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arredondado 4">
            <a:hlinkClick r:id="rId2" action="ppaction://hlinksldjump"/>
          </p:cNvPr>
          <p:cNvSpPr/>
          <p:nvPr/>
        </p:nvSpPr>
        <p:spPr>
          <a:xfrm>
            <a:off x="4305935" y="1351915"/>
            <a:ext cx="4526280" cy="311594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altLang="en-US" sz="2400"/>
              <a:t>CLIQUE AQUI para retornar a pergunta</a:t>
            </a:r>
          </a:p>
        </p:txBody>
      </p:sp>
    </p:spTree>
  </p:cSld>
  <p:clrMapOvr>
    <a:masterClrMapping/>
  </p:clrMapOvr>
  <p:transition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edondar Retângulo de Canto Único 4">
            <a:hlinkClick r:id="rId2" action="ppaction://hlinksldjump"/>
          </p:cNvPr>
          <p:cNvSpPr/>
          <p:nvPr/>
        </p:nvSpPr>
        <p:spPr>
          <a:xfrm>
            <a:off x="4136390" y="1977390"/>
            <a:ext cx="4812030" cy="3319780"/>
          </a:xfrm>
          <a:prstGeom prst="round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altLang="en-US" sz="2400"/>
              <a:t>Parabéns!!! ÓTIMO desempenho</a:t>
            </a:r>
          </a:p>
          <a:p>
            <a:pPr algn="ctr"/>
            <a:r>
              <a:rPr lang="pt-BR" altLang="en-US" sz="2400"/>
              <a:t>CLIQUE para avançar!</a:t>
            </a:r>
          </a:p>
        </p:txBody>
      </p: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44115" y="385445"/>
            <a:ext cx="9397365" cy="60071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altLang="en-US" sz="2400"/>
          </a:p>
          <a:p>
            <a:pPr marL="0" indent="0" algn="just">
              <a:buNone/>
            </a:pPr>
            <a:r>
              <a:rPr lang="pt-BR" altLang="en-US" sz="2400"/>
              <a:t>4)- (Enem-MEC) Para compreender o processo de exploração e o consumo dos recursos petrolíferos, é fundamental conhecer a gênese e o processo de formação do petróleo descritos no texto abaixo:</a:t>
            </a:r>
          </a:p>
          <a:p>
            <a:pPr marL="0" indent="0" algn="just">
              <a:buNone/>
            </a:pPr>
            <a:r>
              <a:rPr lang="pt-BR" altLang="en-US" sz="2400"/>
              <a:t>“O petróleo é um combustível fóssil, originado provavelmente de restos de vida aquática acumulados no fundo dos oceanos primitivos e cobertos por sedimentos. O tempo e a pressão do sedimento sobre o material depositado no fundo do mar transformam esses restos em massas viscosas de coloração negra denominadas jazidas de petróleo.”</a:t>
            </a:r>
          </a:p>
          <a:p>
            <a:pPr marL="0" indent="0" algn="just">
              <a:buNone/>
            </a:pPr>
            <a:r>
              <a:rPr lang="pt-BR" altLang="en-US" sz="2400"/>
              <a:t>As informações do texto, permitem afirmar que:</a:t>
            </a:r>
          </a:p>
          <a:p>
            <a:pPr marL="0" indent="0" algn="just">
              <a:buNone/>
            </a:pPr>
            <a:endParaRPr lang="pt-BR" altLang="en-US" sz="2400"/>
          </a:p>
        </p:txBody>
      </p:sp>
    </p:spTree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96795" y="521335"/>
            <a:ext cx="9740900" cy="5694680"/>
          </a:xfrm>
        </p:spPr>
        <p:txBody>
          <a:bodyPr>
            <a:normAutofit fontScale="97500" lnSpcReduction="10000"/>
          </a:bodyPr>
          <a:lstStyle/>
          <a:p>
            <a:pPr marL="0" indent="0" algn="just">
              <a:buNone/>
            </a:pPr>
            <a:r>
              <a:rPr lang="pt-BR" altLang="en-US" sz="2400">
                <a:sym typeface="+mn-ea"/>
              </a:rPr>
              <a:t>O petróleo é um recurso energético renovável a curto prazo, em rezão da sua constante formação geológica.</a:t>
            </a:r>
          </a:p>
          <a:p>
            <a:pPr marL="0" indent="0" algn="just">
              <a:buNone/>
            </a:pPr>
            <a:endParaRPr lang="pt-BR" altLang="en-US" sz="2400"/>
          </a:p>
          <a:p>
            <a:pPr marL="0" indent="0" algn="just">
              <a:buNone/>
            </a:pPr>
            <a:r>
              <a:rPr lang="pt-BR" altLang="en-US" sz="2400"/>
              <a:t> A exploração de petróleo é realizada apenas em áreas marinhas.</a:t>
            </a:r>
          </a:p>
          <a:p>
            <a:pPr marL="0" indent="0" algn="just">
              <a:buNone/>
            </a:pPr>
            <a:endParaRPr lang="pt-BR" altLang="en-US" sz="2400"/>
          </a:p>
          <a:p>
            <a:pPr marL="0" indent="0" algn="just">
              <a:buNone/>
            </a:pPr>
            <a:r>
              <a:rPr lang="pt-BR" altLang="en-US" sz="2400"/>
              <a:t>A extração e o aproveitamento do petróleo são atividades não-poluentes dada a sua origem natural.</a:t>
            </a:r>
          </a:p>
          <a:p>
            <a:pPr marL="0" indent="0" algn="just">
              <a:buNone/>
            </a:pPr>
            <a:endParaRPr lang="pt-BR" altLang="en-US" sz="2400"/>
          </a:p>
          <a:p>
            <a:pPr marL="0" indent="0" algn="just">
              <a:buNone/>
            </a:pPr>
            <a:r>
              <a:rPr lang="pt-BR" altLang="en-US" sz="2400"/>
              <a:t>O petróleo é um recurso energético distribuído homogeneamente, em todas as regiões, independentemente da sua origem.</a:t>
            </a:r>
          </a:p>
          <a:p>
            <a:pPr marL="0" indent="0" algn="just">
              <a:buNone/>
            </a:pPr>
            <a:endParaRPr lang="pt-BR" altLang="en-US" sz="2400"/>
          </a:p>
          <a:p>
            <a:pPr marL="0" indent="0" algn="just">
              <a:buNone/>
            </a:pPr>
            <a:r>
              <a:rPr lang="pt-BR" altLang="en-US" sz="2400"/>
              <a:t> O petróleo é um recurso não-renovável a curto prazo, explorado em áreas continentais de origem marinha ou em áreas submarinas.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1429385" y="521335"/>
            <a:ext cx="681355" cy="744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A</a:t>
            </a:r>
          </a:p>
        </p:txBody>
      </p:sp>
      <p:sp>
        <p:nvSpPr>
          <p:cNvPr id="5" name="Retângulo 4">
            <a:hlinkClick r:id="rId2" action="ppaction://hlinksldjump"/>
          </p:cNvPr>
          <p:cNvSpPr/>
          <p:nvPr/>
        </p:nvSpPr>
        <p:spPr>
          <a:xfrm>
            <a:off x="1429385" y="1657985"/>
            <a:ext cx="681355" cy="601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B</a:t>
            </a:r>
          </a:p>
        </p:txBody>
      </p:sp>
      <p:sp>
        <p:nvSpPr>
          <p:cNvPr id="6" name="Retângulo 5">
            <a:hlinkClick r:id="rId2" action="ppaction://hlinksldjump"/>
          </p:cNvPr>
          <p:cNvSpPr/>
          <p:nvPr/>
        </p:nvSpPr>
        <p:spPr>
          <a:xfrm>
            <a:off x="1429385" y="2675890"/>
            <a:ext cx="681355" cy="744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C</a:t>
            </a:r>
          </a:p>
        </p:txBody>
      </p:sp>
      <p:sp>
        <p:nvSpPr>
          <p:cNvPr id="7" name="Retângulo 6">
            <a:hlinkClick r:id="rId2" action="ppaction://hlinksldjump"/>
          </p:cNvPr>
          <p:cNvSpPr/>
          <p:nvPr/>
        </p:nvSpPr>
        <p:spPr>
          <a:xfrm>
            <a:off x="1429385" y="3907790"/>
            <a:ext cx="681355" cy="756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D</a:t>
            </a:r>
          </a:p>
        </p:txBody>
      </p:sp>
      <p:sp>
        <p:nvSpPr>
          <p:cNvPr id="8" name="Retângulo 7">
            <a:hlinkClick r:id="rId3" action="ppaction://hlinksldjump"/>
          </p:cNvPr>
          <p:cNvSpPr/>
          <p:nvPr/>
        </p:nvSpPr>
        <p:spPr>
          <a:xfrm>
            <a:off x="1429385" y="5229225"/>
            <a:ext cx="681355" cy="6800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E</a:t>
            </a:r>
          </a:p>
        </p:txBody>
      </p:sp>
    </p:spTree>
  </p:cSld>
  <p:clrMapOvr>
    <a:masterClrMapping/>
  </p:clrMapOvr>
  <p:transition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arredondado 3">
            <a:hlinkClick r:id="rId2" action="ppaction://hlinksldjump"/>
          </p:cNvPr>
          <p:cNvSpPr/>
          <p:nvPr/>
        </p:nvSpPr>
        <p:spPr>
          <a:xfrm>
            <a:off x="4046855" y="1515110"/>
            <a:ext cx="3797300" cy="3048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2800"/>
              <a:t>OPS!! CLIQUE AQUI para retornar a questão!!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arredondado 3">
            <a:hlinkClick r:id="rId2" action="ppaction://hlinksldjump"/>
          </p:cNvPr>
          <p:cNvSpPr/>
          <p:nvPr/>
        </p:nvSpPr>
        <p:spPr>
          <a:xfrm>
            <a:off x="3881755" y="1388110"/>
            <a:ext cx="3657600" cy="30099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2400"/>
              <a:t>MUITO BEM!!!</a:t>
            </a:r>
          </a:p>
          <a:p>
            <a:pPr algn="ctr"/>
            <a:r>
              <a:rPr lang="pt-BR" altLang="en-US" sz="2400"/>
              <a:t>PARABÉNS, VOCÊ ACERTOU!!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72590" y="48260"/>
            <a:ext cx="10469880" cy="611060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TITULO: </a:t>
            </a:r>
            <a:r>
              <a:rPr lang="pt-BR" altLang="en-US" dirty="0" smtClean="0"/>
              <a:t>QUIZZ DO PETRÓLEO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OBJETIVO</a:t>
            </a: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: 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Oportunizar aos estudantes 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conhecimento 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sobre o Hidrocarbonetos, com enfoque no tema Petróleo</a:t>
            </a:r>
            <a:endParaRPr lang="pt-BR" dirty="0" smtClean="0">
              <a:solidFill>
                <a:schemeClr val="tx1"/>
              </a:solidFill>
              <a:cs typeface="+mn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Componente Curricular: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 Química- 3º ano</a:t>
            </a:r>
            <a:endParaRPr lang="pt-BR" dirty="0">
              <a:solidFill>
                <a:schemeClr val="tx1"/>
              </a:solidFill>
              <a:cs typeface="+mn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Tema: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 Hidrocarbonetos - Petróleo</a:t>
            </a:r>
            <a:endParaRPr lang="pt-BR" dirty="0">
              <a:solidFill>
                <a:schemeClr val="tx1"/>
              </a:solidFill>
              <a:cs typeface="+mn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Autora: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 </a:t>
            </a:r>
            <a:r>
              <a:rPr lang="pt-BR" dirty="0">
                <a:solidFill>
                  <a:schemeClr val="tx1"/>
                </a:solidFill>
                <a:cs typeface="+mn-lt"/>
                <a:sym typeface="+mn-ea"/>
              </a:rPr>
              <a:t>Daniela </a:t>
            </a:r>
            <a:r>
              <a:rPr lang="pt-BR" dirty="0" err="1">
                <a:solidFill>
                  <a:schemeClr val="tx1"/>
                </a:solidFill>
                <a:cs typeface="+mn-lt"/>
                <a:sym typeface="+mn-ea"/>
              </a:rPr>
              <a:t>Sturza</a:t>
            </a:r>
            <a:r>
              <a:rPr lang="pt-BR" dirty="0">
                <a:solidFill>
                  <a:schemeClr val="tx1"/>
                </a:solidFill>
                <a:cs typeface="+mn-lt"/>
                <a:sym typeface="+mn-ea"/>
              </a:rPr>
              <a:t> 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Macedo</a:t>
            </a:r>
            <a:endParaRPr lang="pt-BR" dirty="0" smtClean="0">
              <a:solidFill>
                <a:schemeClr val="tx1"/>
              </a:solidFill>
              <a:cs typeface="+mn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Orientadora: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 Maria Rosangela Silveira Ramos</a:t>
            </a:r>
            <a:endParaRPr lang="pt-BR" dirty="0">
              <a:solidFill>
                <a:schemeClr val="tx1"/>
              </a:solidFill>
              <a:cs typeface="+mn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País: 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Brasil</a:t>
            </a:r>
            <a:endParaRPr lang="pt-BR" dirty="0">
              <a:solidFill>
                <a:schemeClr val="tx1"/>
              </a:solidFill>
              <a:cs typeface="+mn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b="1" dirty="0">
                <a:solidFill>
                  <a:schemeClr val="tx1"/>
                </a:solidFill>
                <a:cs typeface="+mn-lt"/>
                <a:sym typeface="+mn-ea"/>
              </a:rPr>
              <a:t>Instituição:</a:t>
            </a:r>
            <a:r>
              <a:rPr lang="pt-BR" dirty="0">
                <a:solidFill>
                  <a:schemeClr val="tx1"/>
                </a:solidFill>
                <a:cs typeface="+mn-lt"/>
                <a:sym typeface="+mn-ea"/>
              </a:rPr>
              <a:t> Instituto Federal Farroupilha - Programa de 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Residência Pedagógica </a:t>
            </a:r>
            <a:r>
              <a:rPr lang="pt-BR" dirty="0">
                <a:solidFill>
                  <a:schemeClr val="tx1"/>
                </a:solidFill>
                <a:cs typeface="+mn-lt"/>
                <a:sym typeface="+mn-ea"/>
              </a:rPr>
              <a:t>(Coordenação de Aperfeiçoamento de Pessoal de 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Nível Superior </a:t>
            </a:r>
            <a:r>
              <a:rPr lang="pt-BR" dirty="0">
                <a:solidFill>
                  <a:schemeClr val="tx1"/>
                </a:solidFill>
                <a:cs typeface="+mn-lt"/>
                <a:sym typeface="+mn-ea"/>
              </a:rPr>
              <a:t>- CAPES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).</a:t>
            </a:r>
            <a:endParaRPr lang="pt-BR" dirty="0">
              <a:solidFill>
                <a:schemeClr val="tx1"/>
              </a:solidFill>
              <a:cs typeface="+mn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Ano:</a:t>
            </a:r>
            <a:r>
              <a:rPr lang="pt-BR" dirty="0" smtClean="0">
                <a:solidFill>
                  <a:schemeClr val="tx1"/>
                </a:solidFill>
                <a:cs typeface="+mn-lt"/>
                <a:sym typeface="+mn-ea"/>
              </a:rPr>
              <a:t> 2019</a:t>
            </a:r>
            <a:endParaRPr lang="pt-BR" dirty="0">
              <a:solidFill>
                <a:schemeClr val="tx1"/>
              </a:solidFill>
              <a:cs typeface="+mn-l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b="1" dirty="0" smtClean="0">
                <a:solidFill>
                  <a:schemeClr val="tx1"/>
                </a:solidFill>
                <a:cs typeface="+mn-lt"/>
                <a:sym typeface="+mn-ea"/>
              </a:rPr>
              <a:t>Licença:</a:t>
            </a:r>
            <a:endParaRPr lang="pt-BR" altLang="en-US" b="1" dirty="0" smtClean="0">
              <a:solidFill>
                <a:schemeClr val="tx1"/>
              </a:solidFill>
              <a:cs typeface="+mn-lt"/>
              <a:sym typeface="+mn-ea"/>
            </a:endParaRP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8734425" y="5794375"/>
            <a:ext cx="3291205" cy="1002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PÁGINA INICIAL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63140" y="878840"/>
            <a:ext cx="9484995" cy="5032375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pt-BR" altLang="en-US" b="1"/>
              <a:t>INSTRUÇÕES:</a:t>
            </a:r>
            <a:endParaRPr lang="pt-BR" altLang="en-US"/>
          </a:p>
          <a:p>
            <a:pPr marL="0" indent="0">
              <a:lnSpc>
                <a:spcPct val="150000"/>
              </a:lnSpc>
              <a:buNone/>
            </a:pPr>
            <a:r>
              <a:rPr lang="pt-BR" altLang="en-US"/>
              <a:t>	- O QUIZZ é composto por quatro questões, a quantidade de opções variam de questão.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altLang="en-US"/>
              <a:t> 	- Apenas uma afirmativa estara correta.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altLang="en-US"/>
              <a:t>	- Assinale a questão que estiver as letras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altLang="en-US"/>
              <a:t>	- Caso o estudante errar a questão, apenas aperte no botão que indica para voltar na questão.</a:t>
            </a:r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4780915" y="5004435"/>
            <a:ext cx="4008755" cy="12420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TELA INICIAL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2435" y="608235"/>
            <a:ext cx="8911687" cy="1280890"/>
          </a:xfrm>
        </p:spPr>
        <p:txBody>
          <a:bodyPr/>
          <a:lstStyle/>
          <a:p>
            <a:pPr algn="ctr"/>
            <a:r>
              <a:rPr lang="pt-BR"/>
              <a:t>Quizz do Petróleo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8895" y="1398270"/>
            <a:ext cx="8915400" cy="4050030"/>
          </a:xfrm>
        </p:spPr>
        <p:txBody>
          <a:bodyPr/>
          <a:lstStyle/>
          <a:p>
            <a:pPr marL="0" indent="0">
              <a:buNone/>
            </a:pPr>
            <a:r>
              <a:rPr lang="pt-BR" sz="2800" dirty="0"/>
              <a:t>1) Petróleo tem sua formula química composta por?</a:t>
            </a:r>
          </a:p>
        </p:txBody>
      </p:sp>
      <p:sp>
        <p:nvSpPr>
          <p:cNvPr id="4" name="Elipse 3">
            <a:hlinkClick r:id="rId2" action="ppaction://hlinksldjump"/>
          </p:cNvPr>
          <p:cNvSpPr/>
          <p:nvPr/>
        </p:nvSpPr>
        <p:spPr>
          <a:xfrm>
            <a:off x="2834640" y="2499360"/>
            <a:ext cx="1279525" cy="1125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A</a:t>
            </a:r>
          </a:p>
        </p:txBody>
      </p:sp>
      <p:sp>
        <p:nvSpPr>
          <p:cNvPr id="5" name="Elipse 4">
            <a:hlinkClick r:id="rId2" action="ppaction://hlinksldjump"/>
          </p:cNvPr>
          <p:cNvSpPr/>
          <p:nvPr/>
        </p:nvSpPr>
        <p:spPr>
          <a:xfrm>
            <a:off x="2834640" y="3983355"/>
            <a:ext cx="1279525" cy="1125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B</a:t>
            </a:r>
          </a:p>
        </p:txBody>
      </p:sp>
      <p:sp>
        <p:nvSpPr>
          <p:cNvPr id="6" name="Elipse 5">
            <a:hlinkClick r:id="rId3" action="ppaction://hlinksldjump"/>
          </p:cNvPr>
          <p:cNvSpPr/>
          <p:nvPr/>
        </p:nvSpPr>
        <p:spPr>
          <a:xfrm>
            <a:off x="2834640" y="5323840"/>
            <a:ext cx="1279525" cy="1125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C</a:t>
            </a:r>
          </a:p>
        </p:txBody>
      </p:sp>
      <p:sp>
        <p:nvSpPr>
          <p:cNvPr id="7" name="Retângulo arredondado 6">
            <a:hlinkClick r:id="rId2" action="ppaction://hlinksldjump"/>
          </p:cNvPr>
          <p:cNvSpPr/>
          <p:nvPr/>
        </p:nvSpPr>
        <p:spPr>
          <a:xfrm>
            <a:off x="4699635" y="2561590"/>
            <a:ext cx="4284980" cy="1047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Alcoóis</a:t>
            </a:r>
          </a:p>
        </p:txBody>
      </p:sp>
      <p:sp>
        <p:nvSpPr>
          <p:cNvPr id="8" name="Retângulo arredondado 7">
            <a:hlinkClick r:id="rId2" action="ppaction://hlinksldjump"/>
          </p:cNvPr>
          <p:cNvSpPr/>
          <p:nvPr/>
        </p:nvSpPr>
        <p:spPr>
          <a:xfrm>
            <a:off x="4795520" y="3983355"/>
            <a:ext cx="4284980" cy="1047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Cetonas</a:t>
            </a:r>
          </a:p>
        </p:txBody>
      </p:sp>
      <p:sp>
        <p:nvSpPr>
          <p:cNvPr id="9" name="Retângulo arredondado 8">
            <a:hlinkClick r:id="rId3" action="ppaction://hlinksldjump"/>
          </p:cNvPr>
          <p:cNvSpPr/>
          <p:nvPr/>
        </p:nvSpPr>
        <p:spPr>
          <a:xfrm>
            <a:off x="4795520" y="5401310"/>
            <a:ext cx="4284980" cy="1047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Hidrocarbonetos</a:t>
            </a:r>
          </a:p>
        </p:txBody>
      </p:sp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hlinkClick r:id="rId2" action="ppaction://hlinksldjump"/>
          </p:cNvPr>
          <p:cNvSpPr/>
          <p:nvPr/>
        </p:nvSpPr>
        <p:spPr>
          <a:xfrm>
            <a:off x="4596765" y="1759585"/>
            <a:ext cx="4030980" cy="3121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2800"/>
              <a:t>PARABÉNS!!</a:t>
            </a:r>
          </a:p>
          <a:p>
            <a:pPr algn="ctr"/>
            <a:r>
              <a:rPr lang="pt-BR" altLang="en-US" sz="2800"/>
              <a:t>Clique aqui para avançar!!</a:t>
            </a:r>
            <a:r>
              <a:rPr lang="pt-BR" altLang="en-US"/>
              <a:t>!</a:t>
            </a:r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arredondado 4">
            <a:hlinkClick r:id="rId3" action="ppaction://hlinksldjump"/>
          </p:cNvPr>
          <p:cNvSpPr/>
          <p:nvPr/>
        </p:nvSpPr>
        <p:spPr>
          <a:xfrm>
            <a:off x="4225290" y="1791335"/>
            <a:ext cx="4041140" cy="28371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2400">
                <a:solidFill>
                  <a:schemeClr val="tx1"/>
                </a:solidFill>
              </a:rPr>
              <a:t>CLIQUE AQUI para retornar a questão</a:t>
            </a: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35567" y="577215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pt-BR" altLang="en-US" sz="2800"/>
              <a:t>2) Assinale a alternativa que NÃO corresponde a todas serem materias primas do petróleo:</a:t>
            </a:r>
            <a:endParaRPr lang="pt-BR" altLang="en-US"/>
          </a:p>
          <a:p>
            <a:endParaRPr lang="pt-BR" altLang="en-US"/>
          </a:p>
        </p:txBody>
      </p:sp>
      <p:sp>
        <p:nvSpPr>
          <p:cNvPr id="4" name="Retângulo 3">
            <a:hlinkClick r:id="rId2" action="ppaction://hlinksldjump"/>
          </p:cNvPr>
          <p:cNvSpPr/>
          <p:nvPr/>
        </p:nvSpPr>
        <p:spPr>
          <a:xfrm>
            <a:off x="2823210" y="1868170"/>
            <a:ext cx="1217930" cy="955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2800" b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Retângulo 4">
            <a:hlinkClick r:id="rId2" action="ppaction://hlinksldjump"/>
          </p:cNvPr>
          <p:cNvSpPr/>
          <p:nvPr/>
        </p:nvSpPr>
        <p:spPr>
          <a:xfrm>
            <a:off x="2823210" y="3399155"/>
            <a:ext cx="1217930" cy="955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28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tângulo 5">
            <a:hlinkClick r:id="rId3" action="ppaction://hlinksldjump"/>
          </p:cNvPr>
          <p:cNvSpPr/>
          <p:nvPr/>
        </p:nvSpPr>
        <p:spPr>
          <a:xfrm>
            <a:off x="2823210" y="4954270"/>
            <a:ext cx="1217930" cy="955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28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7" name="Retângulo arredondado 6"/>
          <p:cNvSpPr/>
          <p:nvPr/>
        </p:nvSpPr>
        <p:spPr>
          <a:xfrm>
            <a:off x="5008245" y="1898650"/>
            <a:ext cx="6057265" cy="8940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Tecido, piche, gasolina e tintas</a:t>
            </a:r>
          </a:p>
        </p:txBody>
      </p:sp>
      <p:sp>
        <p:nvSpPr>
          <p:cNvPr id="8" name="Retângulo arredondado 7"/>
          <p:cNvSpPr/>
          <p:nvPr/>
        </p:nvSpPr>
        <p:spPr>
          <a:xfrm>
            <a:off x="5008245" y="3460750"/>
            <a:ext cx="6057265" cy="8940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Detergente, plástico, gás e acetona</a:t>
            </a:r>
          </a:p>
        </p:txBody>
      </p:sp>
      <p:sp>
        <p:nvSpPr>
          <p:cNvPr id="9" name="Retângulo arredondado 8"/>
          <p:cNvSpPr/>
          <p:nvPr/>
        </p:nvSpPr>
        <p:spPr>
          <a:xfrm>
            <a:off x="5008245" y="4954270"/>
            <a:ext cx="6057265" cy="8940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/>
              <a:t>Alcoól, ouro, parafina e GLP</a:t>
            </a:r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arredondado 4">
            <a:hlinkClick r:id="rId2" action="ppaction://hlinksldjump"/>
          </p:cNvPr>
          <p:cNvSpPr/>
          <p:nvPr/>
        </p:nvSpPr>
        <p:spPr>
          <a:xfrm>
            <a:off x="4363085" y="1442085"/>
            <a:ext cx="4935220" cy="35610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2800">
                <a:solidFill>
                  <a:schemeClr val="tx1"/>
                </a:solidFill>
              </a:rPr>
              <a:t>OPS, não foi dessa vez!!</a:t>
            </a:r>
          </a:p>
          <a:p>
            <a:pPr algn="ctr"/>
            <a:r>
              <a:rPr lang="pt-BR" altLang="en-US" sz="2800">
                <a:solidFill>
                  <a:schemeClr val="tx1"/>
                </a:solidFill>
              </a:rPr>
              <a:t>CLIQUE AQUI para retonar a questão!</a:t>
            </a:r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arredondado 4">
            <a:hlinkClick r:id="rId2" action="ppaction://hlinksldjump"/>
          </p:cNvPr>
          <p:cNvSpPr/>
          <p:nvPr/>
        </p:nvSpPr>
        <p:spPr>
          <a:xfrm>
            <a:off x="4218305" y="1494155"/>
            <a:ext cx="4144010" cy="386905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en-US" sz="3200"/>
              <a:t>MUITO BEM!!</a:t>
            </a:r>
          </a:p>
          <a:p>
            <a:pPr algn="ctr"/>
            <a:r>
              <a:rPr lang="pt-BR" altLang="en-US" sz="3200"/>
              <a:t>CLIQUE AQUI para avançar!</a:t>
            </a:r>
          </a:p>
        </p:txBody>
      </p:sp>
    </p:spTree>
  </p:cSld>
  <p:clrMapOvr>
    <a:masterClrMapping/>
  </p:clrMapOvr>
  <p:transition>
    <p:wheel spokes="8"/>
  </p:transition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422</Words>
  <Application>WPS Presentation</Application>
  <PresentationFormat>Personalizar</PresentationFormat>
  <Paragraphs>74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Cacho</vt:lpstr>
      <vt:lpstr>Slide 1</vt:lpstr>
      <vt:lpstr>Slide 2</vt:lpstr>
      <vt:lpstr>Slide 3</vt:lpstr>
      <vt:lpstr>Quizz do Petróleo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Daniela Sturza</dc:creator>
  <cp:lastModifiedBy>Bibiana</cp:lastModifiedBy>
  <cp:revision>84</cp:revision>
  <dcterms:created xsi:type="dcterms:W3CDTF">2019-05-28T17:55:00Z</dcterms:created>
  <dcterms:modified xsi:type="dcterms:W3CDTF">2019-12-22T22:23:23Z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1046-11.2.0.9052</vt:lpwstr>
  </property>
</Properties>
</file>