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88" r:id="rId4"/>
    <p:sldId id="258" r:id="rId5"/>
    <p:sldId id="259" r:id="rId6"/>
    <p:sldId id="260" r:id="rId7"/>
    <p:sldId id="289" r:id="rId8"/>
    <p:sldId id="290" r:id="rId9"/>
    <p:sldId id="263" r:id="rId10"/>
    <p:sldId id="274" r:id="rId11"/>
    <p:sldId id="275" r:id="rId12"/>
    <p:sldId id="291" r:id="rId13"/>
    <p:sldId id="292" r:id="rId14"/>
    <p:sldId id="264" r:id="rId15"/>
    <p:sldId id="276" r:id="rId16"/>
    <p:sldId id="277" r:id="rId17"/>
    <p:sldId id="293" r:id="rId18"/>
    <p:sldId id="294" r:id="rId19"/>
    <p:sldId id="265" r:id="rId20"/>
    <p:sldId id="278" r:id="rId21"/>
    <p:sldId id="279" r:id="rId22"/>
    <p:sldId id="295" r:id="rId23"/>
    <p:sldId id="296" r:id="rId24"/>
    <p:sldId id="266" r:id="rId25"/>
    <p:sldId id="280" r:id="rId26"/>
    <p:sldId id="281" r:id="rId27"/>
    <p:sldId id="297" r:id="rId28"/>
    <p:sldId id="298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40" autoAdjust="0"/>
    <p:restoredTop sz="94660"/>
  </p:normalViewPr>
  <p:slideViewPr>
    <p:cSldViewPr>
      <p:cViewPr varScale="1">
        <p:scale>
          <a:sx n="39" d="100"/>
          <a:sy n="39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74F91-D675-4F8A-814F-ADAC8EF830FE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FDD44-7D30-40AD-8CA6-36BB99E27C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DE57558-EAC8-4AA6-ACD0-CD43D7BE7F60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15.xml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8.xml"/><Relationship Id="rId4" Type="http://schemas.openxmlformats.org/officeDocument/2006/relationships/slide" Target="slide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/>
          <p:cNvSpPr/>
          <p:nvPr/>
        </p:nvSpPr>
        <p:spPr>
          <a:xfrm>
            <a:off x="285720" y="5786454"/>
            <a:ext cx="192882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hlinkClick r:id="rId2" action="ppaction://hlinksldjump"/>
          </p:cNvPr>
          <p:cNvSpPr txBox="1"/>
          <p:nvPr/>
        </p:nvSpPr>
        <p:spPr>
          <a:xfrm>
            <a:off x="714348" y="607220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Autoria</a:t>
            </a:r>
          </a:p>
        </p:txBody>
      </p:sp>
      <p:sp>
        <p:nvSpPr>
          <p:cNvPr id="11" name="Elipse 10">
            <a:hlinkClick r:id="rId3" action="ppaction://hlinksldjump"/>
          </p:cNvPr>
          <p:cNvSpPr/>
          <p:nvPr/>
        </p:nvSpPr>
        <p:spPr>
          <a:xfrm>
            <a:off x="7072330" y="5786454"/>
            <a:ext cx="1928826" cy="9286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hlinkClick r:id="rId3" action="ppaction://hlinksldjump"/>
          </p:cNvPr>
          <p:cNvSpPr txBox="1"/>
          <p:nvPr/>
        </p:nvSpPr>
        <p:spPr>
          <a:xfrm>
            <a:off x="7715272" y="6060064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Iniciar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85852" y="2071678"/>
            <a:ext cx="65008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rgbClr val="FFC000"/>
                </a:solidFill>
              </a:rPr>
              <a:t>Síndromes Cromossômicas</a:t>
            </a:r>
            <a:endParaRPr lang="pt-BR" sz="5000" b="1" dirty="0">
              <a:solidFill>
                <a:srgbClr val="FFC000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3786182" y="5857892"/>
            <a:ext cx="1928826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>
            <a:hlinkClick r:id="rId4" action="ppaction://hlinksldjump"/>
          </p:cNvPr>
          <p:cNvSpPr txBox="1"/>
          <p:nvPr/>
        </p:nvSpPr>
        <p:spPr>
          <a:xfrm>
            <a:off x="4143372" y="613150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Instruções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4" name="Grupo 13"/>
          <p:cNvGrpSpPr/>
          <p:nvPr/>
        </p:nvGrpSpPr>
        <p:grpSpPr>
          <a:xfrm>
            <a:off x="2500298" y="0"/>
            <a:ext cx="4857784" cy="6858000"/>
            <a:chOff x="2500298" y="0"/>
            <a:chExt cx="4857784" cy="6858000"/>
          </a:xfrm>
        </p:grpSpPr>
        <p:pic>
          <p:nvPicPr>
            <p:cNvPr id="13" name="Imagem 12" descr="thumbnail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0"/>
              <a:ext cx="4855221" cy="6858000"/>
            </a:xfrm>
            <a:prstGeom prst="rect">
              <a:avLst/>
            </a:prstGeom>
          </p:spPr>
        </p:pic>
        <p:sp>
          <p:nvSpPr>
            <p:cNvPr id="10" name="Texto explicativo retangular com cantos arredondados 9"/>
            <p:cNvSpPr/>
            <p:nvPr/>
          </p:nvSpPr>
          <p:spPr>
            <a:xfrm>
              <a:off x="5286380" y="285728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5572132" y="785794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1785918" y="714356"/>
            <a:ext cx="5570883" cy="5429264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11" name="CaixaDeTexto 10"/>
          <p:cNvSpPr txBox="1"/>
          <p:nvPr/>
        </p:nvSpPr>
        <p:spPr>
          <a:xfrm rot="20749084">
            <a:off x="180881" y="1003998"/>
            <a:ext cx="4706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</a:rPr>
              <a:t>Esta informação está correta</a:t>
            </a:r>
            <a:r>
              <a:rPr lang="pt-BR" sz="3000" b="1" dirty="0" smtClean="0">
                <a:solidFill>
                  <a:srgbClr val="00B050"/>
                </a:solidFill>
              </a:rPr>
              <a:t>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98298" y="1146873"/>
            <a:ext cx="4706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</a:rPr>
              <a:t>Esta informação está correta</a:t>
            </a:r>
            <a:r>
              <a:rPr lang="pt-BR" sz="3000" b="1" dirty="0" smtClean="0">
                <a:solidFill>
                  <a:srgbClr val="00B050"/>
                </a:solidFill>
              </a:rPr>
              <a:t>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176983" y="1068931"/>
            <a:ext cx="49627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</a:rPr>
              <a:t>Esta informação está correta</a:t>
            </a:r>
            <a:r>
              <a:rPr lang="pt-BR" sz="3000" b="1" dirty="0" smtClean="0">
                <a:solidFill>
                  <a:srgbClr val="00B050"/>
                </a:solidFill>
              </a:rPr>
              <a:t>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714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3:</a:t>
            </a:r>
          </a:p>
          <a:p>
            <a:pPr algn="just">
              <a:spcBef>
                <a:spcPct val="20000"/>
              </a:spcBef>
            </a:pPr>
            <a:r>
              <a:rPr kumimoji="0" lang="pt-BR" alt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lang="pt-BR" sz="2000" dirty="0" smtClean="0"/>
              <a:t>(PUC-RS-2001) O cariótipo é de um indivíduo do sexo ________ com  síndrome de _______. :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99592" y="3000372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a. </a:t>
            </a:r>
            <a:r>
              <a:rPr lang="pt-BR" sz="2000" dirty="0" smtClean="0"/>
              <a:t>masculino – </a:t>
            </a:r>
            <a:r>
              <a:rPr lang="pt-BR" sz="2000" dirty="0" err="1" smtClean="0"/>
              <a:t>Down</a:t>
            </a:r>
            <a:endParaRPr lang="pt-BR" sz="20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99592" y="3585728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b. </a:t>
            </a:r>
            <a:r>
              <a:rPr lang="pt-BR" sz="2000" dirty="0" smtClean="0"/>
              <a:t>feminino – Turner</a:t>
            </a:r>
            <a:endParaRPr lang="pt-BR" sz="20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899592" y="4171084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c. </a:t>
            </a:r>
            <a:r>
              <a:rPr lang="pt-BR" sz="2000" dirty="0" smtClean="0"/>
              <a:t>feminino – </a:t>
            </a:r>
            <a:r>
              <a:rPr lang="pt-BR" sz="2000" dirty="0" err="1" smtClean="0"/>
              <a:t>Klinefelter</a:t>
            </a:r>
            <a:endParaRPr lang="pt-BR" sz="2000" dirty="0"/>
          </a:p>
        </p:txBody>
      </p:sp>
      <p:sp>
        <p:nvSpPr>
          <p:cNvPr id="8" name="CaixaDeTexto 7">
            <a:hlinkClick r:id="rId5" action="ppaction://hlinksldjump"/>
          </p:cNvPr>
          <p:cNvSpPr txBox="1"/>
          <p:nvPr/>
        </p:nvSpPr>
        <p:spPr>
          <a:xfrm>
            <a:off x="899592" y="4756440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d. </a:t>
            </a:r>
            <a:r>
              <a:rPr lang="pt-BR" sz="2000" dirty="0" smtClean="0"/>
              <a:t>masculino – </a:t>
            </a:r>
            <a:r>
              <a:rPr lang="pt-BR" sz="2000" dirty="0" err="1" smtClean="0"/>
              <a:t>Klinefelter</a:t>
            </a:r>
            <a:endParaRPr lang="pt-BR" sz="2000" dirty="0"/>
          </a:p>
        </p:txBody>
      </p:sp>
      <p:pic>
        <p:nvPicPr>
          <p:cNvPr id="36866" name="Picture 2" descr="Cromossomo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2928934"/>
            <a:ext cx="2809875" cy="26479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3"/>
          <p:cNvGrpSpPr/>
          <p:nvPr/>
        </p:nvGrpSpPr>
        <p:grpSpPr>
          <a:xfrm>
            <a:off x="2500298" y="0"/>
            <a:ext cx="4857784" cy="6858000"/>
            <a:chOff x="2500298" y="0"/>
            <a:chExt cx="4857784" cy="6858000"/>
          </a:xfrm>
        </p:grpSpPr>
        <p:pic>
          <p:nvPicPr>
            <p:cNvPr id="5" name="Imagem 4" descr="thumbnail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0"/>
              <a:ext cx="4855221" cy="6858000"/>
            </a:xfrm>
            <a:prstGeom prst="rect">
              <a:avLst/>
            </a:prstGeom>
          </p:spPr>
        </p:pic>
        <p:sp>
          <p:nvSpPr>
            <p:cNvPr id="8" name="Texto explicativo retangular com cantos arredondados 7"/>
            <p:cNvSpPr/>
            <p:nvPr/>
          </p:nvSpPr>
          <p:spPr>
            <a:xfrm>
              <a:off x="5286380" y="285728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5572132" y="785794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1857356" y="857232"/>
            <a:ext cx="5570883" cy="5429264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11" name="CaixaDeTexto 10"/>
          <p:cNvSpPr txBox="1"/>
          <p:nvPr/>
        </p:nvSpPr>
        <p:spPr>
          <a:xfrm rot="20749084">
            <a:off x="98298" y="624176"/>
            <a:ext cx="4706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err="1" smtClean="0">
                <a:solidFill>
                  <a:srgbClr val="00B050"/>
                </a:solidFill>
              </a:rPr>
              <a:t>Down</a:t>
            </a:r>
            <a:r>
              <a:rPr lang="pt-BR" sz="3200" b="1" dirty="0" smtClean="0">
                <a:solidFill>
                  <a:srgbClr val="00B050"/>
                </a:solidFill>
              </a:rPr>
              <a:t> é a Trissomia do 21</a:t>
            </a:r>
            <a:r>
              <a:rPr lang="pt-BR" sz="3000" b="1" dirty="0" smtClean="0">
                <a:solidFill>
                  <a:srgbClr val="00B050"/>
                </a:solidFill>
              </a:rPr>
              <a:t>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98298" y="946820"/>
            <a:ext cx="47069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00B050"/>
                </a:solidFill>
              </a:rPr>
              <a:t>Parte da cromatina sexual em Turner é zero!!!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176983" y="822711"/>
            <a:ext cx="4962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err="1" smtClean="0">
                <a:solidFill>
                  <a:srgbClr val="00B050"/>
                </a:solidFill>
              </a:rPr>
              <a:t>Klinefelter</a:t>
            </a:r>
            <a:r>
              <a:rPr lang="pt-BR" sz="3200" b="1" dirty="0" smtClean="0">
                <a:solidFill>
                  <a:srgbClr val="00B050"/>
                </a:solidFill>
              </a:rPr>
              <a:t> é exclusivamente masculina </a:t>
            </a:r>
            <a:r>
              <a:rPr lang="pt-BR" sz="3200" b="1" dirty="0">
                <a:solidFill>
                  <a:srgbClr val="00B050"/>
                </a:solidFill>
              </a:rPr>
              <a:t> </a:t>
            </a:r>
            <a:r>
              <a:rPr lang="pt-BR" sz="3000" b="1" dirty="0">
                <a:solidFill>
                  <a:srgbClr val="00B050"/>
                </a:solidFill>
              </a:rPr>
              <a:t>!!!</a:t>
            </a: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4:</a:t>
            </a:r>
          </a:p>
          <a:p>
            <a:pPr algn="just">
              <a:spcBef>
                <a:spcPct val="20000"/>
              </a:spcBef>
            </a:pPr>
            <a:r>
              <a:rPr kumimoji="0" lang="pt-BR" alt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kumimoji="0" lang="pt-BR" alt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O cariótipo da Síndrome</a:t>
            </a:r>
            <a:r>
              <a:rPr kumimoji="0" lang="pt-BR" alt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 de Turner é: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99592" y="30003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a. </a:t>
            </a:r>
            <a:r>
              <a:rPr lang="pt-BR" sz="3200" dirty="0" smtClean="0"/>
              <a:t>47, XXY</a:t>
            </a:r>
            <a:endParaRPr lang="pt-BR" sz="32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99592" y="358572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b. </a:t>
            </a:r>
            <a:r>
              <a:rPr lang="pt-BR" sz="3200" dirty="0" smtClean="0"/>
              <a:t>45, X0</a:t>
            </a:r>
            <a:endParaRPr lang="pt-BR" sz="32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899592" y="417108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c. </a:t>
            </a:r>
            <a:r>
              <a:rPr lang="pt-BR" sz="3200" dirty="0" smtClean="0"/>
              <a:t>47 XX + 21</a:t>
            </a:r>
            <a:endParaRPr lang="pt-BR" sz="3200" dirty="0"/>
          </a:p>
        </p:txBody>
      </p:sp>
      <p:sp>
        <p:nvSpPr>
          <p:cNvPr id="8" name="CaixaDeTexto 7">
            <a:hlinkClick r:id="rId5" action="ppaction://hlinksldjump"/>
          </p:cNvPr>
          <p:cNvSpPr txBox="1"/>
          <p:nvPr/>
        </p:nvSpPr>
        <p:spPr>
          <a:xfrm>
            <a:off x="899592" y="4756440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d. </a:t>
            </a:r>
            <a:r>
              <a:rPr lang="pt-BR" sz="3200" dirty="0" smtClean="0"/>
              <a:t>47 XY + 18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AUTORIA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 fontAlgn="base"/>
            <a:r>
              <a:rPr lang="pt-BR" dirty="0"/>
              <a:t>Título: </a:t>
            </a:r>
            <a:r>
              <a:rPr lang="pt-BR" dirty="0" smtClean="0"/>
              <a:t>Síndromes cromossômicas</a:t>
            </a:r>
            <a:endParaRPr lang="pt-BR" dirty="0"/>
          </a:p>
          <a:p>
            <a:pPr lvl="0" algn="just" fontAlgn="base"/>
            <a:r>
              <a:rPr lang="pt-BR" dirty="0"/>
              <a:t>Objetivo:  Este é um jogo que tem por objetivo revisar os conteúdos relativos </a:t>
            </a:r>
            <a:r>
              <a:rPr lang="pt-BR" dirty="0" smtClean="0"/>
              <a:t>a síndromes cromossômicas.</a:t>
            </a:r>
            <a:endParaRPr lang="pt-BR" dirty="0"/>
          </a:p>
          <a:p>
            <a:pPr lvl="0" algn="just" fontAlgn="base"/>
            <a:r>
              <a:rPr lang="pt-BR" dirty="0"/>
              <a:t>Componente Curricular: Biologia</a:t>
            </a:r>
          </a:p>
          <a:p>
            <a:pPr lvl="0" algn="just" fontAlgn="base"/>
            <a:r>
              <a:rPr lang="pt-BR" dirty="0"/>
              <a:t>Tema: </a:t>
            </a:r>
            <a:r>
              <a:rPr lang="pt-BR" dirty="0" smtClean="0"/>
              <a:t>Genética</a:t>
            </a:r>
            <a:endParaRPr lang="pt-BR" dirty="0"/>
          </a:p>
          <a:p>
            <a:pPr algn="just"/>
            <a:r>
              <a:rPr lang="pt-BR" dirty="0"/>
              <a:t>Autora: Bibiana  Kaiser Dutra</a:t>
            </a:r>
          </a:p>
          <a:p>
            <a:pPr algn="just"/>
            <a:r>
              <a:rPr lang="pt-BR" dirty="0"/>
              <a:t>Orientadora: Maria Rosângela </a:t>
            </a:r>
            <a:r>
              <a:rPr lang="pt-BR" dirty="0" smtClean="0"/>
              <a:t>Ramos e Helena </a:t>
            </a:r>
            <a:r>
              <a:rPr lang="pt-BR" dirty="0" err="1" smtClean="0"/>
              <a:t>Brum</a:t>
            </a:r>
            <a:r>
              <a:rPr lang="pt-BR" dirty="0" smtClean="0"/>
              <a:t> Neto</a:t>
            </a:r>
            <a:endParaRPr lang="pt-BR" dirty="0"/>
          </a:p>
          <a:p>
            <a:pPr lvl="0" algn="just" fontAlgn="base"/>
            <a:r>
              <a:rPr lang="pt-BR" dirty="0"/>
              <a:t>País: Brasil</a:t>
            </a:r>
          </a:p>
          <a:p>
            <a:pPr lvl="0" algn="just" fontAlgn="base"/>
            <a:r>
              <a:rPr lang="pt-BR" dirty="0"/>
              <a:t>Instituição: Instituto Federal Farroupilha - Programa de Residência Pedagógica (Coordenação de Aperfeiçoamento de Pessoal de Nível Superior - CAPES).</a:t>
            </a:r>
          </a:p>
          <a:p>
            <a:pPr lvl="0" algn="just" fontAlgn="base"/>
            <a:r>
              <a:rPr lang="pt-BR" dirty="0"/>
              <a:t>Ano: </a:t>
            </a:r>
            <a:r>
              <a:rPr lang="pt-BR" dirty="0" smtClean="0"/>
              <a:t>2019</a:t>
            </a:r>
            <a:endParaRPr lang="pt-BR" dirty="0"/>
          </a:p>
          <a:p>
            <a:pPr lvl="0" algn="just" fontAlgn="base"/>
            <a:r>
              <a:rPr lang="pt-BR" dirty="0"/>
              <a:t>Licença</a:t>
            </a:r>
          </a:p>
          <a:p>
            <a:pPr algn="just"/>
            <a:endParaRPr lang="pt-BR" dirty="0"/>
          </a:p>
        </p:txBody>
      </p: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7429520" y="5857892"/>
            <a:ext cx="1285884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3"/>
          <p:cNvGrpSpPr/>
          <p:nvPr/>
        </p:nvGrpSpPr>
        <p:grpSpPr>
          <a:xfrm>
            <a:off x="2500298" y="0"/>
            <a:ext cx="4857784" cy="6858000"/>
            <a:chOff x="2500298" y="0"/>
            <a:chExt cx="4857784" cy="6858000"/>
          </a:xfrm>
        </p:grpSpPr>
        <p:pic>
          <p:nvPicPr>
            <p:cNvPr id="5" name="Imagem 4" descr="thumbnail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0"/>
              <a:ext cx="4855221" cy="6858000"/>
            </a:xfrm>
            <a:prstGeom prst="rect">
              <a:avLst/>
            </a:prstGeom>
          </p:spPr>
        </p:pic>
        <p:sp>
          <p:nvSpPr>
            <p:cNvPr id="8" name="Texto explicativo retangular com cantos arredondados 7"/>
            <p:cNvSpPr/>
            <p:nvPr/>
          </p:nvSpPr>
          <p:spPr>
            <a:xfrm>
              <a:off x="5286380" y="285728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5572132" y="785794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1857356" y="1071546"/>
            <a:ext cx="5570883" cy="5429264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5: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>
              <a:buFont typeface="Arial" charset="0"/>
              <a:buChar char="•"/>
            </a:pPr>
            <a:r>
              <a:rPr lang="pt-BR" sz="3200" dirty="0" smtClean="0"/>
              <a:t>Um ser humano considerado normal tem quantos cromossomos?</a:t>
            </a:r>
            <a:endParaRPr lang="pt-BR" sz="3200" dirty="0"/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99592" y="30003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a. </a:t>
            </a:r>
            <a:r>
              <a:rPr lang="pt-BR" sz="3200" dirty="0" smtClean="0"/>
              <a:t>42 pares</a:t>
            </a:r>
            <a:endParaRPr lang="pt-BR" sz="32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99592" y="358572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b. </a:t>
            </a:r>
            <a:r>
              <a:rPr lang="pt-BR" sz="3200" dirty="0" smtClean="0"/>
              <a:t>23 pares</a:t>
            </a:r>
            <a:endParaRPr lang="pt-BR" sz="32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899592" y="417108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c. </a:t>
            </a:r>
            <a:r>
              <a:rPr lang="pt-BR" altLang="pt-BR" sz="3200" dirty="0" smtClean="0">
                <a:ea typeface="Microsoft YaHei" panose="020B0503020204020204" pitchFamily="34" charset="-122"/>
              </a:rPr>
              <a:t>57 pares</a:t>
            </a:r>
            <a:endParaRPr lang="pt-BR" sz="3200" dirty="0"/>
          </a:p>
        </p:txBody>
      </p:sp>
      <p:sp>
        <p:nvSpPr>
          <p:cNvPr id="8" name="CaixaDeTexto 7">
            <a:hlinkClick r:id="rId5" action="ppaction://hlinksldjump"/>
          </p:cNvPr>
          <p:cNvSpPr txBox="1"/>
          <p:nvPr/>
        </p:nvSpPr>
        <p:spPr>
          <a:xfrm>
            <a:off x="899592" y="4756440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d. </a:t>
            </a:r>
            <a:r>
              <a:rPr lang="pt-BR" sz="3200" dirty="0" smtClean="0"/>
              <a:t>12 pares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" action="ppaction://noaction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3"/>
          <p:cNvGrpSpPr/>
          <p:nvPr/>
        </p:nvGrpSpPr>
        <p:grpSpPr>
          <a:xfrm>
            <a:off x="2500298" y="0"/>
            <a:ext cx="4857784" cy="6858000"/>
            <a:chOff x="2500298" y="0"/>
            <a:chExt cx="4857784" cy="6858000"/>
          </a:xfrm>
        </p:grpSpPr>
        <p:pic>
          <p:nvPicPr>
            <p:cNvPr id="5" name="Imagem 4" descr="thumbnai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00298" y="0"/>
              <a:ext cx="4855221" cy="6858000"/>
            </a:xfrm>
            <a:prstGeom prst="rect">
              <a:avLst/>
            </a:prstGeom>
          </p:spPr>
        </p:pic>
        <p:sp>
          <p:nvSpPr>
            <p:cNvPr id="8" name="Texto explicativo retangular com cantos arredondados 7"/>
            <p:cNvSpPr/>
            <p:nvPr/>
          </p:nvSpPr>
          <p:spPr>
            <a:xfrm>
              <a:off x="5286380" y="285728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5572132" y="785794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1928794" y="1000108"/>
            <a:ext cx="5570883" cy="5429264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INSTRUÇÕES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CLIQUE NAS SETAS PARA VOLTAR OU SEGUIR NO OBJETO</a:t>
            </a:r>
          </a:p>
          <a:p>
            <a:pPr algn="just"/>
            <a:r>
              <a:rPr lang="pt-BR" dirty="0"/>
              <a:t>VOCÊ SÓ PASSARÁ PARA A PRÓXIMA PERGUNTA SE ACERTAR</a:t>
            </a:r>
          </a:p>
          <a:p>
            <a:pPr algn="just"/>
            <a:endParaRPr lang="pt-BR" dirty="0"/>
          </a:p>
          <a:p>
            <a:pPr lvl="8" algn="just">
              <a:buNone/>
            </a:pPr>
            <a:endParaRPr lang="pt-BR" dirty="0"/>
          </a:p>
          <a:p>
            <a:pPr lvl="8" algn="just">
              <a:buNone/>
            </a:pPr>
            <a:r>
              <a:rPr lang="pt-BR" dirty="0"/>
              <a:t>			</a:t>
            </a:r>
            <a:r>
              <a:rPr lang="pt-BR" sz="3200" dirty="0"/>
              <a:t>BOA SORTE!!!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 rot="10800000">
            <a:off x="7286644" y="5786454"/>
            <a:ext cx="142876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Quiz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/>
              <a:t>Pergunta 1:</a:t>
            </a:r>
          </a:p>
          <a:p>
            <a:pPr marL="0" indent="0" algn="just">
              <a:buNone/>
            </a:pPr>
            <a:r>
              <a:rPr lang="pt-BR" altLang="pt-BR" dirty="0">
                <a:ea typeface="Microsoft YaHei" panose="020B0503020204020204" pitchFamily="34" charset="-122"/>
              </a:rPr>
              <a:t>* </a:t>
            </a:r>
            <a:r>
              <a:rPr lang="pt-BR" dirty="0" smtClean="0"/>
              <a:t>Na síndrome de Turner, temos um indivíduo com 45 cromossomos e que apresenta apenas um cromossomo sexual X. Sobre essa alteração cromossômica, marque a alternativa INCORRETA.</a:t>
            </a:r>
            <a:endParaRPr lang="pt-BR" dirty="0"/>
          </a:p>
        </p:txBody>
      </p:sp>
      <p:sp>
        <p:nvSpPr>
          <p:cNvPr id="4" name="CaixaDeTexto 3">
            <a:hlinkClick r:id="rId2" action="ppaction://hlinksldjump"/>
          </p:cNvPr>
          <p:cNvSpPr txBox="1"/>
          <p:nvPr/>
        </p:nvSpPr>
        <p:spPr>
          <a:xfrm>
            <a:off x="899592" y="3356992"/>
            <a:ext cx="8244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a</a:t>
            </a:r>
            <a:r>
              <a:rPr lang="pt-BR" sz="2000" dirty="0" smtClean="0"/>
              <a:t>. Indivíduos com síndrome de Turner podem ser mulheres ou homens.</a:t>
            </a:r>
          </a:p>
          <a:p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altLang="pt-BR" sz="2000" dirty="0" smtClean="0">
                <a:ea typeface="Microsoft YaHei" panose="020B0503020204020204" pitchFamily="34" charset="-122"/>
              </a:rPr>
              <a:t> </a:t>
            </a:r>
            <a:endParaRPr lang="pt-BR" sz="2000" dirty="0"/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899592" y="3942348"/>
            <a:ext cx="824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b. </a:t>
            </a:r>
            <a:r>
              <a:rPr lang="pt-BR" sz="2000" dirty="0" smtClean="0"/>
              <a:t>Indivíduos com síndrome de Turner podem ser representados pelo cariótipo 45, X</a:t>
            </a:r>
            <a:endParaRPr lang="pt-BR" sz="2000" dirty="0"/>
          </a:p>
        </p:txBody>
      </p:sp>
      <p:sp>
        <p:nvSpPr>
          <p:cNvPr id="6" name="CaixaDeTexto 5">
            <a:hlinkClick r:id="rId4" action="ppaction://hlinksldjump"/>
          </p:cNvPr>
          <p:cNvSpPr txBox="1"/>
          <p:nvPr/>
        </p:nvSpPr>
        <p:spPr>
          <a:xfrm>
            <a:off x="899592" y="4527704"/>
            <a:ext cx="8458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c. </a:t>
            </a:r>
            <a:r>
              <a:rPr lang="pt-BR" sz="2000" dirty="0" smtClean="0"/>
              <a:t>Mulheres com síndrome de Turner não possuem cromatina sexual.</a:t>
            </a:r>
            <a:endParaRPr lang="pt-BR" sz="2000" dirty="0"/>
          </a:p>
        </p:txBody>
      </p:sp>
      <p:sp>
        <p:nvSpPr>
          <p:cNvPr id="7" name="CaixaDeTexto 6">
            <a:hlinkClick r:id="rId5" action="ppaction://hlinksldjump"/>
          </p:cNvPr>
          <p:cNvSpPr txBox="1"/>
          <p:nvPr/>
        </p:nvSpPr>
        <p:spPr>
          <a:xfrm>
            <a:off x="899592" y="5113060"/>
            <a:ext cx="8244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d. </a:t>
            </a:r>
            <a:r>
              <a:rPr lang="pt-BR" sz="2000" dirty="0" smtClean="0"/>
              <a:t>A síndrome de Turner é uma </a:t>
            </a:r>
            <a:r>
              <a:rPr lang="pt-BR" sz="2000" dirty="0" err="1" smtClean="0"/>
              <a:t>monossomia</a:t>
            </a:r>
            <a:r>
              <a:rPr lang="pt-BR" sz="2000" dirty="0" smtClean="0"/>
              <a:t>.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-611187" y="3053834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3" name="Grupo 12"/>
          <p:cNvGrpSpPr/>
          <p:nvPr/>
        </p:nvGrpSpPr>
        <p:grpSpPr>
          <a:xfrm>
            <a:off x="2144389" y="0"/>
            <a:ext cx="5213693" cy="6858000"/>
            <a:chOff x="2144389" y="0"/>
            <a:chExt cx="5213693" cy="6858000"/>
          </a:xfrm>
        </p:grpSpPr>
        <p:pic>
          <p:nvPicPr>
            <p:cNvPr id="10" name="Imagem 9" descr="thumbnail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5286380" y="285728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5572132" y="785794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11" name="CaixaDeTexto 10"/>
          <p:cNvSpPr txBox="1"/>
          <p:nvPr/>
        </p:nvSpPr>
        <p:spPr>
          <a:xfrm rot="20749084">
            <a:off x="107648" y="781304"/>
            <a:ext cx="57864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00B050"/>
                </a:solidFill>
              </a:rPr>
              <a:t>Está afirmação está correta!!!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144389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180881" y="1003998"/>
            <a:ext cx="4706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</a:rPr>
              <a:t>Está afirmação está correta!!!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Esquerda 4">
            <a:hlinkClick r:id="rId2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6"/>
          <p:cNvGrpSpPr/>
          <p:nvPr/>
        </p:nvGrpSpPr>
        <p:grpSpPr>
          <a:xfrm>
            <a:off x="2214546" y="571480"/>
            <a:ext cx="5570883" cy="6286520"/>
            <a:chOff x="2144389" y="0"/>
            <a:chExt cx="5570883" cy="6858000"/>
          </a:xfrm>
        </p:grpSpPr>
        <p:pic>
          <p:nvPicPr>
            <p:cNvPr id="8" name="Imagem 7" descr="thumbnail (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4389" y="0"/>
              <a:ext cx="4855221" cy="6858000"/>
            </a:xfrm>
            <a:prstGeom prst="rect">
              <a:avLst/>
            </a:prstGeom>
          </p:spPr>
        </p:pic>
        <p:sp>
          <p:nvSpPr>
            <p:cNvPr id="9" name="Texto explicativo em elipse 8"/>
            <p:cNvSpPr/>
            <p:nvPr/>
          </p:nvSpPr>
          <p:spPr>
            <a:xfrm>
              <a:off x="5429256" y="500042"/>
              <a:ext cx="2286016" cy="121444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5715008" y="714356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VOCÊ ERROU!!! TENTE  DE NOVO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 rot="20749084">
            <a:off x="52692" y="989736"/>
            <a:ext cx="4706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00B050"/>
                </a:solidFill>
              </a:rPr>
              <a:t>Está afirmação está correta!!!</a:t>
            </a:r>
            <a:endParaRPr lang="pt-B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2:</a:t>
            </a:r>
          </a:p>
          <a:p>
            <a:pPr lvl="0" algn="just">
              <a:spcBef>
                <a:spcPct val="20000"/>
              </a:spcBef>
            </a:pPr>
            <a:r>
              <a:rPr kumimoji="0" lang="pt-BR" alt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kumimoji="0" lang="pt-BR" alt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As características</a:t>
            </a:r>
            <a:r>
              <a:rPr kumimoji="0" lang="pt-BR" alt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 da Síndrome de </a:t>
            </a:r>
            <a:r>
              <a:rPr kumimoji="0" lang="pt-BR" altLang="pt-BR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Down</a:t>
            </a:r>
            <a:r>
              <a:rPr kumimoji="0" lang="pt-BR" alt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 estão exceto</a:t>
            </a:r>
            <a:r>
              <a:rPr lang="pt-BR" sz="3200" dirty="0" smtClean="0"/>
              <a:t>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99592" y="3000372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a. </a:t>
            </a:r>
            <a:r>
              <a:rPr lang="pt-BR" sz="2000" dirty="0" smtClean="0"/>
              <a:t>Trissomia do cromossomo 21</a:t>
            </a:r>
            <a:endParaRPr lang="pt-BR" sz="20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99592" y="3585728"/>
            <a:ext cx="79586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b. </a:t>
            </a:r>
            <a:r>
              <a:rPr lang="pt-BR" sz="2000" dirty="0" smtClean="0"/>
              <a:t>Os principais fenótipos relacionados à síndrome de </a:t>
            </a:r>
            <a:r>
              <a:rPr lang="pt-BR" sz="2000" dirty="0" err="1" smtClean="0"/>
              <a:t>Down</a:t>
            </a:r>
            <a:r>
              <a:rPr lang="pt-BR" sz="2000" dirty="0" smtClean="0"/>
              <a:t> são: língua para fora da boca ou </a:t>
            </a:r>
            <a:r>
              <a:rPr lang="pt-BR" sz="2000" dirty="0" err="1" smtClean="0"/>
              <a:t>protusa</a:t>
            </a:r>
            <a:r>
              <a:rPr lang="pt-BR" sz="2000" dirty="0" smtClean="0"/>
              <a:t>, baixa estatura, orelhas com implantação baixa, olhos oblíquos, pescoço grosso, mãos curtas com única dobra na palma, deficiência mental e cardíaca em graus variáveis</a:t>
            </a:r>
            <a:endParaRPr lang="pt-BR" sz="20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899592" y="5286388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c. </a:t>
            </a:r>
            <a:r>
              <a:rPr lang="pt-BR" altLang="pt-BR" sz="2000" dirty="0" smtClean="0">
                <a:ea typeface="Microsoft YaHei" panose="020B0503020204020204" pitchFamily="34" charset="-122"/>
              </a:rPr>
              <a:t>Trissomia do cromossomo 18</a:t>
            </a:r>
            <a:endParaRPr lang="pt-BR" sz="2000" dirty="0"/>
          </a:p>
        </p:txBody>
      </p:sp>
      <p:sp>
        <p:nvSpPr>
          <p:cNvPr id="8" name="CaixaDeTexto 7">
            <a:hlinkClick r:id="rId5" action="ppaction://hlinksldjump"/>
          </p:cNvPr>
          <p:cNvSpPr txBox="1"/>
          <p:nvPr/>
        </p:nvSpPr>
        <p:spPr>
          <a:xfrm>
            <a:off x="899592" y="5865515"/>
            <a:ext cx="7530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d. </a:t>
            </a:r>
            <a:r>
              <a:rPr lang="pt-BR" sz="2000" dirty="0" smtClean="0"/>
              <a:t>Ocorre pela não disjunção do par 21 na meiose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717</TotalTime>
  <Words>517</Words>
  <Application>Microsoft Office PowerPoint</Application>
  <PresentationFormat>Apresentação na tela (4:3)</PresentationFormat>
  <Paragraphs>84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Verve</vt:lpstr>
      <vt:lpstr>Slide 1</vt:lpstr>
      <vt:lpstr>AUTORIA</vt:lpstr>
      <vt:lpstr>INSTRUÇÕES</vt:lpstr>
      <vt:lpstr>Quiz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Formação Residência Pedagógica</dc:title>
  <dc:creator>Bibiana</dc:creator>
  <cp:lastModifiedBy>Bibiana</cp:lastModifiedBy>
  <cp:revision>83</cp:revision>
  <dcterms:created xsi:type="dcterms:W3CDTF">2018-09-28T16:48:07Z</dcterms:created>
  <dcterms:modified xsi:type="dcterms:W3CDTF">2019-12-22T21:10:28Z</dcterms:modified>
</cp:coreProperties>
</file>