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4" r:id="rId12"/>
    <p:sldId id="270" r:id="rId13"/>
    <p:sldId id="271" r:id="rId14"/>
    <p:sldId id="265" r:id="rId15"/>
    <p:sldId id="272" r:id="rId16"/>
    <p:sldId id="273" r:id="rId17"/>
    <p:sldId id="266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74" autoAdjust="0"/>
    <p:restoredTop sz="94660"/>
  </p:normalViewPr>
  <p:slideViewPr>
    <p:cSldViewPr>
      <p:cViewPr varScale="1">
        <p:scale>
          <a:sx n="64" d="100"/>
          <a:sy n="64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10/12/2019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xercicios.mundoeducacao.bol.uol.com.br/exercicios-quimica/exercicios-sobre-familias-tabela-periodica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32560" y="1164728"/>
            <a:ext cx="7406640" cy="1472184"/>
          </a:xfrm>
        </p:spPr>
        <p:txBody>
          <a:bodyPr>
            <a:normAutofit/>
          </a:bodyPr>
          <a:lstStyle/>
          <a:p>
            <a:r>
              <a:rPr lang="pt-BR" sz="6600" b="1" dirty="0" smtClean="0"/>
              <a:t>QUÍMICA</a:t>
            </a:r>
            <a:endParaRPr lang="pt-BR" sz="6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2560" y="2612504"/>
            <a:ext cx="7406640" cy="175260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Revisão sobre Tabela Periódica</a:t>
            </a:r>
            <a:endParaRPr lang="pt-BR" sz="3200" dirty="0"/>
          </a:p>
        </p:txBody>
      </p:sp>
      <p:sp>
        <p:nvSpPr>
          <p:cNvPr id="6" name="Retângulo 5">
            <a:hlinkClick r:id="rId2" action="ppaction://hlinksldjump"/>
          </p:cNvPr>
          <p:cNvSpPr/>
          <p:nvPr/>
        </p:nvSpPr>
        <p:spPr>
          <a:xfrm>
            <a:off x="6516216" y="5157192"/>
            <a:ext cx="23042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INSTRUÇÕES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" name="Retângulo 6">
            <a:hlinkClick r:id="rId3" action="ppaction://hlinksldjump"/>
          </p:cNvPr>
          <p:cNvSpPr/>
          <p:nvPr/>
        </p:nvSpPr>
        <p:spPr>
          <a:xfrm>
            <a:off x="6516216" y="4437112"/>
            <a:ext cx="23042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IDENTIFICAÇÃO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hlinkClick r:id="rId4" action="ppaction://hlinksldjump"/>
          </p:cNvPr>
          <p:cNvSpPr/>
          <p:nvPr/>
        </p:nvSpPr>
        <p:spPr>
          <a:xfrm>
            <a:off x="6516216" y="5949280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JOGAR</a:t>
            </a:r>
            <a:endParaRPr lang="pt-B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/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3) Assinale a única alternativa em que todos os elementos possuem propriedades semelhantes: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He, Ar, Rn.</a:t>
            </a:r>
          </a:p>
          <a:p>
            <a:pPr>
              <a:buNone/>
            </a:pPr>
            <a:r>
              <a:rPr lang="it-IT" dirty="0" smtClean="0"/>
              <a:t>	Li, Ni, Bi.</a:t>
            </a:r>
          </a:p>
          <a:p>
            <a:pPr>
              <a:buNone/>
            </a:pPr>
            <a:r>
              <a:rPr lang="it-IT" dirty="0" smtClean="0"/>
              <a:t>	Ba, Ra, Rn.</a:t>
            </a:r>
          </a:p>
          <a:p>
            <a:pPr>
              <a:buNone/>
            </a:pPr>
            <a:r>
              <a:rPr lang="it-IT" dirty="0" smtClean="0"/>
              <a:t>	Au, Hg, C?.</a:t>
            </a:r>
          </a:p>
          <a:p>
            <a:pPr>
              <a:buNone/>
            </a:pPr>
            <a:r>
              <a:rPr lang="it-IT" dirty="0" smtClean="0"/>
              <a:t>	C, Cs, Cd.</a:t>
            </a:r>
          </a:p>
          <a:p>
            <a:endParaRPr lang="pt-BR" dirty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3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2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2" action="ppaction://hlinksldjump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2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>
            <a:hlinkClick r:id="rId2" action="ppaction://hlinksldjump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>
            <a:hlinkClick r:id="rId2" action="ppaction://hlinksldjump"/>
          </p:cNvPr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4) Qual elemento abaixo é o gás nobre de menor número atômico e o metal alcalino de maior número atômico?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pPr>
              <a:buNone/>
            </a:pPr>
            <a:r>
              <a:rPr lang="pt-BR" dirty="0" smtClean="0"/>
              <a:t>	O e Ra.</a:t>
            </a:r>
          </a:p>
          <a:p>
            <a:pPr>
              <a:buNone/>
            </a:pPr>
            <a:r>
              <a:rPr lang="pt-BR" dirty="0" smtClean="0"/>
              <a:t>	He e Bi.</a:t>
            </a:r>
          </a:p>
          <a:p>
            <a:pPr>
              <a:buNone/>
            </a:pPr>
            <a:r>
              <a:rPr lang="pt-BR" dirty="0" smtClean="0"/>
              <a:t>	He e Fr.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Rn</a:t>
            </a:r>
            <a:r>
              <a:rPr lang="pt-BR" dirty="0" smtClean="0"/>
              <a:t> e Li.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Rn</a:t>
            </a:r>
            <a:r>
              <a:rPr lang="pt-BR" dirty="0" smtClean="0"/>
              <a:t> e H.</a:t>
            </a:r>
          </a:p>
          <a:p>
            <a:endParaRPr lang="pt-BR" dirty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3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3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3" action="ppaction://hlinksldjump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3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>
            <a:hlinkClick r:id="" action="ppaction://noaction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>
            <a:hlinkClick r:id="rId2" action="ppaction://hlinksldjump"/>
          </p:cNvPr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5) Os elementos </a:t>
            </a:r>
            <a:r>
              <a:rPr lang="pt-BR" baseline="-25000" dirty="0" err="1" smtClean="0"/>
              <a:t>x</a:t>
            </a:r>
            <a:r>
              <a:rPr lang="pt-BR" b="1" dirty="0" err="1" smtClean="0"/>
              <a:t>A</a:t>
            </a:r>
            <a:r>
              <a:rPr lang="pt-BR" dirty="0" smtClean="0"/>
              <a:t>, </a:t>
            </a:r>
            <a:r>
              <a:rPr lang="pt-BR" baseline="-25000" dirty="0" smtClean="0"/>
              <a:t>x+1</a:t>
            </a:r>
            <a:r>
              <a:rPr lang="pt-BR" b="1" dirty="0" smtClean="0"/>
              <a:t>B</a:t>
            </a:r>
            <a:r>
              <a:rPr lang="pt-BR" dirty="0" smtClean="0"/>
              <a:t> e </a:t>
            </a:r>
            <a:r>
              <a:rPr lang="pt-BR" baseline="-25000" dirty="0" smtClean="0"/>
              <a:t>x+2</a:t>
            </a:r>
            <a:r>
              <a:rPr lang="pt-BR" b="1" dirty="0" smtClean="0"/>
              <a:t>C</a:t>
            </a:r>
            <a:r>
              <a:rPr lang="pt-BR" dirty="0" smtClean="0"/>
              <a:t> pertencem a um mesmo período da tabela periódica. Se B é um halogênio, pode-se afirmar que: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tem 5 elétrons no último nível e </a:t>
            </a:r>
            <a:r>
              <a:rPr lang="pt-BR" b="1" dirty="0" smtClean="0"/>
              <a:t>B</a:t>
            </a:r>
            <a:r>
              <a:rPr lang="pt-BR" dirty="0" smtClean="0"/>
              <a:t> tem 6 elétrons no último nível.</a:t>
            </a:r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tem 6 elétrons no último nível e </a:t>
            </a:r>
            <a:r>
              <a:rPr lang="pt-BR" b="1" dirty="0" smtClean="0"/>
              <a:t>C</a:t>
            </a:r>
            <a:r>
              <a:rPr lang="pt-BR" dirty="0" smtClean="0"/>
              <a:t> tem 2 elétrons no último nível.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b="1" dirty="0" smtClean="0"/>
              <a:t>A</a:t>
            </a:r>
            <a:r>
              <a:rPr lang="pt-BR" dirty="0" smtClean="0"/>
              <a:t> é um </a:t>
            </a:r>
            <a:r>
              <a:rPr lang="pt-BR" dirty="0" err="1" smtClean="0"/>
              <a:t>calcogênio</a:t>
            </a:r>
            <a:r>
              <a:rPr lang="pt-BR" dirty="0" smtClean="0"/>
              <a:t> e </a:t>
            </a:r>
            <a:r>
              <a:rPr lang="pt-BR" b="1" dirty="0" smtClean="0"/>
              <a:t>C</a:t>
            </a:r>
            <a:r>
              <a:rPr lang="pt-BR" dirty="0" smtClean="0"/>
              <a:t> é um gás nobre.</a:t>
            </a:r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é um metal alcalino e </a:t>
            </a:r>
            <a:r>
              <a:rPr lang="pt-BR" b="1" dirty="0" smtClean="0"/>
              <a:t>C</a:t>
            </a:r>
            <a:r>
              <a:rPr lang="pt-BR" dirty="0" smtClean="0"/>
              <a:t> é um gás nobre.</a:t>
            </a:r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é um metal e </a:t>
            </a:r>
            <a:r>
              <a:rPr lang="pt-BR" b="1" dirty="0" smtClean="0"/>
              <a:t>C</a:t>
            </a:r>
            <a:r>
              <a:rPr lang="pt-BR" dirty="0" smtClean="0"/>
              <a:t> é um não metal.</a:t>
            </a:r>
          </a:p>
          <a:p>
            <a:endParaRPr lang="pt-BR" dirty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371703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3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3" action="ppaction://hlinksldjump"/>
          </p:cNvPr>
          <p:cNvSpPr/>
          <p:nvPr/>
        </p:nvSpPr>
        <p:spPr>
          <a:xfrm>
            <a:off x="323528" y="292494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3" action="ppaction://hlinksldjump"/>
          </p:cNvPr>
          <p:cNvSpPr/>
          <p:nvPr/>
        </p:nvSpPr>
        <p:spPr>
          <a:xfrm>
            <a:off x="323528" y="414908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3" action="ppaction://hlinksldjump"/>
          </p:cNvPr>
          <p:cNvSpPr/>
          <p:nvPr/>
        </p:nvSpPr>
        <p:spPr>
          <a:xfrm>
            <a:off x="323528" y="458112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>
            <a:hlinkClick r:id="" action="ppaction://noaction"/>
          </p:cNvPr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97768"/>
            <a:ext cx="9217024" cy="1143000"/>
          </a:xfrm>
        </p:spPr>
        <p:txBody>
          <a:bodyPr>
            <a:noAutofit/>
          </a:bodyPr>
          <a:lstStyle/>
          <a:p>
            <a:r>
              <a:rPr lang="pt-BR" sz="3400" b="1" dirty="0" smtClean="0"/>
              <a:t>Identificação do Objeto de Aprendizagem:</a:t>
            </a:r>
            <a:endParaRPr lang="pt-BR" sz="3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18160" cy="49076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b="1" dirty="0" smtClean="0"/>
              <a:t>TÍTULO: </a:t>
            </a:r>
            <a:r>
              <a:rPr lang="pt-BR" sz="2200" dirty="0" smtClean="0"/>
              <a:t>Tabela Periódica – revisando conhecimentos.</a:t>
            </a:r>
          </a:p>
          <a:p>
            <a:pPr algn="just"/>
            <a:r>
              <a:rPr lang="pt-BR" b="1" dirty="0" smtClean="0"/>
              <a:t>OBJETIVO: </a:t>
            </a:r>
            <a:r>
              <a:rPr lang="pt-BR" sz="2200" dirty="0" smtClean="0"/>
              <a:t>Revisar o conteúdo sobre tabela periódica através do O.A.</a:t>
            </a:r>
          </a:p>
          <a:p>
            <a:pPr algn="just"/>
            <a:r>
              <a:rPr lang="pt-BR" b="1" dirty="0" smtClean="0"/>
              <a:t>COMPONENTE CURRICULAR: </a:t>
            </a:r>
            <a:r>
              <a:rPr lang="pt-BR" dirty="0" smtClean="0"/>
              <a:t>Química para o </a:t>
            </a:r>
            <a:r>
              <a:rPr lang="pt-BR" sz="2200" dirty="0" smtClean="0"/>
              <a:t>1º ano do ensino médio.</a:t>
            </a:r>
          </a:p>
          <a:p>
            <a:pPr algn="just"/>
            <a:r>
              <a:rPr lang="pt-BR" b="1" dirty="0" smtClean="0"/>
              <a:t>TEMA: </a:t>
            </a:r>
            <a:r>
              <a:rPr lang="pt-BR" sz="2200" dirty="0" smtClean="0"/>
              <a:t>Tabela Periódica</a:t>
            </a:r>
          </a:p>
          <a:p>
            <a:pPr algn="just"/>
            <a:r>
              <a:rPr lang="pt-BR" b="1" dirty="0" smtClean="0"/>
              <a:t>AUTOR:</a:t>
            </a:r>
            <a:r>
              <a:rPr lang="pt-BR" dirty="0" smtClean="0"/>
              <a:t> </a:t>
            </a:r>
            <a:r>
              <a:rPr lang="pt-BR" sz="2200" dirty="0" smtClean="0"/>
              <a:t>Juliely Pedron da Silva</a:t>
            </a:r>
          </a:p>
          <a:p>
            <a:pPr algn="just"/>
            <a:r>
              <a:rPr lang="pt-BR" sz="2200" b="1" dirty="0" smtClean="0"/>
              <a:t>ORIENTADORAS: </a:t>
            </a:r>
            <a:r>
              <a:rPr lang="pt-BR" sz="2200" dirty="0" smtClean="0"/>
              <a:t>Helena Brum Neto, Maria Rosângela Silveira Ramos.</a:t>
            </a:r>
            <a:endParaRPr lang="pt-BR" sz="2200" b="1" dirty="0" smtClean="0"/>
          </a:p>
          <a:p>
            <a:pPr algn="just"/>
            <a:r>
              <a:rPr lang="pt-BR" b="1" dirty="0" smtClean="0"/>
              <a:t>PAÍS: </a:t>
            </a:r>
            <a:r>
              <a:rPr lang="pt-BR" sz="2200" dirty="0" smtClean="0"/>
              <a:t>Brasil</a:t>
            </a:r>
          </a:p>
          <a:p>
            <a:pPr algn="just"/>
            <a:r>
              <a:rPr lang="pt-BR" b="1" dirty="0" smtClean="0"/>
              <a:t>INSTITUIÇÃO:</a:t>
            </a:r>
            <a:r>
              <a:rPr lang="pt-BR" dirty="0" smtClean="0"/>
              <a:t> </a:t>
            </a:r>
            <a:r>
              <a:rPr lang="pt-BR" sz="2200" dirty="0" smtClean="0"/>
              <a:t>IFFar </a:t>
            </a:r>
            <a:r>
              <a:rPr lang="pt-BR" sz="2200" dirty="0" smtClean="0"/>
              <a:t>– SVS – Programa de Residência Pedagógica – CAPES</a:t>
            </a:r>
          </a:p>
          <a:p>
            <a:pPr algn="just"/>
            <a:r>
              <a:rPr lang="pt-BR" sz="2200" b="1" dirty="0" smtClean="0"/>
              <a:t>ANO:</a:t>
            </a:r>
            <a:r>
              <a:rPr lang="pt-BR" sz="2200" dirty="0" smtClean="0"/>
              <a:t> 2019</a:t>
            </a:r>
          </a:p>
          <a:p>
            <a:pPr algn="just"/>
            <a:r>
              <a:rPr lang="pt-BR" sz="2200" b="1" dirty="0" smtClean="0"/>
              <a:t>LICENÇA: </a:t>
            </a:r>
            <a:endParaRPr lang="pt-BR" sz="2200" b="1" dirty="0" smtClean="0"/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rId2" action="ppaction://hlinksldjump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025208" cy="4536504"/>
          </a:xfrm>
        </p:spPr>
        <p:txBody>
          <a:bodyPr>
            <a:normAutofit/>
          </a:bodyPr>
          <a:lstStyle/>
          <a:p>
            <a:pPr algn="ctr"/>
            <a:r>
              <a:rPr lang="pt-BR" sz="6600" b="1" dirty="0" smtClean="0"/>
              <a:t>Parabéns, você concluiu o </a:t>
            </a:r>
            <a:r>
              <a:rPr lang="pt-BR" sz="6600" b="1" dirty="0" err="1" smtClean="0"/>
              <a:t>quizz</a:t>
            </a:r>
            <a:r>
              <a:rPr lang="pt-BR" sz="6600" b="1" dirty="0" smtClean="0"/>
              <a:t>!!!</a:t>
            </a:r>
            <a:endParaRPr lang="pt-BR" sz="6600" b="1" dirty="0"/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316416" y="5805264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Referências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467600" cy="4873752"/>
          </a:xfrm>
        </p:spPr>
        <p:txBody>
          <a:bodyPr/>
          <a:lstStyle/>
          <a:p>
            <a:r>
              <a:rPr lang="pt-BR" dirty="0" smtClean="0">
                <a:hlinkClick r:id="rId2"/>
              </a:rPr>
              <a:t>https://exercicios.mundoeducacao.bol.uol.com.br/exercicios-quimica/exercicios-sobre-familias-tabela-periodica.htm#resposta-148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752" y="18864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pt-BR" sz="3800" b="1" dirty="0" smtClean="0"/>
              <a:t>Instruções sobre o </a:t>
            </a:r>
            <a:r>
              <a:rPr lang="pt-BR" sz="3800" b="1" dirty="0" err="1" smtClean="0"/>
              <a:t>quizz</a:t>
            </a:r>
            <a:r>
              <a:rPr lang="pt-BR" sz="3800" b="1" dirty="0" smtClean="0"/>
              <a:t>:</a:t>
            </a:r>
            <a:endParaRPr lang="pt-BR" sz="3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Serão cinco questões, ambas quatro alternativas erradas e uma correta.</a:t>
            </a:r>
          </a:p>
          <a:p>
            <a:r>
              <a:rPr lang="pt-BR" sz="2800" dirty="0" smtClean="0"/>
              <a:t>Caso você não acerte a resposta da pergunta, terá uma nova oportunidade para acertar.</a:t>
            </a:r>
          </a:p>
          <a:p>
            <a:r>
              <a:rPr lang="pt-BR" sz="2800" dirty="0" smtClean="0"/>
              <a:t>Ao acertar a resposta da pergunta, você será direcionado para a próxima pergunta até a finalização do </a:t>
            </a:r>
            <a:r>
              <a:rPr lang="pt-BR" sz="2800" dirty="0" err="1" smtClean="0"/>
              <a:t>quizz</a:t>
            </a:r>
            <a:r>
              <a:rPr lang="pt-BR" sz="2800" dirty="0" smtClean="0"/>
              <a:t>.</a:t>
            </a:r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rId2" action="ppaction://hlinksldjump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385248" cy="4450506"/>
          </a:xfrm>
        </p:spPr>
        <p:txBody>
          <a:bodyPr>
            <a:normAutofit/>
          </a:bodyPr>
          <a:lstStyle/>
          <a:p>
            <a:pPr algn="ctr"/>
            <a:r>
              <a:rPr lang="pt-BR" sz="8800" b="1" dirty="0" smtClean="0"/>
              <a:t>Vamos jogar?</a:t>
            </a:r>
            <a:endParaRPr lang="pt-BR" sz="7200" b="1" dirty="0"/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" action="ppaction://noaction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354162"/>
          </a:xfrm>
        </p:spPr>
        <p:txBody>
          <a:bodyPr>
            <a:no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1) Na tabela periódica, os elementos Cálcio Z=20, Bromo Z=35 e Enxofre Z=16, são conhecidos, respectivamente, como sendo da família dos: 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	</a:t>
            </a:r>
          </a:p>
          <a:p>
            <a:pPr>
              <a:buNone/>
            </a:pPr>
            <a:r>
              <a:rPr lang="pt-BR" dirty="0" smtClean="0"/>
              <a:t>	Halogênios, </a:t>
            </a:r>
            <a:r>
              <a:rPr lang="pt-BR" dirty="0" err="1" smtClean="0"/>
              <a:t>calcogênios</a:t>
            </a:r>
            <a:r>
              <a:rPr lang="pt-BR" dirty="0" smtClean="0"/>
              <a:t> e gases nobres</a:t>
            </a:r>
            <a:endParaRPr lang="pt-BR" sz="1400" dirty="0" smtClean="0"/>
          </a:p>
          <a:p>
            <a:pPr>
              <a:buNone/>
            </a:pPr>
            <a:r>
              <a:rPr lang="pt-BR" dirty="0" smtClean="0"/>
              <a:t>   Met. alcalinos, gases nobres e </a:t>
            </a:r>
            <a:r>
              <a:rPr lang="pt-BR" dirty="0" err="1" smtClean="0"/>
              <a:t>calcogênios</a:t>
            </a:r>
            <a:endParaRPr lang="pt-BR" sz="2800" dirty="0" smtClean="0"/>
          </a:p>
          <a:p>
            <a:pPr>
              <a:buNone/>
            </a:pPr>
            <a:r>
              <a:rPr lang="pt-BR" dirty="0" smtClean="0"/>
              <a:t>   Halogênios, </a:t>
            </a:r>
            <a:r>
              <a:rPr lang="pt-BR" dirty="0" err="1" smtClean="0"/>
              <a:t>calcogênios</a:t>
            </a:r>
            <a:r>
              <a:rPr lang="pt-BR" dirty="0" smtClean="0"/>
              <a:t> e metais alcalinos</a:t>
            </a:r>
          </a:p>
          <a:p>
            <a:pPr>
              <a:buNone/>
            </a:pPr>
            <a:r>
              <a:rPr lang="pt-BR" dirty="0" smtClean="0"/>
              <a:t>   Met. alcalinos terrosos, halogênios e </a:t>
            </a:r>
            <a:r>
              <a:rPr lang="pt-BR" dirty="0" err="1" smtClean="0"/>
              <a:t>calcogênios</a:t>
            </a:r>
            <a:r>
              <a:rPr lang="pt-BR" dirty="0" smtClean="0"/>
              <a:t>.</a:t>
            </a:r>
          </a:p>
          <a:p>
            <a:pPr>
              <a:buNone/>
            </a:pPr>
            <a:r>
              <a:rPr lang="pt-BR" dirty="0" smtClean="0"/>
              <a:t>	Gases nobres, halogênios, metais alcalinos.</a:t>
            </a:r>
            <a:endParaRPr lang="pt-BR" dirty="0"/>
          </a:p>
        </p:txBody>
      </p:sp>
      <p:sp>
        <p:nvSpPr>
          <p:cNvPr id="10" name="Fluxograma: Conector 9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14" name="Fluxograma: Conector 13">
            <a:hlinkClick r:id="rId2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15" name="Fluxograma: Conector 14">
            <a:hlinkClick r:id="rId2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16" name="Fluxograma: Conector 15">
            <a:hlinkClick r:id="" action="ppaction://noaction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7" name="Fluxograma: Conector 16">
            <a:hlinkClick r:id="rId2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6808" y="-1093514"/>
            <a:ext cx="7467600" cy="5530626"/>
          </a:xfrm>
        </p:spPr>
        <p:txBody>
          <a:bodyPr>
            <a:normAutofit/>
          </a:bodyPr>
          <a:lstStyle/>
          <a:p>
            <a:pPr algn="ctr"/>
            <a:r>
              <a:rPr lang="pt-BR" sz="6000" b="1" dirty="0" smtClean="0"/>
              <a:t>Isso aí, resposta certa!</a:t>
            </a:r>
            <a:br>
              <a:rPr lang="pt-BR" sz="6000" b="1" dirty="0" smtClean="0"/>
            </a:br>
            <a:r>
              <a:rPr lang="pt-BR" sz="6000" b="1" dirty="0" smtClean="0"/>
              <a:t/>
            </a:r>
            <a:br>
              <a:rPr lang="pt-BR" sz="6000" b="1" dirty="0" smtClean="0"/>
            </a:br>
            <a:endParaRPr lang="pt-BR" sz="6000" b="1" dirty="0"/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" action="ppaction://noaction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23528" y="-1093514"/>
            <a:ext cx="7776864" cy="769086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Fluxograma: Conector 5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para a esquerda 6">
            <a:hlinkClick r:id="" action="ppaction://noaction"/>
          </p:cNvPr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2" descr="Resultado de imagem para IMAGENS ERR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498178"/>
          </a:xfrm>
        </p:spPr>
        <p:txBody>
          <a:bodyPr>
            <a:noAutofit/>
          </a:bodyPr>
          <a:lstStyle/>
          <a:p>
            <a:r>
              <a:rPr lang="pt-BR" sz="2200" dirty="0" smtClean="0"/>
              <a:t>2)</a:t>
            </a:r>
            <a:r>
              <a:rPr lang="pt-BR" sz="2400" dirty="0" smtClean="0"/>
              <a:t> Um átomo, cujo número atômico é 18, está classificado na Tabela Periódica como:</a:t>
            </a:r>
            <a:r>
              <a:rPr lang="pt-BR" sz="2200" dirty="0" smtClean="0"/>
              <a:t/>
            </a:r>
            <a:br>
              <a:rPr lang="pt-BR" sz="2200" dirty="0" smtClean="0"/>
            </a:br>
            <a:endParaRPr lang="pt-BR" sz="2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r>
              <a:rPr lang="pt-BR" dirty="0" smtClean="0"/>
              <a:t>	Metal alcalino</a:t>
            </a:r>
          </a:p>
          <a:p>
            <a:pPr>
              <a:buNone/>
            </a:pPr>
            <a:r>
              <a:rPr lang="pt-BR" dirty="0" smtClean="0"/>
              <a:t>	Metal Alcalino Terroso 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Calcogênio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Gás Nobre 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Não-metal</a:t>
            </a:r>
            <a:endParaRPr lang="pt-BR" dirty="0" smtClean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2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2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3" action="ppaction://hlinksldjump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2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  <p:sp>
        <p:nvSpPr>
          <p:cNvPr id="9" name="Fluxograma: Conector 8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357</Words>
  <Application>Microsoft Office PowerPoint</Application>
  <PresentationFormat>Apresentação na tela (4:3)</PresentationFormat>
  <Paragraphs>119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Balcão Envidraçado</vt:lpstr>
      <vt:lpstr>QUÍMICA</vt:lpstr>
      <vt:lpstr>Identificação do Objeto de Aprendizagem:</vt:lpstr>
      <vt:lpstr>Instruções sobre o quizz:</vt:lpstr>
      <vt:lpstr>Vamos jogar?</vt:lpstr>
      <vt:lpstr>1) Na tabela periódica, os elementos Cálcio Z=20, Bromo Z=35 e Enxofre Z=16, são conhecidos, respectivamente, como sendo da família dos: </vt:lpstr>
      <vt:lpstr>Isso aí, resposta certa!  </vt:lpstr>
      <vt:lpstr>Slide 7</vt:lpstr>
      <vt:lpstr>2) Um átomo, cujo número atômico é 18, está classificado na Tabela Periódica como: </vt:lpstr>
      <vt:lpstr>Slide 9</vt:lpstr>
      <vt:lpstr>Slide 10</vt:lpstr>
      <vt:lpstr>3) Assinale a única alternativa em que todos os elementos possuem propriedades semelhantes:</vt:lpstr>
      <vt:lpstr>Slide 12</vt:lpstr>
      <vt:lpstr>Slide 13</vt:lpstr>
      <vt:lpstr>4) Qual elemento abaixo é o gás nobre de menor número atômico e o metal alcalino de maior número atômico?</vt:lpstr>
      <vt:lpstr>Slide 15</vt:lpstr>
      <vt:lpstr>Slide 16</vt:lpstr>
      <vt:lpstr>5) Os elementos xA, x+1B e x+2C pertencem a um mesmo período da tabela periódica. Se B é um halogênio, pode-se afirmar que: </vt:lpstr>
      <vt:lpstr>Slide 18</vt:lpstr>
      <vt:lpstr>Slide 19</vt:lpstr>
      <vt:lpstr>Parabéns, você concluiu o quizz!!!</vt:lpstr>
      <vt:lpstr>Referências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QUÍMICA</dc:title>
  <dc:creator>Juliely Pedron</dc:creator>
  <cp:lastModifiedBy>Bibiana</cp:lastModifiedBy>
  <cp:revision>11</cp:revision>
  <dcterms:created xsi:type="dcterms:W3CDTF">2019-11-22T13:08:25Z</dcterms:created>
  <dcterms:modified xsi:type="dcterms:W3CDTF">2019-12-10T12:09:39Z</dcterms:modified>
</cp:coreProperties>
</file>