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A0D1-0551-4D74-A326-F282D27F12F6}" type="datetimeFigureOut">
              <a:rPr lang="pt-BR" smtClean="0"/>
              <a:pPr/>
              <a:t>09/12/2019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F04E-DC05-45FE-811C-2FE174DF23D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467195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A0D1-0551-4D74-A326-F282D27F12F6}" type="datetimeFigureOut">
              <a:rPr lang="pt-BR" smtClean="0"/>
              <a:pPr/>
              <a:t>09/12/2019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F04E-DC05-45FE-811C-2FE174DF23D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553318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A0D1-0551-4D74-A326-F282D27F12F6}" type="datetimeFigureOut">
              <a:rPr lang="pt-BR" smtClean="0"/>
              <a:pPr/>
              <a:t>09/12/2019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F04E-DC05-45FE-811C-2FE174DF23D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446687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A0D1-0551-4D74-A326-F282D27F12F6}" type="datetimeFigureOut">
              <a:rPr lang="pt-BR" smtClean="0"/>
              <a:pPr/>
              <a:t>09/12/2019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F04E-DC05-45FE-811C-2FE174DF23D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420878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A0D1-0551-4D74-A326-F282D27F12F6}" type="datetimeFigureOut">
              <a:rPr lang="pt-BR" smtClean="0"/>
              <a:pPr/>
              <a:t>09/12/2019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F04E-DC05-45FE-811C-2FE174DF23D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60964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A0D1-0551-4D74-A326-F282D27F12F6}" type="datetimeFigureOut">
              <a:rPr lang="pt-BR" smtClean="0"/>
              <a:pPr/>
              <a:t>09/12/2019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F04E-DC05-45FE-811C-2FE174DF23D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66470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A0D1-0551-4D74-A326-F282D27F12F6}" type="datetimeFigureOut">
              <a:rPr lang="pt-BR" smtClean="0"/>
              <a:pPr/>
              <a:t>09/12/2019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F04E-DC05-45FE-811C-2FE174DF23D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01330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A0D1-0551-4D74-A326-F282D27F12F6}" type="datetimeFigureOut">
              <a:rPr lang="pt-BR" smtClean="0"/>
              <a:pPr/>
              <a:t>09/12/2019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F04E-DC05-45FE-811C-2FE174DF23D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690272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A0D1-0551-4D74-A326-F282D27F12F6}" type="datetimeFigureOut">
              <a:rPr lang="pt-BR" smtClean="0"/>
              <a:pPr/>
              <a:t>09/12/2019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F04E-DC05-45FE-811C-2FE174DF23D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898232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A0D1-0551-4D74-A326-F282D27F12F6}" type="datetimeFigureOut">
              <a:rPr lang="pt-BR" smtClean="0"/>
              <a:pPr/>
              <a:t>09/12/2019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F04E-DC05-45FE-811C-2FE174DF23D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4097479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EA0D1-0551-4D74-A326-F282D27F12F6}" type="datetimeFigureOut">
              <a:rPr lang="pt-BR" smtClean="0"/>
              <a:pPr/>
              <a:t>09/12/2019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0F04E-DC05-45FE-811C-2FE174DF23D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420803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EA0D1-0551-4D74-A326-F282D27F12F6}" type="datetimeFigureOut">
              <a:rPr lang="pt-BR" smtClean="0"/>
              <a:pPr/>
              <a:t>09/12/2019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0F04E-DC05-45FE-811C-2FE174DF23DF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659255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252024"/>
            <a:ext cx="9144000" cy="1135575"/>
          </a:xfrm>
        </p:spPr>
        <p:txBody>
          <a:bodyPr/>
          <a:lstStyle/>
          <a:p>
            <a:r>
              <a:rPr lang="pt-BR" dirty="0" smtClean="0">
                <a:latin typeface="Bodoni MT Condensed" panose="02070606080606020203" pitchFamily="18" charset="0"/>
              </a:rPr>
              <a:t>Química Orgânica</a:t>
            </a:r>
            <a:endParaRPr lang="pt-BR" dirty="0">
              <a:latin typeface="Bodoni MT Condensed" panose="02070606080606020203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Revisão para o vestibular</a:t>
            </a:r>
            <a:endParaRPr lang="pt-BR" dirty="0"/>
          </a:p>
        </p:txBody>
      </p:sp>
      <p:cxnSp>
        <p:nvCxnSpPr>
          <p:cNvPr id="5" name="Conector reto 4"/>
          <p:cNvCxnSpPr/>
          <p:nvPr/>
        </p:nvCxnSpPr>
        <p:spPr>
          <a:xfrm flipH="1">
            <a:off x="8918917" y="1575582"/>
            <a:ext cx="323557" cy="281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/>
          <p:cNvCxnSpPr/>
          <p:nvPr/>
        </p:nvCxnSpPr>
        <p:spPr>
          <a:xfrm>
            <a:off x="9242474" y="1575582"/>
            <a:ext cx="323557" cy="281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8918917" y="1856935"/>
            <a:ext cx="0" cy="3094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>
            <a:off x="9566031" y="1856935"/>
            <a:ext cx="0" cy="3094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8918917" y="2166425"/>
            <a:ext cx="323557" cy="221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/>
          <p:nvPr/>
        </p:nvCxnSpPr>
        <p:spPr>
          <a:xfrm flipH="1">
            <a:off x="9242474" y="2166425"/>
            <a:ext cx="323558" cy="221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 flipV="1">
            <a:off x="9566031" y="1575582"/>
            <a:ext cx="323557" cy="281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/>
          <p:cNvCxnSpPr/>
          <p:nvPr/>
        </p:nvCxnSpPr>
        <p:spPr>
          <a:xfrm>
            <a:off x="9889588" y="1575582"/>
            <a:ext cx="323557" cy="281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/>
          <p:cNvSpPr txBox="1"/>
          <p:nvPr/>
        </p:nvSpPr>
        <p:spPr>
          <a:xfrm>
            <a:off x="10213145" y="1744394"/>
            <a:ext cx="253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</a:t>
            </a:r>
          </a:p>
        </p:txBody>
      </p:sp>
      <p:cxnSp>
        <p:nvCxnSpPr>
          <p:cNvPr id="28" name="Conector reto 27"/>
          <p:cNvCxnSpPr>
            <a:stCxn id="26" idx="3"/>
          </p:cNvCxnSpPr>
          <p:nvPr/>
        </p:nvCxnSpPr>
        <p:spPr>
          <a:xfrm flipV="1">
            <a:off x="10466363" y="1659988"/>
            <a:ext cx="323557" cy="269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/>
          <p:nvPr/>
        </p:nvCxnSpPr>
        <p:spPr>
          <a:xfrm>
            <a:off x="10789920" y="1659988"/>
            <a:ext cx="267286" cy="269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to 31"/>
          <p:cNvCxnSpPr/>
          <p:nvPr/>
        </p:nvCxnSpPr>
        <p:spPr>
          <a:xfrm>
            <a:off x="9242474" y="1744394"/>
            <a:ext cx="225083" cy="184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to 33"/>
          <p:cNvCxnSpPr/>
          <p:nvPr/>
        </p:nvCxnSpPr>
        <p:spPr>
          <a:xfrm>
            <a:off x="9031458" y="1929060"/>
            <a:ext cx="0" cy="184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/>
          <p:nvPr/>
        </p:nvCxnSpPr>
        <p:spPr>
          <a:xfrm flipV="1">
            <a:off x="9242474" y="2113727"/>
            <a:ext cx="225083" cy="66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Imagem 3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1849" y="3155852"/>
            <a:ext cx="3810000" cy="381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9" name="Retângulo Arredondado 38">
            <a:hlinkClick r:id="rId3" action="ppaction://hlinksldjump"/>
          </p:cNvPr>
          <p:cNvSpPr/>
          <p:nvPr/>
        </p:nvSpPr>
        <p:spPr>
          <a:xfrm>
            <a:off x="4360985" y="5556738"/>
            <a:ext cx="2011680" cy="886265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0" name="CaixaDeTexto 39"/>
          <p:cNvSpPr txBox="1"/>
          <p:nvPr/>
        </p:nvSpPr>
        <p:spPr>
          <a:xfrm>
            <a:off x="4438357" y="5753685"/>
            <a:ext cx="1856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Condensed" panose="02070606080606020203" pitchFamily="18" charset="0"/>
              </a:rPr>
              <a:t>AUTORIA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doni MT Condensed" panose="02070606080606020203" pitchFamily="18" charset="0"/>
            </a:endParaRPr>
          </a:p>
        </p:txBody>
      </p:sp>
      <p:sp>
        <p:nvSpPr>
          <p:cNvPr id="41" name="Retângulo Arredondado 40">
            <a:hlinkClick r:id="rId4" action="ppaction://hlinksldjump"/>
          </p:cNvPr>
          <p:cNvSpPr/>
          <p:nvPr/>
        </p:nvSpPr>
        <p:spPr>
          <a:xfrm>
            <a:off x="6794696" y="5556738"/>
            <a:ext cx="1899138" cy="886265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2" name="Retângulo Arredondado 41">
            <a:hlinkClick r:id="rId5" action="ppaction://hlinksldjump"/>
          </p:cNvPr>
          <p:cNvSpPr/>
          <p:nvPr/>
        </p:nvSpPr>
        <p:spPr>
          <a:xfrm>
            <a:off x="9115865" y="5556738"/>
            <a:ext cx="1899138" cy="886265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3" name="CaixaDeTexto 42"/>
          <p:cNvSpPr txBox="1"/>
          <p:nvPr/>
        </p:nvSpPr>
        <p:spPr>
          <a:xfrm>
            <a:off x="6865034" y="5736582"/>
            <a:ext cx="1758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Condensed" panose="02070606080606020203" pitchFamily="18" charset="0"/>
                <a:hlinkClick r:id="rId4" action="ppaction://hlinksldjump"/>
              </a:rPr>
              <a:t>INSTRUÇÕES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doni MT Condensed" panose="02070606080606020203" pitchFamily="18" charset="0"/>
            </a:endParaRPr>
          </a:p>
        </p:txBody>
      </p:sp>
      <p:sp>
        <p:nvSpPr>
          <p:cNvPr id="44" name="CaixaDeTexto 43">
            <a:hlinkClick r:id="rId5" action="ppaction://hlinksldjump"/>
          </p:cNvPr>
          <p:cNvSpPr txBox="1"/>
          <p:nvPr/>
        </p:nvSpPr>
        <p:spPr>
          <a:xfrm>
            <a:off x="9242474" y="5753685"/>
            <a:ext cx="17725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Condensed" panose="02070606080606020203" pitchFamily="18" charset="0"/>
              </a:rPr>
              <a:t>INICIAR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doni MT Condensed" panose="020706060806060202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9464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Dados: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519311"/>
            <a:ext cx="10515600" cy="5120640"/>
          </a:xfr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Título: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Química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Orgânica: Revisão para o vestibular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Objetivo: </a:t>
            </a:r>
            <a:r>
              <a:rPr lang="pt-BR" dirty="0">
                <a:latin typeface="Arial" pitchFamily="34" charset="0"/>
                <a:cs typeface="Arial" pitchFamily="34" charset="0"/>
              </a:rPr>
              <a:t>Este Objeto de Aprendizagem tem o objetivo de servir de ferramenta para engrandecer os conhecimentos dos educandos nas áreas de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Química orgânica.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Componente Curricular: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Química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Química Orgânica: Revisão para o vestibular.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Autora: </a:t>
            </a:r>
            <a:r>
              <a:rPr lang="pt-BR" dirty="0">
                <a:latin typeface="Arial" pitchFamily="34" charset="0"/>
                <a:cs typeface="Arial" pitchFamily="34" charset="0"/>
              </a:rPr>
              <a:t>Acadêmica: Ana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Bedin.</a:t>
            </a:r>
          </a:p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Orientadora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:</a:t>
            </a:r>
            <a:r>
              <a:rPr lang="pt-BR" dirty="0">
                <a:latin typeface="Arial" pitchFamily="34" charset="0"/>
                <a:cs typeface="Arial" pitchFamily="34" charset="0"/>
              </a:rPr>
              <a:t>  Profa. Dra. Maria Rosângela S. Ramos</a:t>
            </a:r>
          </a:p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País: </a:t>
            </a:r>
            <a:r>
              <a:rPr lang="pt-BR" dirty="0">
                <a:latin typeface="Arial" pitchFamily="34" charset="0"/>
                <a:cs typeface="Arial" pitchFamily="34" charset="0"/>
              </a:rPr>
              <a:t>Brasil.</a:t>
            </a:r>
          </a:p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Instituição: </a:t>
            </a:r>
            <a:r>
              <a:rPr lang="pt-BR" dirty="0">
                <a:latin typeface="Arial" pitchFamily="34" charset="0"/>
                <a:cs typeface="Arial" pitchFamily="34" charset="0"/>
              </a:rPr>
              <a:t>Instituto Federal Farroupilha – Programa Residência Pedagógica (Capes).</a:t>
            </a:r>
          </a:p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Ano: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2/2019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BR" b="1" dirty="0" smtClean="0">
                <a:latin typeface="Arial" pitchFamily="34" charset="0"/>
                <a:cs typeface="Arial" pitchFamily="34" charset="0"/>
              </a:rPr>
              <a:t>Licença:</a:t>
            </a:r>
          </a:p>
          <a:p>
            <a:endParaRPr lang="pt-BR" dirty="0"/>
          </a:p>
        </p:txBody>
      </p:sp>
      <p:sp>
        <p:nvSpPr>
          <p:cNvPr id="4" name="Seta para a Esquerda 3">
            <a:hlinkClick r:id="rId2" action="ppaction://hlinksldjump"/>
          </p:cNvPr>
          <p:cNvSpPr/>
          <p:nvPr/>
        </p:nvSpPr>
        <p:spPr>
          <a:xfrm>
            <a:off x="10058400" y="6175717"/>
            <a:ext cx="1026942" cy="464234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38883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pt-B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Instruções</a:t>
            </a:r>
            <a:endParaRPr lang="pt-B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72" y="3868824"/>
            <a:ext cx="2869601" cy="2869601"/>
          </a:xfr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</p:pic>
      <p:sp>
        <p:nvSpPr>
          <p:cNvPr id="5" name="Texto Explicativo Retangular com Cantos Arredondados 4"/>
          <p:cNvSpPr/>
          <p:nvPr/>
        </p:nvSpPr>
        <p:spPr>
          <a:xfrm>
            <a:off x="2546252" y="2391508"/>
            <a:ext cx="6682154" cy="2616590"/>
          </a:xfrm>
          <a:prstGeom prst="wedgeRoundRectCallout">
            <a:avLst>
              <a:gd name="adj1" fmla="val -56622"/>
              <a:gd name="adj2" fmla="val 70027"/>
              <a:gd name="adj3" fmla="val 16667"/>
            </a:avLst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841674" y="2437663"/>
            <a:ext cx="609131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atin typeface="Arial" pitchFamily="34" charset="0"/>
                <a:cs typeface="Arial" pitchFamily="34" charset="0"/>
              </a:rPr>
              <a:t>Pessoal!!!</a:t>
            </a:r>
            <a:br>
              <a:rPr lang="pt-BR" dirty="0">
                <a:latin typeface="Arial" pitchFamily="34" charset="0"/>
                <a:cs typeface="Arial" pitchFamily="34" charset="0"/>
              </a:rPr>
            </a:br>
            <a:r>
              <a:rPr lang="pt-BR" dirty="0">
                <a:latin typeface="Arial" pitchFamily="34" charset="0"/>
                <a:cs typeface="Arial" pitchFamily="34" charset="0"/>
              </a:rPr>
              <a:t>Como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 vestibular está chegando, </a:t>
            </a:r>
            <a:r>
              <a:rPr lang="pt-BR" dirty="0">
                <a:latin typeface="Arial" pitchFamily="34" charset="0"/>
                <a:cs typeface="Arial" pitchFamily="34" charset="0"/>
              </a:rPr>
              <a:t>é importante sabermos um pouquinho sobre a química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orgânica.</a:t>
            </a:r>
            <a:r>
              <a:rPr lang="pt-BR" dirty="0">
                <a:latin typeface="Arial" pitchFamily="34" charset="0"/>
                <a:cs typeface="Arial" pitchFamily="34" charset="0"/>
              </a:rPr>
              <a:t/>
            </a:r>
            <a:br>
              <a:rPr lang="pt-BR" dirty="0">
                <a:latin typeface="Arial" pitchFamily="34" charset="0"/>
                <a:cs typeface="Arial" pitchFamily="34" charset="0"/>
              </a:rPr>
            </a:br>
            <a:r>
              <a:rPr lang="pt-BR" dirty="0">
                <a:latin typeface="Arial" pitchFamily="34" charset="0"/>
                <a:cs typeface="Arial" pitchFamily="34" charset="0"/>
              </a:rPr>
              <a:t>Serão realizadas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perguntas gerais </a:t>
            </a:r>
            <a:r>
              <a:rPr lang="pt-BR" dirty="0">
                <a:latin typeface="Arial" pitchFamily="34" charset="0"/>
                <a:cs typeface="Arial" pitchFamily="34" charset="0"/>
              </a:rPr>
              <a:t>referente 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química orgânica. </a:t>
            </a:r>
            <a:r>
              <a:rPr lang="pt-BR" dirty="0">
                <a:latin typeface="Arial" pitchFamily="34" charset="0"/>
                <a:cs typeface="Arial" pitchFamily="34" charset="0"/>
              </a:rPr>
              <a:t>Você deverá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respondê-las </a:t>
            </a:r>
            <a:r>
              <a:rPr lang="pt-BR" dirty="0">
                <a:latin typeface="Arial" pitchFamily="34" charset="0"/>
                <a:cs typeface="Arial" pitchFamily="34" charset="0"/>
              </a:rPr>
              <a:t>de acordo com os seus conhecimentos em Química, escolhendo a alternativa a qual você acha que está correta. Se errar você terá a opção de responder novamente.</a:t>
            </a:r>
          </a:p>
          <a:p>
            <a:pPr algn="ctr"/>
            <a:r>
              <a:rPr lang="pt-BR" dirty="0">
                <a:latin typeface="Arial" pitchFamily="34" charset="0"/>
                <a:cs typeface="Arial" pitchFamily="34" charset="0"/>
              </a:rPr>
              <a:t>Bons Estudos!</a:t>
            </a:r>
          </a:p>
          <a:p>
            <a:endParaRPr lang="pt-BR" dirty="0"/>
          </a:p>
        </p:txBody>
      </p:sp>
      <p:sp>
        <p:nvSpPr>
          <p:cNvPr id="9" name="Seta para a Esquerda 8">
            <a:hlinkClick r:id="rId3" action="ppaction://hlinksldjump"/>
          </p:cNvPr>
          <p:cNvSpPr/>
          <p:nvPr/>
        </p:nvSpPr>
        <p:spPr>
          <a:xfrm>
            <a:off x="10536702" y="5950633"/>
            <a:ext cx="1420837" cy="633047"/>
          </a:xfrm>
          <a:prstGeom prst="lef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6333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000" dirty="0" smtClean="0">
                <a:latin typeface="Bodoni MT Condensed" panose="02070606080606020203" pitchFamily="18" charset="0"/>
              </a:rPr>
              <a:t>Questão 1: Pode-se </a:t>
            </a:r>
            <a:r>
              <a:rPr lang="pt-BR" sz="3000" dirty="0">
                <a:latin typeface="Bodoni MT Condensed" panose="02070606080606020203" pitchFamily="18" charset="0"/>
              </a:rPr>
              <a:t>definir a química orgânica </a:t>
            </a:r>
            <a:r>
              <a:rPr lang="pt-BR" sz="3000" dirty="0" smtClean="0">
                <a:latin typeface="Bodoni MT Condensed" panose="02070606080606020203" pitchFamily="18" charset="0"/>
              </a:rPr>
              <a:t>como:</a:t>
            </a:r>
            <a:endParaRPr lang="pt-BR" sz="3000" dirty="0">
              <a:latin typeface="Bodoni MT Condensed" panose="02070606080606020203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87717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sp>
        <p:nvSpPr>
          <p:cNvPr id="4" name="Elipse 3">
            <a:hlinkClick r:id="rId2" action="ppaction://hlinksldjump"/>
          </p:cNvPr>
          <p:cNvSpPr/>
          <p:nvPr/>
        </p:nvSpPr>
        <p:spPr>
          <a:xfrm>
            <a:off x="1266092" y="2307103"/>
            <a:ext cx="548640" cy="492369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Elipse 6"/>
          <p:cNvSpPr/>
          <p:nvPr/>
        </p:nvSpPr>
        <p:spPr>
          <a:xfrm>
            <a:off x="1266092" y="3119181"/>
            <a:ext cx="548640" cy="520505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Elipse 7">
            <a:hlinkClick r:id="rId3" action="ppaction://hlinksldjump"/>
          </p:cNvPr>
          <p:cNvSpPr/>
          <p:nvPr/>
        </p:nvSpPr>
        <p:spPr>
          <a:xfrm>
            <a:off x="1266092" y="3904554"/>
            <a:ext cx="555674" cy="59710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Elipse 8">
            <a:hlinkClick r:id="rId4" action="ppaction://hlinksldjump"/>
          </p:cNvPr>
          <p:cNvSpPr/>
          <p:nvPr/>
        </p:nvSpPr>
        <p:spPr>
          <a:xfrm>
            <a:off x="1280160" y="4878401"/>
            <a:ext cx="534572" cy="54864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Elipse 9">
            <a:hlinkClick r:id="rId4" action="ppaction://hlinksldjump"/>
          </p:cNvPr>
          <p:cNvSpPr/>
          <p:nvPr/>
        </p:nvSpPr>
        <p:spPr>
          <a:xfrm>
            <a:off x="1280161" y="5760042"/>
            <a:ext cx="534572" cy="57677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CaixaDeTexto 10">
            <a:hlinkClick r:id="rId2" action="ppaction://hlinksldjump"/>
          </p:cNvPr>
          <p:cNvSpPr txBox="1"/>
          <p:nvPr/>
        </p:nvSpPr>
        <p:spPr>
          <a:xfrm>
            <a:off x="1434904" y="2377195"/>
            <a:ext cx="225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A</a:t>
            </a:r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1434904" y="3176211"/>
            <a:ext cx="225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B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1427869" y="4025331"/>
            <a:ext cx="225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1427870" y="4968055"/>
            <a:ext cx="225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1434904" y="5803780"/>
            <a:ext cx="225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</a:t>
            </a:r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043455" y="2100196"/>
            <a:ext cx="810509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endParaRPr lang="pt-BR" dirty="0"/>
          </a:p>
          <a:p>
            <a:pPr fontAlgn="base"/>
            <a:r>
              <a:rPr lang="pt-BR" sz="2000" dirty="0">
                <a:latin typeface="Bodoni MT Condensed" panose="02070606080606020203" pitchFamily="18" charset="0"/>
              </a:rPr>
              <a:t>Uma área da química que estuda os compostos que contêm carbono</a:t>
            </a:r>
            <a:r>
              <a:rPr lang="pt-BR" dirty="0"/>
              <a:t>.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2043455" y="3176211"/>
            <a:ext cx="68613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Bodoni MT Condensed" panose="02070606080606020203" pitchFamily="18" charset="0"/>
              </a:rPr>
              <a:t>Uma relação à molécula do Paracetamol.</a:t>
            </a:r>
            <a:endParaRPr lang="pt-BR" dirty="0">
              <a:latin typeface="Bodoni MT Condensed" panose="02070606080606020203" pitchFamily="18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 flipH="1">
            <a:off x="2043455" y="3778438"/>
            <a:ext cx="584852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sz="2000" dirty="0">
                <a:latin typeface="Bodoni MT Condensed" panose="02070606080606020203" pitchFamily="18" charset="0"/>
              </a:rPr>
              <a:t>O modo em que as plantas vivem no meio ambiente.</a:t>
            </a:r>
            <a:endParaRPr lang="pt-BR" dirty="0">
              <a:latin typeface="Bodoni MT Condensed" panose="02070606080606020203" pitchFamily="18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2043455" y="4953504"/>
            <a:ext cx="64512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Bodoni MT Condensed" panose="02070606080606020203" pitchFamily="18" charset="0"/>
              </a:rPr>
              <a:t>A química que estuda as frutas.</a:t>
            </a:r>
            <a:endParaRPr lang="pt-BR" dirty="0">
              <a:latin typeface="Bodoni MT Condensed" panose="02070606080606020203" pitchFamily="18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2043455" y="5803780"/>
            <a:ext cx="74803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Bodoni MT Condensed" panose="02070606080606020203" pitchFamily="18" charset="0"/>
              </a:rPr>
              <a:t>Uma área da química que estuda os compostos que contêm tungsténio.</a:t>
            </a:r>
            <a:endParaRPr lang="pt-BR" dirty="0">
              <a:latin typeface="Bodoni MT Condensed" panose="020706060806060202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210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52268" y="1009699"/>
            <a:ext cx="10515600" cy="4351338"/>
          </a:xfrm>
          <a:gradFill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26000">
                <a:schemeClr val="accent2">
                  <a:satMod val="110000"/>
                  <a:lumMod val="100000"/>
                  <a:shade val="100000"/>
                </a:schemeClr>
              </a:gs>
              <a:gs pos="46000">
                <a:schemeClr val="accent2">
                  <a:lumMod val="99000"/>
                  <a:satMod val="120000"/>
                  <a:shade val="78000"/>
                </a:schemeClr>
              </a:gs>
            </a:gsLst>
            <a:path path="circle">
              <a:fillToRect l="100000" t="100000"/>
            </a:path>
          </a:gra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pt-BR" sz="6000" dirty="0" smtClean="0">
                <a:latin typeface="Bodoni MT Condensed" panose="02070606080606020203" pitchFamily="18" charset="0"/>
              </a:rPr>
              <a:t>ERROU!</a:t>
            </a:r>
            <a:endParaRPr lang="pt-BR" sz="6000" dirty="0">
              <a:latin typeface="Bodoni MT Condensed" panose="02070606080606020203" pitchFamily="18" charset="0"/>
            </a:endParaRPr>
          </a:p>
          <a:p>
            <a:pPr marL="0" indent="0" algn="ctr">
              <a:buNone/>
            </a:pPr>
            <a:r>
              <a:rPr lang="pt-BR" sz="4000" dirty="0" smtClean="0">
                <a:latin typeface="Bodoni MT Condensed" panose="02070606080606020203" pitchFamily="18" charset="0"/>
              </a:rPr>
              <a:t>Sugiro que você clique na seta para voltar a questão e ter a chance de respondê-la novamente.</a:t>
            </a:r>
            <a:endParaRPr lang="pt-BR" sz="4000" dirty="0">
              <a:latin typeface="Bodoni MT Condensed" panose="02070606080606020203" pitchFamily="18" charset="0"/>
            </a:endParaRPr>
          </a:p>
        </p:txBody>
      </p:sp>
      <p:sp>
        <p:nvSpPr>
          <p:cNvPr id="4" name="Seta para a Esquerda 3">
            <a:hlinkClick r:id="rId2" action="ppaction://hlinksldjump"/>
          </p:cNvPr>
          <p:cNvSpPr/>
          <p:nvPr/>
        </p:nvSpPr>
        <p:spPr>
          <a:xfrm>
            <a:off x="9383151" y="4614203"/>
            <a:ext cx="1111347" cy="548640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53583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07012" y="1192580"/>
            <a:ext cx="10515600" cy="4351338"/>
          </a:xfrm>
          <a:gradFill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26000">
                <a:schemeClr val="accent2">
                  <a:satMod val="110000"/>
                  <a:lumMod val="100000"/>
                  <a:shade val="100000"/>
                </a:schemeClr>
              </a:gs>
              <a:gs pos="46000">
                <a:schemeClr val="accent2">
                  <a:lumMod val="99000"/>
                  <a:satMod val="120000"/>
                  <a:shade val="78000"/>
                </a:schemeClr>
              </a:gs>
            </a:gsLst>
            <a:path path="circle">
              <a:fillToRect l="100000" t="100000"/>
            </a:path>
          </a:gra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5400" dirty="0" smtClean="0">
                <a:latin typeface="Bodoni MT Condensed" panose="02070606080606020203" pitchFamily="18" charset="0"/>
              </a:rPr>
              <a:t>PARABÉNS!!!</a:t>
            </a:r>
          </a:p>
          <a:p>
            <a:pPr marL="0" indent="0" algn="ctr">
              <a:buNone/>
            </a:pPr>
            <a:r>
              <a:rPr lang="pt-BR" sz="5400" dirty="0" smtClean="0">
                <a:latin typeface="Bodoni MT Condensed" panose="02070606080606020203" pitchFamily="18" charset="0"/>
              </a:rPr>
              <a:t>VOCÊ ACERTOU!</a:t>
            </a:r>
          </a:p>
          <a:p>
            <a:pPr marL="0" indent="0" algn="ctr">
              <a:buNone/>
            </a:pPr>
            <a:r>
              <a:rPr lang="pt-BR" sz="5400" dirty="0" smtClean="0">
                <a:latin typeface="Bodoni MT Condensed" panose="02070606080606020203" pitchFamily="18" charset="0"/>
              </a:rPr>
              <a:t>Clique na seta para seguir adiante!</a:t>
            </a:r>
            <a:endParaRPr lang="pt-BR" sz="5400" dirty="0">
              <a:latin typeface="Bodoni MT Condensed" panose="02070606080606020203" pitchFamily="18" charset="0"/>
            </a:endParaRPr>
          </a:p>
        </p:txBody>
      </p:sp>
      <p:sp>
        <p:nvSpPr>
          <p:cNvPr id="4" name="Seta para a Direita 3"/>
          <p:cNvSpPr/>
          <p:nvPr/>
        </p:nvSpPr>
        <p:spPr>
          <a:xfrm>
            <a:off x="9748911" y="4431323"/>
            <a:ext cx="1294227" cy="82999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69991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dirty="0" smtClean="0">
                <a:latin typeface="Bodoni MT Condensed" panose="02070606080606020203" pitchFamily="18" charset="0"/>
              </a:rPr>
              <a:t>Questão 2: Diversos </a:t>
            </a:r>
            <a:r>
              <a:rPr lang="pt-BR" sz="2400" dirty="0">
                <a:latin typeface="Bodoni MT Condensed" panose="02070606080606020203" pitchFamily="18" charset="0"/>
              </a:rPr>
              <a:t>tipos de combustível têm em sua formação compostos orgânicos; entre eles, o gás natural, a gasolina, o álcool e o gás liquefeito de petróleo. Os compostos orgânicos presentes majoritariamente nesses combustíveis são, respectivamente: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67153" y="2014521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lipse 3">
            <a:hlinkClick r:id="rId2" action="ppaction://hlinksldjump"/>
          </p:cNvPr>
          <p:cNvSpPr/>
          <p:nvPr/>
        </p:nvSpPr>
        <p:spPr>
          <a:xfrm>
            <a:off x="1266092" y="2307103"/>
            <a:ext cx="548640" cy="492369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364566" y="2368621"/>
            <a:ext cx="351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1913205" y="2368621"/>
            <a:ext cx="75262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Bodoni MT Condensed" panose="02070606080606020203" pitchFamily="18" charset="0"/>
              </a:rPr>
              <a:t>Propano, isooctano, metanol e mistura de hidrocarbonetos C7 e C8</a:t>
            </a:r>
            <a:r>
              <a:rPr lang="pt-BR" dirty="0"/>
              <a:t>.</a:t>
            </a:r>
          </a:p>
        </p:txBody>
      </p:sp>
      <p:sp>
        <p:nvSpPr>
          <p:cNvPr id="8" name="Elipse 7">
            <a:hlinkClick r:id="rId2" action="ppaction://hlinksldjump"/>
          </p:cNvPr>
          <p:cNvSpPr/>
          <p:nvPr/>
        </p:nvSpPr>
        <p:spPr>
          <a:xfrm>
            <a:off x="1266092" y="3179378"/>
            <a:ext cx="548640" cy="460308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913205" y="3179378"/>
            <a:ext cx="7391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Bodoni MT Condensed" panose="02070606080606020203" pitchFamily="18" charset="0"/>
              </a:rPr>
              <a:t>Butano, hidrocarbonetos saturados, álcool isopropílico e metano.</a:t>
            </a:r>
          </a:p>
        </p:txBody>
      </p:sp>
      <p:sp>
        <p:nvSpPr>
          <p:cNvPr id="11" name="Elipse 10">
            <a:hlinkClick r:id="rId3" action="ppaction://hlinksldjump"/>
          </p:cNvPr>
          <p:cNvSpPr/>
          <p:nvPr/>
        </p:nvSpPr>
        <p:spPr>
          <a:xfrm flipV="1">
            <a:off x="1266092" y="3901962"/>
            <a:ext cx="548640" cy="540763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1913205" y="3990135"/>
            <a:ext cx="8623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Bodoni MT Condensed" panose="02070606080606020203" pitchFamily="18" charset="0"/>
              </a:rPr>
              <a:t>Metano, hidrocarbonetos de cadeia curta, metanol e mistura de butano e propano.</a:t>
            </a:r>
            <a:endParaRPr lang="pt-BR" dirty="0">
              <a:latin typeface="Bodoni MT Condensed" panose="02070606080606020203" pitchFamily="18" charset="0"/>
            </a:endParaRPr>
          </a:p>
        </p:txBody>
      </p:sp>
      <p:sp>
        <p:nvSpPr>
          <p:cNvPr id="13" name="Elipse 12">
            <a:hlinkClick r:id="rId2" action="ppaction://hlinksldjump"/>
          </p:cNvPr>
          <p:cNvSpPr/>
          <p:nvPr/>
        </p:nvSpPr>
        <p:spPr>
          <a:xfrm flipV="1">
            <a:off x="1266092" y="4734261"/>
            <a:ext cx="548640" cy="540763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1913205" y="4597916"/>
            <a:ext cx="595063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sz="2000" dirty="0">
                <a:latin typeface="Bodoni MT Condensed" panose="02070606080606020203" pitchFamily="18" charset="0"/>
              </a:rPr>
              <a:t>Butano, hidrocarbonetos aromáticos, etanol e metano.</a:t>
            </a:r>
            <a:endParaRPr lang="pt-BR" dirty="0">
              <a:latin typeface="Bodoni MT Condensed" panose="02070606080606020203" pitchFamily="18" charset="0"/>
            </a:endParaRPr>
          </a:p>
        </p:txBody>
      </p:sp>
      <p:sp>
        <p:nvSpPr>
          <p:cNvPr id="15" name="Elipse 14">
            <a:hlinkClick r:id="rId2" action="ppaction://hlinksldjump"/>
          </p:cNvPr>
          <p:cNvSpPr/>
          <p:nvPr/>
        </p:nvSpPr>
        <p:spPr>
          <a:xfrm flipV="1">
            <a:off x="1254368" y="5599695"/>
            <a:ext cx="548640" cy="540763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002300" y="5670021"/>
            <a:ext cx="7737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Bodoni MT Condensed" panose="02070606080606020203" pitchFamily="18" charset="0"/>
              </a:rPr>
              <a:t>Metano, hidrocarbonetos saturados, etanol e mistura de butano e propano.</a:t>
            </a:r>
            <a:endParaRPr lang="pt-BR" dirty="0">
              <a:latin typeface="Bodoni MT Condensed" panose="02070606080606020203" pitchFamily="18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1364566" y="3179378"/>
            <a:ext cx="351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1364566" y="3990135"/>
            <a:ext cx="351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1352841" y="4836544"/>
            <a:ext cx="351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1364566" y="5670021"/>
            <a:ext cx="339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33438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>
                <a:latin typeface="Bodoni MT Condensed" panose="02070606080606020203" pitchFamily="18" charset="0"/>
              </a:rPr>
              <a:t> Questão 3: Sobre </a:t>
            </a:r>
            <a:r>
              <a:rPr lang="pt-BR" sz="2800" dirty="0">
                <a:latin typeface="Bodoni MT Condensed" panose="02070606080606020203" pitchFamily="18" charset="0"/>
              </a:rPr>
              <a:t>as formas de classificação das cadeias carbônicas é correto afirmar: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5" name="Elipse 4"/>
          <p:cNvSpPr/>
          <p:nvPr/>
        </p:nvSpPr>
        <p:spPr>
          <a:xfrm>
            <a:off x="1392702" y="2278966"/>
            <a:ext cx="407963" cy="407963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2003474" y="2307101"/>
            <a:ext cx="3764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Bodoni MT Condensed" panose="02070606080606020203" pitchFamily="18" charset="0"/>
              </a:rPr>
              <a:t>O ciclobutano possui cadeia aberta.</a:t>
            </a:r>
          </a:p>
        </p:txBody>
      </p:sp>
      <p:sp>
        <p:nvSpPr>
          <p:cNvPr id="8" name="Elipse 7">
            <a:hlinkClick r:id="rId2" action="ppaction://hlinksldjump"/>
          </p:cNvPr>
          <p:cNvSpPr/>
          <p:nvPr/>
        </p:nvSpPr>
        <p:spPr>
          <a:xfrm>
            <a:off x="1392701" y="2923514"/>
            <a:ext cx="407963" cy="433511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003474" y="2696244"/>
            <a:ext cx="70901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endParaRPr lang="pt-BR" dirty="0"/>
          </a:p>
          <a:p>
            <a:pPr fontAlgn="base"/>
            <a:r>
              <a:rPr lang="pt-BR" sz="2000" dirty="0">
                <a:latin typeface="Bodoni MT Condensed" panose="02070606080606020203" pitchFamily="18" charset="0"/>
              </a:rPr>
              <a:t>Cadeia ramificada são aquelas que possuem 4 ou mais extremidades </a:t>
            </a:r>
            <a:r>
              <a:rPr lang="pt-BR" dirty="0"/>
              <a:t>.</a:t>
            </a:r>
          </a:p>
          <a:p>
            <a:endParaRPr lang="pt-BR" dirty="0"/>
          </a:p>
        </p:txBody>
      </p:sp>
      <p:sp>
        <p:nvSpPr>
          <p:cNvPr id="10" name="Elipse 9"/>
          <p:cNvSpPr/>
          <p:nvPr/>
        </p:nvSpPr>
        <p:spPr>
          <a:xfrm>
            <a:off x="1392701" y="3619574"/>
            <a:ext cx="407963" cy="433511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2110153" y="3619574"/>
            <a:ext cx="97981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Bodoni MT Condensed" panose="02070606080606020203" pitchFamily="18" charset="0"/>
              </a:rPr>
              <a:t>Cadeia normal, reta ou linear ocorre quando só existem carbonos primários e secundários na cadeia.</a:t>
            </a:r>
          </a:p>
        </p:txBody>
      </p:sp>
      <p:sp>
        <p:nvSpPr>
          <p:cNvPr id="12" name="Elipse 11">
            <a:hlinkClick r:id="rId2" action="ppaction://hlinksldjump"/>
          </p:cNvPr>
          <p:cNvSpPr/>
          <p:nvPr/>
        </p:nvSpPr>
        <p:spPr>
          <a:xfrm>
            <a:off x="1392701" y="4315634"/>
            <a:ext cx="407963" cy="433511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D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2110153" y="4315634"/>
            <a:ext cx="8468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Bodoni MT Condensed" panose="02070606080606020203" pitchFamily="18" charset="0"/>
              </a:rPr>
              <a:t>Cadeia homogênea é quando possui apenas uma fase.</a:t>
            </a:r>
          </a:p>
        </p:txBody>
      </p:sp>
      <p:sp>
        <p:nvSpPr>
          <p:cNvPr id="14" name="Elipse 13">
            <a:hlinkClick r:id="rId2" action="ppaction://hlinksldjump"/>
          </p:cNvPr>
          <p:cNvSpPr/>
          <p:nvPr/>
        </p:nvSpPr>
        <p:spPr>
          <a:xfrm>
            <a:off x="1385666" y="5029542"/>
            <a:ext cx="407963" cy="433511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E</a:t>
            </a:r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110153" y="5011694"/>
            <a:ext cx="633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Bodoni MT Condensed" panose="02070606080606020203" pitchFamily="18" charset="0"/>
              </a:rPr>
              <a:t>O propino possui cadeia saturada.</a:t>
            </a:r>
          </a:p>
        </p:txBody>
      </p:sp>
      <p:sp>
        <p:nvSpPr>
          <p:cNvPr id="16" name="CaixaDeTexto 15">
            <a:hlinkClick r:id="rId2" action="ppaction://hlinksldjump"/>
          </p:cNvPr>
          <p:cNvSpPr txBox="1"/>
          <p:nvPr/>
        </p:nvSpPr>
        <p:spPr>
          <a:xfrm>
            <a:off x="1392701" y="2307101"/>
            <a:ext cx="400928" cy="379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3538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3048000"/>
            <a:ext cx="3810000" cy="3810000"/>
          </a:xfrm>
        </p:spPr>
      </p:pic>
      <p:sp>
        <p:nvSpPr>
          <p:cNvPr id="5" name="Texto Explicativo Retangular com Cantos Arredondados 4"/>
          <p:cNvSpPr/>
          <p:nvPr/>
        </p:nvSpPr>
        <p:spPr>
          <a:xfrm>
            <a:off x="3390314" y="2222695"/>
            <a:ext cx="5613009" cy="3038622"/>
          </a:xfrm>
          <a:prstGeom prst="wedgeRoundRectCallout">
            <a:avLst>
              <a:gd name="adj1" fmla="val 53102"/>
              <a:gd name="adj2" fmla="val 61111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699803" y="2475914"/>
            <a:ext cx="47970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latin typeface="Bodoni MT Condensed" panose="02070606080606020203" pitchFamily="18" charset="0"/>
              </a:rPr>
              <a:t>PARABÉNS! VOCÊ CONSEGUIU REALIZAR TODAS!</a:t>
            </a:r>
          </a:p>
          <a:p>
            <a:pPr algn="ctr"/>
            <a:endParaRPr lang="pt-BR" sz="2800" dirty="0">
              <a:latin typeface="Bodoni MT Condensed" panose="02070606080606020203" pitchFamily="18" charset="0"/>
            </a:endParaRPr>
          </a:p>
          <a:p>
            <a:pPr algn="ctr"/>
            <a:r>
              <a:rPr lang="pt-BR" sz="2800" dirty="0" smtClean="0">
                <a:latin typeface="Bodoni MT Condensed" panose="02070606080606020203" pitchFamily="18" charset="0"/>
              </a:rPr>
              <a:t>Espero ter ajudado você a compreender um pouquinho mais sobre a Química Orgânica!</a:t>
            </a:r>
          </a:p>
          <a:p>
            <a:pPr algn="ctr"/>
            <a:endParaRPr lang="pt-BR" sz="2800" dirty="0">
              <a:latin typeface="Bodoni MT Condensed" panose="02070606080606020203" pitchFamily="18" charset="0"/>
            </a:endParaRPr>
          </a:p>
          <a:p>
            <a:pPr algn="ctr"/>
            <a:r>
              <a:rPr lang="pt-BR" sz="2800" dirty="0" smtClean="0">
                <a:latin typeface="Bodoni MT Condensed" panose="02070606080606020203" pitchFamily="18" charset="0"/>
              </a:rPr>
              <a:t>Foi um prazer ajudar! Até mais pessoal!</a:t>
            </a:r>
            <a:endParaRPr lang="pt-BR" sz="2800" dirty="0">
              <a:latin typeface="Bodoni MT Condensed" panose="020706060806060202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8126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</TotalTime>
  <Words>387</Words>
  <Application>Microsoft Office PowerPoint</Application>
  <PresentationFormat>Personalizar</PresentationFormat>
  <Paragraphs>69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Química Orgânica</vt:lpstr>
      <vt:lpstr>Dados:</vt:lpstr>
      <vt:lpstr>Instruções</vt:lpstr>
      <vt:lpstr>Questão 1: Pode-se definir a química orgânica como:</vt:lpstr>
      <vt:lpstr>Slide 5</vt:lpstr>
      <vt:lpstr>Slide 6</vt:lpstr>
      <vt:lpstr>Questão 2: Diversos tipos de combustível têm em sua formação compostos orgânicos; entre eles, o gás natural, a gasolina, o álcool e o gás liquefeito de petróleo. Os compostos orgânicos presentes majoritariamente nesses combustíveis são, respectivamente:</vt:lpstr>
      <vt:lpstr> Questão 3: Sobre as formas de classificação das cadeias carbônicas é correto afirmar: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Química Orgânica</dc:title>
  <dc:creator>Ana Lucia Zuconi Bedin</dc:creator>
  <cp:lastModifiedBy>Bibiana</cp:lastModifiedBy>
  <cp:revision>15</cp:revision>
  <dcterms:created xsi:type="dcterms:W3CDTF">2019-12-06T17:20:51Z</dcterms:created>
  <dcterms:modified xsi:type="dcterms:W3CDTF">2019-12-10T02:05:42Z</dcterms:modified>
</cp:coreProperties>
</file>