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1"/>
  </p:notesMasterIdLst>
  <p:sldIdLst>
    <p:sldId id="256" r:id="rId2"/>
    <p:sldId id="257" r:id="rId3"/>
    <p:sldId id="258" r:id="rId4"/>
    <p:sldId id="265" r:id="rId5"/>
    <p:sldId id="278" r:id="rId6"/>
    <p:sldId id="259" r:id="rId7"/>
    <p:sldId id="262" r:id="rId8"/>
    <p:sldId id="264" r:id="rId9"/>
    <p:sldId id="272" r:id="rId10"/>
    <p:sldId id="266" r:id="rId11"/>
    <p:sldId id="267" r:id="rId12"/>
    <p:sldId id="273" r:id="rId13"/>
    <p:sldId id="274" r:id="rId14"/>
    <p:sldId id="280" r:id="rId15"/>
    <p:sldId id="281" r:id="rId16"/>
    <p:sldId id="275" r:id="rId17"/>
    <p:sldId id="283" r:id="rId18"/>
    <p:sldId id="284" r:id="rId19"/>
    <p:sldId id="285" r:id="rId20"/>
    <p:sldId id="286" r:id="rId21"/>
    <p:sldId id="287" r:id="rId22"/>
    <p:sldId id="288" r:id="rId23"/>
    <p:sldId id="289" r:id="rId24"/>
    <p:sldId id="290" r:id="rId25"/>
    <p:sldId id="291" r:id="rId26"/>
    <p:sldId id="276" r:id="rId27"/>
    <p:sldId id="292" r:id="rId28"/>
    <p:sldId id="279" r:id="rId29"/>
    <p:sldId id="270"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B8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79" autoAdjust="0"/>
    <p:restoredTop sz="98925" autoAdjust="0"/>
  </p:normalViewPr>
  <p:slideViewPr>
    <p:cSldViewPr>
      <p:cViewPr>
        <p:scale>
          <a:sx n="80" d="100"/>
          <a:sy n="80" d="100"/>
        </p:scale>
        <p:origin x="-1032" y="162"/>
      </p:cViewPr>
      <p:guideLst>
        <p:guide orient="horz" pos="2160"/>
        <p:guide pos="2880"/>
      </p:guideLst>
    </p:cSldViewPr>
  </p:slideViewPr>
  <p:outlineViewPr>
    <p:cViewPr>
      <p:scale>
        <a:sx n="33" d="100"/>
        <a:sy n="33" d="100"/>
      </p:scale>
      <p:origin x="6" y="3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4B957-B875-4561-A77A-D7CCAD8026E7}" type="datetimeFigureOut">
              <a:rPr lang="pt-BR" smtClean="0"/>
              <a:pPr/>
              <a:t>10/12/2019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BC126-7C20-41E6-8E88-15225921A968}" type="slidenum">
              <a:rPr lang="pt-BR" smtClean="0"/>
              <a:pPr/>
              <a:t>‹nº›</a:t>
            </a:fld>
            <a:endParaRPr lang="pt-BR"/>
          </a:p>
        </p:txBody>
      </p:sp>
    </p:spTree>
    <p:extLst>
      <p:ext uri="{BB962C8B-B14F-4D97-AF65-F5344CB8AC3E}">
        <p14:creationId xmlns:p14="http://schemas.microsoft.com/office/powerpoint/2010/main" xmlns="" val="287321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98BC126-7C20-41E6-8E88-15225921A968}" type="slidenum">
              <a:rPr lang="pt-BR" smtClean="0"/>
              <a:pPr/>
              <a:t>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98BC126-7C20-41E6-8E88-15225921A968}" type="slidenum">
              <a:rPr lang="pt-BR" smtClean="0"/>
              <a:pPr/>
              <a:t>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1"/>
      </p:bgRef>
    </p:bg>
    <p:spTree>
      <p:nvGrpSpPr>
        <p:cNvPr id="1" name=""/>
        <p:cNvGrpSpPr/>
        <p:nvPr/>
      </p:nvGrpSpPr>
      <p:grpSpPr>
        <a:xfrm>
          <a:off x="0" y="0"/>
          <a:ext cx="0" cy="0"/>
          <a:chOff x="0" y="0"/>
          <a:chExt cx="0" cy="0"/>
        </a:xfrm>
      </p:grpSpPr>
      <p:sp>
        <p:nvSpPr>
          <p:cNvPr id="8" name="Retângu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t-BR"/>
              <a:t>Clique para editar o estilo do título mestre</a:t>
            </a:r>
            <a:endParaRPr kumimoji="0" lang="en-US"/>
          </a:p>
        </p:txBody>
      </p:sp>
      <p:sp>
        <p:nvSpPr>
          <p:cNvPr id="25" name="Subtítu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sp>
        <p:nvSpPr>
          <p:cNvPr id="31" name="Espaço Reservado para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4E80B24-DC7F-4CD9-A3FA-236EBA65A76B}" type="datetimeFigureOut">
              <a:rPr lang="pt-BR" smtClean="0"/>
              <a:pPr/>
              <a:t>10/12/2019</a:t>
            </a:fld>
            <a:endParaRPr lang="pt-BR"/>
          </a:p>
        </p:txBody>
      </p:sp>
      <p:sp>
        <p:nvSpPr>
          <p:cNvPr id="18" name="Espaço Reservado para Rodapé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t-BR"/>
          </a:p>
        </p:txBody>
      </p:sp>
      <p:sp>
        <p:nvSpPr>
          <p:cNvPr id="29" name="Espaço Reservado para Número de Slid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9F9EECB-A93D-4FA5-9EF7-CB22C516EC4C}"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274955"/>
            <a:ext cx="1524000" cy="5851525"/>
          </a:xfrm>
        </p:spPr>
        <p:txBody>
          <a:bodyPr vert="eaVert" ancho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2"/>
            <a:ext cx="60198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a:xfrm>
            <a:off x="4242816" y="6557946"/>
            <a:ext cx="2002464" cy="226902"/>
          </a:xfrm>
        </p:spPr>
        <p:txBody>
          <a:bodyPr/>
          <a:lstStyle/>
          <a:p>
            <a:fld id="{84E80B24-DC7F-4CD9-A3FA-236EBA65A76B}" type="datetimeFigureOut">
              <a:rPr lang="pt-BR" smtClean="0"/>
              <a:pPr/>
              <a:t>10/12/2019</a:t>
            </a:fld>
            <a:endParaRPr lang="pt-BR"/>
          </a:p>
        </p:txBody>
      </p:sp>
      <p:sp>
        <p:nvSpPr>
          <p:cNvPr id="5" name="Espaço Reservado para Rodapé 4"/>
          <p:cNvSpPr>
            <a:spLocks noGrp="1"/>
          </p:cNvSpPr>
          <p:nvPr>
            <p:ph type="ftr" sz="quarter" idx="11"/>
          </p:nvPr>
        </p:nvSpPr>
        <p:spPr>
          <a:xfrm>
            <a:off x="457200" y="6556248"/>
            <a:ext cx="3657600" cy="228600"/>
          </a:xfrm>
        </p:spPr>
        <p:txBody>
          <a:bodyPr/>
          <a:lstStyle/>
          <a:p>
            <a:endParaRPr lang="pt-BR"/>
          </a:p>
        </p:txBody>
      </p:sp>
      <p:sp>
        <p:nvSpPr>
          <p:cNvPr id="6" name="Espaço Reservado para Número de Slid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9F9EECB-A93D-4FA5-9EF7-CB22C516EC4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4E80B24-DC7F-4CD9-A3FA-236EBA65A76B}" type="datetimeFigureOut">
              <a:rPr lang="pt-BR" smtClean="0"/>
              <a:pPr/>
              <a:t>10/12/2019</a:t>
            </a:fld>
            <a:endParaRPr lang="pt-BR"/>
          </a:p>
        </p:txBody>
      </p:sp>
      <p:sp>
        <p:nvSpPr>
          <p:cNvPr id="5" name="Espaço Reservado para Rodapé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t-BR"/>
          </a:p>
        </p:txBody>
      </p:sp>
      <p:sp>
        <p:nvSpPr>
          <p:cNvPr id="6" name="Espaço Reservado para Número de Slide 5"/>
          <p:cNvSpPr>
            <a:spLocks noGrp="1"/>
          </p:cNvSpPr>
          <p:nvPr>
            <p:ph type="sldNum" sz="quarter" idx="12"/>
          </p:nvPr>
        </p:nvSpPr>
        <p:spPr>
          <a:xfrm>
            <a:off x="6733952" y="6555112"/>
            <a:ext cx="588336" cy="228600"/>
          </a:xfrm>
        </p:spPr>
        <p:txBody>
          <a:bodyPr/>
          <a:lstStyle/>
          <a:p>
            <a:fld id="{59F9EECB-A93D-4FA5-9EF7-CB22C516EC4C}"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42048" cy="1143000"/>
          </a:xfrm>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42048" cy="1143000"/>
          </a:xfrm>
        </p:spPr>
        <p:txBody>
          <a:bodyPr anchor="b"/>
          <a:lstStyle>
            <a:lvl1pPr>
              <a:defRPr/>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42048" cy="1143000"/>
          </a:xfrm>
        </p:spPr>
        <p:txBody>
          <a:bodyP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solidFill>
                  <a:schemeClr val="tx2"/>
                </a:solidFill>
              </a:defRPr>
            </a:lvl1pPr>
            <a:extLst/>
          </a:lstStyle>
          <a:p>
            <a:fld id="{84E80B24-DC7F-4CD9-A3FA-236EBA65A76B}" type="datetimeFigureOut">
              <a:rPr lang="pt-BR" smtClean="0"/>
              <a:pPr/>
              <a:t>10/12/2019</a:t>
            </a:fld>
            <a:endParaRPr lang="pt-BR"/>
          </a:p>
        </p:txBody>
      </p:sp>
      <p:sp>
        <p:nvSpPr>
          <p:cNvPr id="3" name="Espaço Reservado para Rodapé 2"/>
          <p:cNvSpPr>
            <a:spLocks noGrp="1"/>
          </p:cNvSpPr>
          <p:nvPr>
            <p:ph type="ftr" sz="quarter" idx="11"/>
          </p:nvPr>
        </p:nvSpPr>
        <p:spPr/>
        <p:txBody>
          <a:bodyPr/>
          <a:lstStyle>
            <a:lvl1pPr>
              <a:defRPr>
                <a:solidFill>
                  <a:schemeClr val="tx2"/>
                </a:solidFill>
              </a:defRPr>
            </a:lvl1pPr>
            <a:extLst/>
          </a:lstStyle>
          <a:p>
            <a:endParaRPr lang="pt-BR"/>
          </a:p>
        </p:txBody>
      </p:sp>
      <p:sp>
        <p:nvSpPr>
          <p:cNvPr id="4" name="Espaço Reservado para Número de Slide 3"/>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F9EECB-A93D-4FA5-9EF7-CB22C516EC4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2"/>
      </p:bgRef>
    </p:bg>
    <p:spTree>
      <p:nvGrpSpPr>
        <p:cNvPr id="1" name=""/>
        <p:cNvGrpSpPr/>
        <p:nvPr/>
      </p:nvGrpSpPr>
      <p:grpSpPr>
        <a:xfrm>
          <a:off x="0" y="0"/>
          <a:ext cx="0" cy="0"/>
          <a:chOff x="0" y="0"/>
          <a:chExt cx="0" cy="0"/>
        </a:xfrm>
      </p:grpSpPr>
      <p:sp>
        <p:nvSpPr>
          <p:cNvPr id="8" name="Retângu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t-BR"/>
              <a:t>Clique para editar o estilo do título mestre</a:t>
            </a:r>
            <a:endParaRPr kumimoji="0" lang="en-US" dirty="0"/>
          </a:p>
        </p:txBody>
      </p:sp>
      <p:sp>
        <p:nvSpPr>
          <p:cNvPr id="4" name="Espaço Reservado para Tex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t-BR"/>
              <a:t>Clique para editar os estilos do texto mestre</a:t>
            </a:r>
          </a:p>
        </p:txBody>
      </p:sp>
      <p:sp>
        <p:nvSpPr>
          <p:cNvPr id="5" name="Espaço Reservado para Data 4"/>
          <p:cNvSpPr>
            <a:spLocks noGrp="1"/>
          </p:cNvSpPr>
          <p:nvPr>
            <p:ph type="dt" sz="half" idx="10"/>
          </p:nvPr>
        </p:nvSpPr>
        <p:spPr/>
        <p:txBody>
          <a:bodyPr/>
          <a:lstStyle/>
          <a:p>
            <a:fld id="{84E80B24-DC7F-4CD9-A3FA-236EBA65A76B}" type="datetimeFigureOut">
              <a:rPr lang="pt-BR" smtClean="0"/>
              <a:pPr/>
              <a:t>10/12/2019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9F9EECB-A93D-4FA5-9EF7-CB22C516EC4C}" type="slidenum">
              <a:rPr lang="pt-BR" smtClean="0"/>
              <a:pPr/>
              <a:t>‹nº›</a:t>
            </a:fld>
            <a:endParaRPr lang="pt-BR"/>
          </a:p>
        </p:txBody>
      </p:sp>
      <p:sp>
        <p:nvSpPr>
          <p:cNvPr id="10" name="Espaço Reservado para Imagem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t-BR"/>
              <a:t>Clique no ícone para adicionar uma imagem</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ângu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ço Reservado para Títu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pt-BR"/>
              <a:t>Clique para editar o estilo do título mestre</a:t>
            </a:r>
            <a:endParaRPr kumimoji="0" lang="en-US"/>
          </a:p>
        </p:txBody>
      </p:sp>
      <p:sp>
        <p:nvSpPr>
          <p:cNvPr id="31" name="Espaço Reservado para Texto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7" name="Espaço Reservado para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4E80B24-DC7F-4CD9-A3FA-236EBA65A76B}" type="datetimeFigureOut">
              <a:rPr lang="pt-BR" smtClean="0"/>
              <a:pPr/>
              <a:t>10/12/2019</a:t>
            </a:fld>
            <a:endParaRPr lang="pt-BR"/>
          </a:p>
        </p:txBody>
      </p:sp>
      <p:sp>
        <p:nvSpPr>
          <p:cNvPr id="4" name="Espaço Reservado para Rodapé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t-BR"/>
          </a:p>
        </p:txBody>
      </p:sp>
      <p:sp>
        <p:nvSpPr>
          <p:cNvPr id="16" name="Espaço Reservado para Número de Slid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9F9EECB-A93D-4FA5-9EF7-CB22C516EC4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2.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 Target="slide8.xml"/><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28662" y="1714488"/>
            <a:ext cx="7529538" cy="1643074"/>
          </a:xfrm>
        </p:spPr>
        <p:txBody>
          <a:bodyPr>
            <a:normAutofit/>
          </a:bodyPr>
          <a:lstStyle/>
          <a:p>
            <a:r>
              <a:rPr lang="pt-BR" sz="4800" i="1" dirty="0">
                <a:latin typeface="Arial Black" pitchFamily="34" charset="0"/>
              </a:rPr>
              <a:t>Tabela Periódica</a:t>
            </a:r>
          </a:p>
        </p:txBody>
      </p:sp>
      <p:sp>
        <p:nvSpPr>
          <p:cNvPr id="3" name="Subtítulo 2"/>
          <p:cNvSpPr>
            <a:spLocks noGrp="1"/>
          </p:cNvSpPr>
          <p:nvPr>
            <p:ph type="subTitle" idx="1"/>
          </p:nvPr>
        </p:nvSpPr>
        <p:spPr>
          <a:xfrm>
            <a:off x="3354442" y="3539864"/>
            <a:ext cx="5114778" cy="2389466"/>
          </a:xfrm>
        </p:spPr>
        <p:txBody>
          <a:bodyPr/>
          <a:lstStyle/>
          <a:p>
            <a:r>
              <a:rPr lang="pt-BR" dirty="0"/>
              <a:t>			</a:t>
            </a:r>
            <a:r>
              <a:rPr lang="pt-BR" dirty="0" smtClean="0"/>
              <a:t>Patrícia vieira </a:t>
            </a:r>
            <a:endParaRPr lang="pt-BR" sz="2000" dirty="0"/>
          </a:p>
        </p:txBody>
      </p:sp>
      <p:sp>
        <p:nvSpPr>
          <p:cNvPr id="4" name="Elipse 3">
            <a:hlinkClick r:id="" action="ppaction://hlinkshowjump?jump=lastslideviewed"/>
          </p:cNvPr>
          <p:cNvSpPr/>
          <p:nvPr/>
        </p:nvSpPr>
        <p:spPr>
          <a:xfrm>
            <a:off x="6643702" y="285728"/>
            <a:ext cx="2143140"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 action="ppaction://hlinkshowjump?jump=nextslide"/>
              </a:rPr>
              <a:t>Informações</a:t>
            </a:r>
            <a:r>
              <a:rPr lang="pt-BR" dirty="0"/>
              <a:t> </a:t>
            </a:r>
          </a:p>
          <a:p>
            <a:pPr algn="ctr"/>
            <a:endParaRPr lang="pt-BR" dirty="0"/>
          </a:p>
        </p:txBody>
      </p:sp>
      <p:sp>
        <p:nvSpPr>
          <p:cNvPr id="5" name="Seta entalhada para a direita 4">
            <a:hlinkClick r:id="rId2" action="ppaction://hlinksldjump"/>
          </p:cNvPr>
          <p:cNvSpPr/>
          <p:nvPr/>
        </p:nvSpPr>
        <p:spPr>
          <a:xfrm>
            <a:off x="6929454" y="5500702"/>
            <a:ext cx="1857388" cy="10715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hlinkClick r:id="rId2" action="ppaction://hlinksldjump"/>
              </a:rPr>
              <a:t>Iniciar</a:t>
            </a:r>
            <a:endParaRPr lang="pt-B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Isso mesmo! </a:t>
            </a:r>
            <a:r>
              <a:rPr lang="pt-BR" dirty="0">
                <a:sym typeface="Wingdings"/>
              </a:rPr>
              <a:t>Parabéns!!!</a:t>
            </a:r>
            <a:endParaRPr lang="pt-BR" dirty="0"/>
          </a:p>
          <a:p>
            <a:endParaRPr lang="pt-BR" dirty="0"/>
          </a:p>
          <a:p>
            <a:endParaRPr lang="pt-BR" dirty="0"/>
          </a:p>
          <a:p>
            <a:endParaRPr lang="pt-BR" dirty="0"/>
          </a:p>
        </p:txBody>
      </p:sp>
      <p:sp>
        <p:nvSpPr>
          <p:cNvPr id="5" name="Seta em curva para cima 4">
            <a:hlinkClick r:id="rId2" action="ppaction://hlinksldjump"/>
          </p:cNvPr>
          <p:cNvSpPr/>
          <p:nvPr/>
        </p:nvSpPr>
        <p:spPr>
          <a:xfrm rot="15935913">
            <a:off x="6826173" y="5344304"/>
            <a:ext cx="1224136" cy="8886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3212976"/>
            <a:ext cx="2736304" cy="28529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err="1"/>
              <a:t>Ops</a:t>
            </a:r>
            <a:r>
              <a:rPr lang="pt-BR" dirty="0"/>
              <a:t>, será??</a:t>
            </a:r>
          </a:p>
          <a:p>
            <a:endParaRPr lang="pt-BR" dirty="0"/>
          </a:p>
          <a:p>
            <a:endParaRPr lang="pt-BR" dirty="0"/>
          </a:p>
          <a:p>
            <a:endParaRPr lang="pt-BR" dirty="0"/>
          </a:p>
          <a:p>
            <a:endParaRPr lang="pt-BR" dirty="0"/>
          </a:p>
          <a:p>
            <a:endParaRPr lang="pt-BR" dirty="0"/>
          </a:p>
          <a:p>
            <a:endParaRPr lang="pt-BR" dirty="0"/>
          </a:p>
          <a:p>
            <a:pPr algn="just"/>
            <a:r>
              <a:rPr lang="pt-BR" sz="2000" b="1" dirty="0"/>
              <a:t>Isaac Newton</a:t>
            </a:r>
            <a:r>
              <a:rPr lang="pt-BR" sz="2000" dirty="0"/>
              <a:t> foi um cientista, inglês, mais reconhecido como físico e matemático, embora tenha sido também astrônomo, alquimista,filosofo e teólogo.            </a:t>
            </a:r>
            <a:br>
              <a:rPr lang="pt-BR" sz="2000" dirty="0"/>
            </a:br>
            <a:r>
              <a:rPr lang="pt-BR" sz="2000" dirty="0"/>
              <a:t> </a:t>
            </a:r>
          </a:p>
        </p:txBody>
      </p:sp>
      <p:sp>
        <p:nvSpPr>
          <p:cNvPr id="6" name="Seta em curva para cima 5">
            <a:hlinkClick r:id="rId2" action="ppaction://hlinksldjump"/>
          </p:cNvPr>
          <p:cNvSpPr/>
          <p:nvPr/>
        </p:nvSpPr>
        <p:spPr>
          <a:xfrm rot="16200000">
            <a:off x="6786578" y="6000768"/>
            <a:ext cx="785818" cy="6429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500" y="1714500"/>
            <a:ext cx="3429000" cy="29386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err="1"/>
              <a:t>Ops</a:t>
            </a:r>
            <a:r>
              <a:rPr lang="pt-BR" dirty="0"/>
              <a:t>, será??</a:t>
            </a:r>
          </a:p>
          <a:p>
            <a:endParaRPr lang="pt-BR" dirty="0"/>
          </a:p>
          <a:p>
            <a:endParaRPr lang="pt-BR" dirty="0"/>
          </a:p>
          <a:p>
            <a:endParaRPr lang="pt-BR" dirty="0"/>
          </a:p>
          <a:p>
            <a:endParaRPr lang="pt-BR" dirty="0"/>
          </a:p>
          <a:p>
            <a:endParaRPr lang="pt-BR" dirty="0"/>
          </a:p>
          <a:p>
            <a:pPr algn="just"/>
            <a:r>
              <a:rPr lang="pt-BR" sz="2000" b="1" dirty="0"/>
              <a:t>Albert Einstein </a:t>
            </a:r>
            <a:r>
              <a:rPr lang="pt-BR" sz="2000" dirty="0"/>
              <a:t>foi um físico teórico alemão. Entre suas principais obras desenvolveu a teoria da relatividade geral, ao lado da mecânica quântica um dos dois pilares da física moderna</a:t>
            </a:r>
          </a:p>
          <a:p>
            <a:endParaRPr lang="pt-BR" dirty="0"/>
          </a:p>
          <a:p>
            <a:endParaRPr lang="pt-BR" dirty="0"/>
          </a:p>
          <a:p>
            <a:endParaRPr lang="pt-BR" dirty="0"/>
          </a:p>
          <a:p>
            <a:endParaRPr lang="pt-BR" dirty="0"/>
          </a:p>
        </p:txBody>
      </p:sp>
      <p:sp>
        <p:nvSpPr>
          <p:cNvPr id="5" name="Seta em curva para cima 4">
            <a:hlinkClick r:id="rId2" action="ppaction://hlinksldjump"/>
          </p:cNvPr>
          <p:cNvSpPr/>
          <p:nvPr/>
        </p:nvSpPr>
        <p:spPr>
          <a:xfrm rot="16200000">
            <a:off x="6715140" y="5715016"/>
            <a:ext cx="857256" cy="6429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500" y="1714500"/>
            <a:ext cx="3429000" cy="25785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err="1"/>
              <a:t>Ops</a:t>
            </a:r>
            <a:r>
              <a:rPr lang="pt-BR" dirty="0"/>
              <a:t>, será??</a:t>
            </a:r>
          </a:p>
          <a:p>
            <a:endParaRPr lang="pt-BR" dirty="0"/>
          </a:p>
          <a:p>
            <a:endParaRPr lang="pt-BR" dirty="0"/>
          </a:p>
          <a:p>
            <a:endParaRPr lang="pt-BR" dirty="0"/>
          </a:p>
          <a:p>
            <a:endParaRPr lang="pt-BR" dirty="0"/>
          </a:p>
          <a:p>
            <a:endParaRPr lang="pt-BR" dirty="0"/>
          </a:p>
          <a:p>
            <a:pPr algn="just"/>
            <a:r>
              <a:rPr lang="pt-BR" sz="2000" b="1" dirty="0"/>
              <a:t>Benjamin Franklin </a:t>
            </a:r>
            <a:r>
              <a:rPr lang="pt-BR" sz="2000" dirty="0"/>
              <a:t>foi um jornalista, editor, autor, filantropo, abolicionista, funcionário público, cientista, diplomata, inventor e enxadrista estadunidense</a:t>
            </a:r>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p:txBody>
      </p:sp>
      <p:sp>
        <p:nvSpPr>
          <p:cNvPr id="5" name="Seta em curva para cima 4">
            <a:hlinkClick r:id="rId2" action="ppaction://hlinksldjump"/>
          </p:cNvPr>
          <p:cNvSpPr/>
          <p:nvPr/>
        </p:nvSpPr>
        <p:spPr>
          <a:xfrm rot="16200000">
            <a:off x="6562535" y="5440038"/>
            <a:ext cx="883768" cy="7048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500" y="1340768"/>
            <a:ext cx="3429000" cy="28083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88640"/>
            <a:ext cx="7444680" cy="6267096"/>
          </a:xfrm>
        </p:spPr>
        <p:txBody>
          <a:bodyPr>
            <a:normAutofit/>
          </a:bodyPr>
          <a:lstStyle/>
          <a:p>
            <a:endParaRPr lang="pt-BR" dirty="0" smtClean="0"/>
          </a:p>
          <a:p>
            <a:pPr>
              <a:buNone/>
            </a:pPr>
            <a:r>
              <a:rPr lang="pt-BR" dirty="0" smtClean="0"/>
              <a:t>2)Os símbolos Be, Ba, B e Br correspondem respectivamente aos elementos químicos:</a:t>
            </a:r>
          </a:p>
          <a:p>
            <a:r>
              <a:rPr lang="pt-BR" dirty="0" smtClean="0"/>
              <a:t>A)</a:t>
            </a:r>
            <a:r>
              <a:rPr lang="pt-BR" dirty="0" err="1" smtClean="0">
                <a:solidFill>
                  <a:srgbClr val="FF0000"/>
                </a:solidFill>
              </a:rPr>
              <a:t>Berílho</a:t>
            </a:r>
            <a:r>
              <a:rPr lang="pt-BR" dirty="0" smtClean="0"/>
              <a:t>, Bário, Boro e Bromo</a:t>
            </a:r>
          </a:p>
          <a:p>
            <a:r>
              <a:rPr lang="pt-BR" dirty="0" err="1" smtClean="0"/>
              <a:t>Incoreto</a:t>
            </a:r>
            <a:r>
              <a:rPr lang="pt-BR" dirty="0" smtClean="0"/>
              <a:t> </a:t>
            </a:r>
          </a:p>
          <a:p>
            <a:pPr algn="just"/>
            <a:r>
              <a:rPr lang="pt-BR" dirty="0" err="1" smtClean="0"/>
              <a:t>Berílho</a:t>
            </a:r>
            <a:r>
              <a:rPr lang="pt-BR" dirty="0" smtClean="0"/>
              <a:t> não possui definição, já  berílio é um elemento químico de símbolo Be, com número atômico 4 e massa atômica 9 u. É um elemento alcalino-terroso, bivalente, tóxico, de coloração cinza, duro, leve, quebradiço e sólido na temperatura ambiente. Pertence ao grupo 2 É empregado para aumentar a resistência de ligas metálicas. </a:t>
            </a:r>
          </a:p>
          <a:p>
            <a:endParaRPr lang="pt-BR" dirty="0" smtClean="0"/>
          </a:p>
          <a:p>
            <a:pPr>
              <a:buNone/>
            </a:pP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88640"/>
            <a:ext cx="7776864" cy="6267096"/>
          </a:xfrm>
        </p:spPr>
        <p:txBody>
          <a:bodyPr>
            <a:normAutofit/>
          </a:bodyPr>
          <a:lstStyle/>
          <a:p>
            <a:pPr>
              <a:buNone/>
            </a:pPr>
            <a:r>
              <a:rPr lang="pt-BR" dirty="0" smtClean="0"/>
              <a:t>2)Os símbolos Be, Ba, B e Br correspondem respectivamente aos elementos químicos:</a:t>
            </a:r>
          </a:p>
          <a:p>
            <a:pPr algn="just"/>
            <a:r>
              <a:rPr lang="pt-BR" dirty="0" smtClean="0"/>
              <a:t>B) Berílio, </a:t>
            </a:r>
            <a:r>
              <a:rPr lang="pt-BR" dirty="0" smtClean="0">
                <a:solidFill>
                  <a:srgbClr val="FF0000"/>
                </a:solidFill>
              </a:rPr>
              <a:t>Baro</a:t>
            </a:r>
            <a:r>
              <a:rPr lang="pt-BR" dirty="0" smtClean="0"/>
              <a:t>, Boro e Bromo</a:t>
            </a:r>
          </a:p>
          <a:p>
            <a:pPr algn="just">
              <a:buNone/>
            </a:pPr>
            <a:r>
              <a:rPr lang="pt-BR" dirty="0" smtClean="0"/>
              <a:t>[Geog.] </a:t>
            </a:r>
            <a:r>
              <a:rPr lang="pt-BR" b="1" dirty="0" smtClean="0">
                <a:solidFill>
                  <a:srgbClr val="FF0000"/>
                </a:solidFill>
              </a:rPr>
              <a:t>Baro</a:t>
            </a:r>
            <a:r>
              <a:rPr lang="pt-BR" dirty="0" smtClean="0"/>
              <a:t> ou </a:t>
            </a:r>
            <a:r>
              <a:rPr lang="pt-BR" dirty="0" err="1" smtClean="0"/>
              <a:t>Upeno</a:t>
            </a:r>
            <a:r>
              <a:rPr lang="pt-BR" dirty="0" smtClean="0"/>
              <a:t>, é o nome de um rio do sudoeste da Etiópia  formado pela junção dos rios </a:t>
            </a:r>
            <a:r>
              <a:rPr lang="pt-BR" dirty="0" err="1" smtClean="0"/>
              <a:t>Gebba</a:t>
            </a:r>
            <a:r>
              <a:rPr lang="pt-BR" dirty="0" smtClean="0"/>
              <a:t> a </a:t>
            </a:r>
            <a:r>
              <a:rPr lang="pt-BR" dirty="0" err="1" smtClean="0"/>
              <a:t>Birbir</a:t>
            </a:r>
            <a:r>
              <a:rPr lang="pt-BR" dirty="0" smtClean="0"/>
              <a:t>.Tem cerca de 300 Km.de extensão e junta-se com o rio Pibor para formar o rio </a:t>
            </a:r>
            <a:r>
              <a:rPr lang="pt-BR" dirty="0" err="1" smtClean="0"/>
              <a:t>Sobat</a:t>
            </a:r>
            <a:r>
              <a:rPr lang="pt-BR" dirty="0" smtClean="0"/>
              <a:t>, que por sua vez é um afluente</a:t>
            </a:r>
            <a:br>
              <a:rPr lang="pt-BR" dirty="0" smtClean="0"/>
            </a:br>
            <a:r>
              <a:rPr lang="pt-BR" dirty="0" smtClean="0"/>
              <a:t>do Nilo Branco. Mas O bário é um elemento químico de símbolo Ba, número atômico 56 com massa atômica 137 u. À temperatura ambiente, o bário encontra-se no estado sólido. O bário é um elemento químico tóxico, macio, de aspecto prateado, com alto ponto de fusão pertencente a família dos metais alcalino terrosos. </a:t>
            </a:r>
          </a:p>
          <a:p>
            <a:pPr algn="just"/>
            <a:endParaRPr lang="pt-BR" dirty="0" smtClean="0"/>
          </a:p>
          <a:p>
            <a:pPr algn="just"/>
            <a:endParaRPr lang="pt-BR" dirty="0" smtClean="0"/>
          </a:p>
          <a:p>
            <a:pPr algn="just"/>
            <a:endParaRPr lang="pt-BR" dirty="0" smtClean="0"/>
          </a:p>
          <a:p>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476672"/>
            <a:ext cx="7372672" cy="5979064"/>
          </a:xfrm>
        </p:spPr>
        <p:txBody>
          <a:bodyPr/>
          <a:lstStyle/>
          <a:p>
            <a:r>
              <a:rPr lang="pt-BR" dirty="0" smtClean="0"/>
              <a:t>2)Os símbolos Be, Ba, B e Br correspondem respectivamente aos elementos químicos:</a:t>
            </a:r>
          </a:p>
          <a:p>
            <a:pPr>
              <a:buNone/>
            </a:pPr>
            <a:r>
              <a:rPr lang="pt-BR" dirty="0" smtClean="0"/>
              <a:t>C)Berílio, Bário, Boro e Bromo</a:t>
            </a:r>
            <a:endParaRPr lang="pt-BR" dirty="0"/>
          </a:p>
          <a:p>
            <a:r>
              <a:rPr lang="pt-BR" dirty="0"/>
              <a:t>Vamos relembrar...</a:t>
            </a:r>
          </a:p>
        </p:txBody>
      </p:sp>
      <p:pic>
        <p:nvPicPr>
          <p:cNvPr id="1026" name="Picture 2" descr="https://encrypted-tbn3.gstatic.com/images?q=tbn:ANd9GcS6Jki_R8M4i8FK5JoBkBFQe4pzKBzeyO9nWcGv3NdlL6vKdEcBXQ"/>
          <p:cNvPicPr>
            <a:picLocks noChangeAspect="1" noChangeArrowheads="1"/>
          </p:cNvPicPr>
          <p:nvPr/>
        </p:nvPicPr>
        <p:blipFill>
          <a:blip r:embed="rId2" cstate="print"/>
          <a:srcRect/>
          <a:stretch>
            <a:fillRect/>
          </a:stretch>
        </p:blipFill>
        <p:spPr bwMode="auto">
          <a:xfrm>
            <a:off x="857224" y="5000636"/>
            <a:ext cx="1171571" cy="1628768"/>
          </a:xfrm>
          <a:prstGeom prst="rect">
            <a:avLst/>
          </a:prstGeom>
          <a:noFill/>
        </p:spPr>
      </p:pic>
      <p:pic>
        <p:nvPicPr>
          <p:cNvPr id="1028" name="Picture 4" descr="http://e08595.medialib.glogster.com/media/67/67b8be1fb51159568efcbbd25416fd0d77d408c9d6110b8bb9075c271025cdec/elemento56-bario.gif"/>
          <p:cNvPicPr>
            <a:picLocks noChangeAspect="1" noChangeArrowheads="1"/>
          </p:cNvPicPr>
          <p:nvPr/>
        </p:nvPicPr>
        <p:blipFill>
          <a:blip r:embed="rId3" cstate="print"/>
          <a:srcRect/>
          <a:stretch>
            <a:fillRect/>
          </a:stretch>
        </p:blipFill>
        <p:spPr bwMode="auto">
          <a:xfrm>
            <a:off x="2214546" y="5000636"/>
            <a:ext cx="1095375" cy="1643074"/>
          </a:xfrm>
          <a:prstGeom prst="rect">
            <a:avLst/>
          </a:prstGeom>
          <a:noFill/>
        </p:spPr>
      </p:pic>
      <p:sp>
        <p:nvSpPr>
          <p:cNvPr id="9" name="Seta em curva para cima 8">
            <a:hlinkClick r:id="rId4" action="ppaction://hlinksldjump"/>
          </p:cNvPr>
          <p:cNvSpPr/>
          <p:nvPr/>
        </p:nvSpPr>
        <p:spPr>
          <a:xfrm rot="16408138">
            <a:off x="6929454" y="5214950"/>
            <a:ext cx="857256"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4" name="Picture 2" descr="C:\Users\Bruna\Desktop\boro tabla periodica.png"/>
          <p:cNvPicPr>
            <a:picLocks noChangeAspect="1" noChangeArrowheads="1"/>
          </p:cNvPicPr>
          <p:nvPr/>
        </p:nvPicPr>
        <p:blipFill>
          <a:blip r:embed="rId5" cstate="print"/>
          <a:srcRect/>
          <a:stretch>
            <a:fillRect/>
          </a:stretch>
        </p:blipFill>
        <p:spPr bwMode="auto">
          <a:xfrm>
            <a:off x="3643307" y="5000636"/>
            <a:ext cx="1143007" cy="1628768"/>
          </a:xfrm>
          <a:prstGeom prst="rect">
            <a:avLst/>
          </a:prstGeom>
          <a:noFill/>
        </p:spPr>
      </p:pic>
      <p:pic>
        <p:nvPicPr>
          <p:cNvPr id="1027" name="Picture 3" descr="C:\Users\Bruna\Desktop\download.jpg"/>
          <p:cNvPicPr>
            <a:picLocks noChangeAspect="1" noChangeArrowheads="1"/>
          </p:cNvPicPr>
          <p:nvPr/>
        </p:nvPicPr>
        <p:blipFill>
          <a:blip r:embed="rId6" cstate="print"/>
          <a:srcRect/>
          <a:stretch>
            <a:fillRect/>
          </a:stretch>
        </p:blipFill>
        <p:spPr bwMode="auto">
          <a:xfrm>
            <a:off x="5000629" y="5000636"/>
            <a:ext cx="1214446" cy="1628768"/>
          </a:xfrm>
          <a:prstGeom prst="rect">
            <a:avLst/>
          </a:prstGeom>
          <a:noFill/>
        </p:spPr>
      </p:pic>
      <p:pic>
        <p:nvPicPr>
          <p:cNvPr id="6" name="Imagem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292080" y="1916832"/>
            <a:ext cx="2750352" cy="2592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88640"/>
            <a:ext cx="7372672" cy="6267096"/>
          </a:xfrm>
        </p:spPr>
        <p:txBody>
          <a:bodyPr/>
          <a:lstStyle/>
          <a:p>
            <a:r>
              <a:rPr lang="pt-BR" dirty="0" smtClean="0"/>
              <a:t>2)Os símbolos Be, Ba, B e Br correspondem respectivamente aos elementos químicos:</a:t>
            </a:r>
          </a:p>
          <a:p>
            <a:endParaRPr lang="pt-BR" dirty="0" smtClean="0"/>
          </a:p>
          <a:p>
            <a:r>
              <a:rPr lang="pt-BR" dirty="0" err="1" smtClean="0"/>
              <a:t>Ops</a:t>
            </a:r>
            <a:r>
              <a:rPr lang="pt-BR" dirty="0" smtClean="0"/>
              <a:t>, será?</a:t>
            </a:r>
          </a:p>
          <a:p>
            <a:r>
              <a:rPr lang="pt-BR" dirty="0" smtClean="0"/>
              <a:t>D)Berílio, Bário, Bromo e </a:t>
            </a:r>
            <a:r>
              <a:rPr lang="pt-BR" dirty="0" smtClean="0">
                <a:solidFill>
                  <a:srgbClr val="FF0000"/>
                </a:solidFill>
              </a:rPr>
              <a:t>Brometo de Potássio</a:t>
            </a:r>
          </a:p>
          <a:p>
            <a:pPr>
              <a:buNone/>
            </a:pPr>
            <a:r>
              <a:rPr lang="pt-BR" dirty="0" smtClean="0">
                <a:solidFill>
                  <a:srgbClr val="FF0000"/>
                </a:solidFill>
              </a:rPr>
              <a:t>       </a:t>
            </a:r>
          </a:p>
          <a:p>
            <a:endParaRPr lang="pt-BR" dirty="0"/>
          </a:p>
        </p:txBody>
      </p:sp>
      <p:sp>
        <p:nvSpPr>
          <p:cNvPr id="5" name="Elipse 4"/>
          <p:cNvSpPr/>
          <p:nvPr/>
        </p:nvSpPr>
        <p:spPr>
          <a:xfrm>
            <a:off x="0" y="2636912"/>
            <a:ext cx="1979712"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Berílio </a:t>
            </a:r>
          </a:p>
          <a:p>
            <a:pPr algn="ctr"/>
            <a:r>
              <a:rPr lang="pt-BR" sz="2400" dirty="0" smtClean="0"/>
              <a:t>Be </a:t>
            </a:r>
            <a:endParaRPr lang="pt-BR" sz="2400" dirty="0"/>
          </a:p>
        </p:txBody>
      </p:sp>
      <p:sp>
        <p:nvSpPr>
          <p:cNvPr id="6" name="Elipse 5"/>
          <p:cNvSpPr/>
          <p:nvPr/>
        </p:nvSpPr>
        <p:spPr>
          <a:xfrm>
            <a:off x="2051720" y="2852936"/>
            <a:ext cx="208823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Bário</a:t>
            </a:r>
          </a:p>
          <a:p>
            <a:pPr algn="ctr"/>
            <a:r>
              <a:rPr lang="pt-BR" sz="2400" dirty="0" smtClean="0"/>
              <a:t>Ba  </a:t>
            </a:r>
            <a:endParaRPr lang="pt-BR" sz="2400" dirty="0"/>
          </a:p>
        </p:txBody>
      </p:sp>
      <p:sp>
        <p:nvSpPr>
          <p:cNvPr id="7" name="Elipse 6"/>
          <p:cNvSpPr/>
          <p:nvPr/>
        </p:nvSpPr>
        <p:spPr>
          <a:xfrm>
            <a:off x="4139952" y="2924944"/>
            <a:ext cx="194421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Bromo </a:t>
            </a:r>
          </a:p>
          <a:p>
            <a:pPr algn="ctr"/>
            <a:r>
              <a:rPr lang="pt-BR" sz="2400" dirty="0" smtClean="0"/>
              <a:t>Br </a:t>
            </a:r>
            <a:endParaRPr lang="pt-BR" sz="2400" dirty="0"/>
          </a:p>
        </p:txBody>
      </p:sp>
      <p:sp>
        <p:nvSpPr>
          <p:cNvPr id="8" name="Elipse 7"/>
          <p:cNvSpPr/>
          <p:nvPr/>
        </p:nvSpPr>
        <p:spPr>
          <a:xfrm>
            <a:off x="6156176" y="2996952"/>
            <a:ext cx="187220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rPr>
              <a:t>Brometo de potássio </a:t>
            </a:r>
          </a:p>
          <a:p>
            <a:pPr algn="ctr"/>
            <a:r>
              <a:rPr lang="pt-BR" sz="2000" b="1" dirty="0" smtClean="0">
                <a:solidFill>
                  <a:schemeClr val="tx1"/>
                </a:solidFill>
              </a:rPr>
              <a:t>KBr</a:t>
            </a:r>
            <a:endParaRPr lang="pt-BR" sz="2000"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332656"/>
            <a:ext cx="7444680" cy="6123080"/>
          </a:xfrm>
        </p:spPr>
        <p:txBody>
          <a:bodyPr/>
          <a:lstStyle/>
          <a:p>
            <a:r>
              <a:rPr lang="pt-BR" dirty="0" smtClean="0"/>
              <a:t>2)Os símbolos Be, Ba, B e Br correspondem respectivamente aos elementos químicos:</a:t>
            </a:r>
          </a:p>
          <a:p>
            <a:pPr>
              <a:buNone/>
            </a:pPr>
            <a:endParaRPr lang="pt-BR" dirty="0" smtClean="0"/>
          </a:p>
          <a:p>
            <a:r>
              <a:rPr lang="pt-BR" dirty="0" smtClean="0"/>
              <a:t>E)Berílio, Bário, Boro e Brometo de Potássio</a:t>
            </a:r>
          </a:p>
          <a:p>
            <a:r>
              <a:rPr lang="pt-BR" dirty="0" smtClean="0"/>
              <a:t>Berílio (Be)  </a:t>
            </a:r>
          </a:p>
          <a:p>
            <a:r>
              <a:rPr lang="pt-BR" dirty="0" smtClean="0"/>
              <a:t>Bário    (Ba)</a:t>
            </a:r>
          </a:p>
          <a:p>
            <a:r>
              <a:rPr lang="pt-BR" dirty="0" smtClean="0"/>
              <a:t>Boro     (</a:t>
            </a:r>
            <a:r>
              <a:rPr lang="pt-BR" dirty="0" err="1" smtClean="0"/>
              <a:t>Bo</a:t>
            </a:r>
            <a:r>
              <a:rPr lang="pt-BR" dirty="0" smtClean="0"/>
              <a:t>)</a:t>
            </a:r>
          </a:p>
          <a:p>
            <a:r>
              <a:rPr lang="pt-BR" dirty="0" smtClean="0"/>
              <a:t>Brometo de potássio (</a:t>
            </a:r>
            <a:r>
              <a:rPr lang="pt-BR" dirty="0" err="1" smtClean="0"/>
              <a:t>kBr</a:t>
            </a:r>
            <a:r>
              <a:rPr lang="pt-BR" dirty="0" smtClean="0"/>
              <a:t>)</a:t>
            </a:r>
          </a:p>
          <a:p>
            <a:endParaRPr lang="pt-BR" dirty="0" smtClean="0"/>
          </a:p>
          <a:p>
            <a:endParaRPr lang="pt-BR" dirty="0" smtClean="0"/>
          </a:p>
          <a:p>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solidFill>
                  <a:schemeClr val="tx1"/>
                </a:solidFill>
              </a:rPr>
              <a:t>3) Quantos períodos tem a tabela periódica?</a:t>
            </a:r>
            <a:r>
              <a:rPr lang="pt-BR" sz="2800" dirty="0" smtClean="0"/>
              <a:t/>
            </a:r>
            <a:br>
              <a:rPr lang="pt-BR" sz="2800" dirty="0" smtClean="0"/>
            </a:br>
            <a:endParaRPr lang="pt-BR" sz="2800" dirty="0"/>
          </a:p>
        </p:txBody>
      </p:sp>
      <p:sp>
        <p:nvSpPr>
          <p:cNvPr id="3" name="Espaço Reservado para Conteúdo 2"/>
          <p:cNvSpPr>
            <a:spLocks noGrp="1"/>
          </p:cNvSpPr>
          <p:nvPr>
            <p:ph idx="1"/>
          </p:nvPr>
        </p:nvSpPr>
        <p:spPr/>
        <p:txBody>
          <a:bodyPr/>
          <a:lstStyle/>
          <a:p>
            <a:r>
              <a:rPr lang="pt-BR" dirty="0" smtClean="0">
                <a:solidFill>
                  <a:srgbClr val="FF0000"/>
                </a:solidFill>
              </a:rPr>
              <a:t>A)3 períodos</a:t>
            </a:r>
          </a:p>
          <a:p>
            <a:pPr>
              <a:buNone/>
            </a:pPr>
            <a:endParaRPr lang="pt-BR" dirty="0" smtClean="0"/>
          </a:p>
          <a:p>
            <a:pPr>
              <a:buNone/>
            </a:pPr>
            <a:endParaRPr lang="pt-BR" dirty="0" smtClean="0"/>
          </a:p>
          <a:p>
            <a:pPr>
              <a:buNone/>
            </a:pPr>
            <a:endParaRPr lang="pt-BR" dirty="0"/>
          </a:p>
        </p:txBody>
      </p:sp>
      <p:pic>
        <p:nvPicPr>
          <p:cNvPr id="4" name="Imagem 3" descr="períodos-da-tabela-periodica.jpg"/>
          <p:cNvPicPr>
            <a:picLocks noChangeAspect="1"/>
          </p:cNvPicPr>
          <p:nvPr/>
        </p:nvPicPr>
        <p:blipFill>
          <a:blip r:embed="rId2" cstate="print"/>
          <a:stretch>
            <a:fillRect/>
          </a:stretch>
        </p:blipFill>
        <p:spPr>
          <a:xfrm>
            <a:off x="1619672" y="2636912"/>
            <a:ext cx="5904656" cy="2664296"/>
          </a:xfrm>
          <a:prstGeom prst="rect">
            <a:avLst/>
          </a:prstGeom>
        </p:spPr>
      </p:pic>
      <p:sp>
        <p:nvSpPr>
          <p:cNvPr id="5" name="CaixaDeTexto 4"/>
          <p:cNvSpPr txBox="1"/>
          <p:nvPr/>
        </p:nvSpPr>
        <p:spPr>
          <a:xfrm>
            <a:off x="683568" y="5589240"/>
            <a:ext cx="7056784" cy="923330"/>
          </a:xfrm>
          <a:prstGeom prst="rect">
            <a:avLst/>
          </a:prstGeom>
          <a:noFill/>
        </p:spPr>
        <p:txBody>
          <a:bodyPr wrap="square" rtlCol="0">
            <a:spAutoFit/>
          </a:bodyPr>
          <a:lstStyle/>
          <a:p>
            <a:r>
              <a:rPr lang="pt-BR" dirty="0" smtClean="0"/>
              <a:t>A Tabela Periódica apresenta sete </a:t>
            </a:r>
            <a:r>
              <a:rPr lang="pt-BR" b="1" dirty="0" smtClean="0"/>
              <a:t>colunas horizontais</a:t>
            </a:r>
            <a:r>
              <a:rPr lang="pt-BR" dirty="0" smtClean="0"/>
              <a:t>, portanto, sete </a:t>
            </a:r>
            <a:r>
              <a:rPr lang="pt-BR" b="1" dirty="0" smtClean="0"/>
              <a:t>períodos</a:t>
            </a:r>
            <a:r>
              <a:rPr lang="pt-BR" dirty="0" smtClean="0"/>
              <a:t>, que indicam a quantidade de níveis que um átomo de um elemento apresenta</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Informações:</a:t>
            </a:r>
            <a:br>
              <a:rPr lang="pt-BR" dirty="0"/>
            </a:br>
            <a:endParaRPr lang="pt-BR" dirty="0"/>
          </a:p>
        </p:txBody>
      </p:sp>
      <p:sp>
        <p:nvSpPr>
          <p:cNvPr id="3" name="Espaço Reservado para Conteúdo 2"/>
          <p:cNvSpPr>
            <a:spLocks noGrp="1"/>
          </p:cNvSpPr>
          <p:nvPr>
            <p:ph idx="1"/>
          </p:nvPr>
        </p:nvSpPr>
        <p:spPr>
          <a:xfrm>
            <a:off x="0" y="1142984"/>
            <a:ext cx="8100392" cy="5330968"/>
          </a:xfrm>
        </p:spPr>
        <p:txBody>
          <a:bodyPr>
            <a:normAutofit fontScale="85000" lnSpcReduction="20000"/>
          </a:bodyPr>
          <a:lstStyle/>
          <a:p>
            <a:pPr algn="just"/>
            <a:r>
              <a:rPr lang="pt-BR" dirty="0" smtClean="0"/>
              <a:t>Título: Tabela Periódica</a:t>
            </a:r>
          </a:p>
          <a:p>
            <a:pPr algn="just"/>
            <a:r>
              <a:rPr lang="pt-BR" dirty="0" smtClean="0"/>
              <a:t>Objetivo: Revisar o conteúdo referente a tabela periódica.</a:t>
            </a:r>
          </a:p>
          <a:p>
            <a:pPr algn="just"/>
            <a:r>
              <a:rPr lang="pt-BR" dirty="0" smtClean="0"/>
              <a:t>Componente curricular: Química</a:t>
            </a:r>
          </a:p>
          <a:p>
            <a:pPr algn="just"/>
            <a:r>
              <a:rPr lang="pt-BR" dirty="0" smtClean="0"/>
              <a:t>Tema : Tabela Periódica</a:t>
            </a:r>
            <a:endParaRPr lang="pt-BR" dirty="0" smtClean="0"/>
          </a:p>
          <a:p>
            <a:pPr algn="just"/>
            <a:r>
              <a:rPr lang="pt-BR" dirty="0" smtClean="0"/>
              <a:t>Autora</a:t>
            </a:r>
            <a:r>
              <a:rPr lang="pt-BR" dirty="0"/>
              <a:t>: </a:t>
            </a:r>
            <a:r>
              <a:rPr lang="pt-BR" dirty="0" smtClean="0"/>
              <a:t>Patrícia M. Vieira Martins</a:t>
            </a:r>
            <a:endParaRPr lang="pt-BR" dirty="0"/>
          </a:p>
          <a:p>
            <a:pPr algn="just"/>
            <a:r>
              <a:rPr lang="pt-BR" dirty="0" smtClean="0"/>
              <a:t>Orientadora:</a:t>
            </a:r>
            <a:r>
              <a:rPr lang="pt-BR" dirty="0" err="1" smtClean="0"/>
              <a:t>Profª</a:t>
            </a:r>
            <a:r>
              <a:rPr lang="pt-BR" dirty="0" smtClean="0"/>
              <a:t>. </a:t>
            </a:r>
            <a:r>
              <a:rPr lang="pt-BR" dirty="0" err="1" smtClean="0"/>
              <a:t>Drª</a:t>
            </a:r>
            <a:r>
              <a:rPr lang="pt-BR" dirty="0" smtClean="0"/>
              <a:t>. Maria Rosângela Silveira </a:t>
            </a:r>
            <a:r>
              <a:rPr lang="pt-BR" dirty="0" smtClean="0"/>
              <a:t>Ramos</a:t>
            </a:r>
          </a:p>
          <a:p>
            <a:pPr algn="just"/>
            <a:r>
              <a:rPr lang="pt-BR" dirty="0" smtClean="0"/>
              <a:t>País: Brasil</a:t>
            </a:r>
          </a:p>
          <a:p>
            <a:pPr algn="just"/>
            <a:r>
              <a:rPr lang="pt-BR" dirty="0" smtClean="0"/>
              <a:t>Instituição: Instituto Federal Farroupilha – Programa de Residência Pedagógica – CAPES</a:t>
            </a:r>
          </a:p>
          <a:p>
            <a:pPr algn="just"/>
            <a:r>
              <a:rPr lang="pt-BR" dirty="0" smtClean="0"/>
              <a:t>Ano: 2019</a:t>
            </a:r>
          </a:p>
          <a:p>
            <a:pPr algn="just"/>
            <a:r>
              <a:rPr lang="pt-BR" dirty="0" smtClean="0"/>
              <a:t>Licença:</a:t>
            </a:r>
            <a:endParaRPr lang="pt-BR" dirty="0"/>
          </a:p>
          <a:p>
            <a:pPr algn="just"/>
            <a:r>
              <a:rPr lang="pt-BR" dirty="0"/>
              <a:t>Este objeto Educacional trata de um jogo de perguntas e respostas de Química, ou seja, um Quiz. Para que o aluno possa desenvolver o conteúdo que aprenderá em sala de aula.</a:t>
            </a:r>
          </a:p>
          <a:p>
            <a:pPr algn="just"/>
            <a:r>
              <a:rPr lang="pt-BR" dirty="0"/>
              <a:t>Para jogar siga as setas e utilize sempre o mouse.</a:t>
            </a:r>
          </a:p>
          <a:p>
            <a:pPr algn="just"/>
            <a:endParaRPr lang="pt-BR" dirty="0"/>
          </a:p>
          <a:p>
            <a:pPr algn="just"/>
            <a:endParaRPr lang="pt-BR" dirty="0"/>
          </a:p>
        </p:txBody>
      </p:sp>
      <p:sp>
        <p:nvSpPr>
          <p:cNvPr id="4" name="Seta em curva para cima 3">
            <a:hlinkClick r:id="" action="ppaction://hlinkshowjump?jump=previousslide"/>
          </p:cNvPr>
          <p:cNvSpPr/>
          <p:nvPr/>
        </p:nvSpPr>
        <p:spPr>
          <a:xfrm rot="16200000">
            <a:off x="8028639" y="5449055"/>
            <a:ext cx="1206621" cy="10241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620688"/>
            <a:ext cx="7848872" cy="5835048"/>
          </a:xfrm>
        </p:spPr>
        <p:txBody>
          <a:bodyPr/>
          <a:lstStyle/>
          <a:p>
            <a:r>
              <a:rPr lang="pt-BR" sz="2400" b="1" dirty="0" smtClean="0"/>
              <a:t>3</a:t>
            </a:r>
            <a:r>
              <a:rPr lang="pt-BR" sz="2800" b="1" dirty="0" smtClean="0"/>
              <a:t>) Quantos períodos tem a tabela periódica?</a:t>
            </a:r>
          </a:p>
          <a:p>
            <a:r>
              <a:rPr lang="pt-BR" sz="2800" dirty="0" smtClean="0">
                <a:solidFill>
                  <a:srgbClr val="FF0000"/>
                </a:solidFill>
              </a:rPr>
              <a:t>B) 15 períodos</a:t>
            </a:r>
          </a:p>
          <a:p>
            <a:pPr>
              <a:buNone/>
            </a:pPr>
            <a:endParaRPr lang="pt-BR" sz="2800" dirty="0" smtClean="0"/>
          </a:p>
          <a:p>
            <a:pPr>
              <a:buNone/>
            </a:pPr>
            <a:endParaRPr lang="pt-BR" sz="2800" dirty="0"/>
          </a:p>
        </p:txBody>
      </p:sp>
      <p:pic>
        <p:nvPicPr>
          <p:cNvPr id="4" name="Imagem 3" descr="sexto-e-setimo-periodo-da-familia-III-b.jpg"/>
          <p:cNvPicPr>
            <a:picLocks noChangeAspect="1"/>
          </p:cNvPicPr>
          <p:nvPr/>
        </p:nvPicPr>
        <p:blipFill>
          <a:blip r:embed="rId2" cstate="print"/>
          <a:stretch>
            <a:fillRect/>
          </a:stretch>
        </p:blipFill>
        <p:spPr>
          <a:xfrm>
            <a:off x="1619672" y="2281237"/>
            <a:ext cx="6336704" cy="43881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smtClean="0">
                <a:solidFill>
                  <a:schemeClr val="tx1"/>
                </a:solidFill>
              </a:rPr>
              <a:t>3) Quantos períodos tem a tabela periódica?</a:t>
            </a:r>
            <a:r>
              <a:rPr lang="pt-BR" sz="4000" dirty="0" smtClean="0"/>
              <a:t/>
            </a:r>
            <a:br>
              <a:rPr lang="pt-BR" sz="4000" dirty="0" smtClean="0"/>
            </a:br>
            <a:endParaRPr lang="pt-BR" dirty="0"/>
          </a:p>
        </p:txBody>
      </p:sp>
      <p:sp>
        <p:nvSpPr>
          <p:cNvPr id="3" name="Espaço Reservado para Conteúdo 2"/>
          <p:cNvSpPr>
            <a:spLocks noGrp="1"/>
          </p:cNvSpPr>
          <p:nvPr>
            <p:ph idx="1"/>
          </p:nvPr>
        </p:nvSpPr>
        <p:spPr>
          <a:xfrm>
            <a:off x="395536" y="1196752"/>
            <a:ext cx="7300664" cy="5258984"/>
          </a:xfrm>
        </p:spPr>
        <p:txBody>
          <a:bodyPr/>
          <a:lstStyle/>
          <a:p>
            <a:r>
              <a:rPr lang="pt-BR" dirty="0" smtClean="0"/>
              <a:t>C)7 períodos</a:t>
            </a:r>
          </a:p>
          <a:p>
            <a:endParaRPr lang="pt-BR" dirty="0" smtClean="0"/>
          </a:p>
          <a:p>
            <a:pPr>
              <a:buNone/>
            </a:pPr>
            <a:endParaRPr lang="pt-BR" dirty="0"/>
          </a:p>
        </p:txBody>
      </p:sp>
      <p:pic>
        <p:nvPicPr>
          <p:cNvPr id="4" name="Imagem 3" descr="7b9066f8a249a8237e3c28558eadcb31.jpg"/>
          <p:cNvPicPr>
            <a:picLocks noChangeAspect="1"/>
          </p:cNvPicPr>
          <p:nvPr/>
        </p:nvPicPr>
        <p:blipFill>
          <a:blip r:embed="rId2" cstate="print"/>
          <a:stretch>
            <a:fillRect/>
          </a:stretch>
        </p:blipFill>
        <p:spPr>
          <a:xfrm>
            <a:off x="1403648" y="2005012"/>
            <a:ext cx="6408712" cy="43043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620688"/>
            <a:ext cx="7372672" cy="5835048"/>
          </a:xfrm>
        </p:spPr>
        <p:txBody>
          <a:bodyPr/>
          <a:lstStyle/>
          <a:p>
            <a:r>
              <a:rPr lang="pt-BR" dirty="0" smtClean="0"/>
              <a:t>3) Quantos períodos tem a tabela periódica?</a:t>
            </a:r>
          </a:p>
          <a:p>
            <a:pPr>
              <a:buNone/>
            </a:pPr>
            <a:endParaRPr lang="pt-BR" dirty="0" smtClean="0"/>
          </a:p>
          <a:p>
            <a:r>
              <a:rPr lang="pt-BR" dirty="0" smtClean="0">
                <a:solidFill>
                  <a:srgbClr val="FF0000"/>
                </a:solidFill>
              </a:rPr>
              <a:t>D)18 períodos</a:t>
            </a:r>
          </a:p>
          <a:p>
            <a:pPr>
              <a:buNone/>
            </a:pP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692696"/>
            <a:ext cx="7300664" cy="5763040"/>
          </a:xfrm>
        </p:spPr>
        <p:txBody>
          <a:bodyPr/>
          <a:lstStyle/>
          <a:p>
            <a:r>
              <a:rPr lang="pt-BR" dirty="0" smtClean="0"/>
              <a:t>3) Quantos períodos tem a tabela periódica?</a:t>
            </a:r>
          </a:p>
          <a:p>
            <a:r>
              <a:rPr lang="pt-BR" dirty="0" smtClean="0"/>
              <a:t>E) 8 período</a:t>
            </a:r>
          </a:p>
          <a:p>
            <a:pPr>
              <a:buNone/>
            </a:pPr>
            <a:r>
              <a:rPr lang="pt-BR" dirty="0" smtClean="0"/>
              <a:t> </a:t>
            </a:r>
          </a:p>
          <a:p>
            <a:pPr>
              <a:buNone/>
            </a:pP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88640"/>
            <a:ext cx="7444680" cy="6267096"/>
          </a:xfrm>
        </p:spPr>
        <p:txBody>
          <a:bodyPr/>
          <a:lstStyle/>
          <a:p>
            <a:pPr fontAlgn="base">
              <a:buNone/>
            </a:pPr>
            <a:r>
              <a:rPr lang="pt-BR" dirty="0" smtClean="0"/>
              <a:t>4) Qual série de elementos pertencem ao grupo do halogêneos:</a:t>
            </a:r>
          </a:p>
          <a:p>
            <a:pPr fontAlgn="base"/>
            <a:endParaRPr lang="pt-BR" dirty="0" smtClean="0"/>
          </a:p>
          <a:p>
            <a:pPr fontAlgn="base"/>
            <a:r>
              <a:rPr lang="pt-BR" dirty="0" smtClean="0">
                <a:solidFill>
                  <a:srgbClr val="FF0000"/>
                </a:solidFill>
              </a:rPr>
              <a:t>A) Be, </a:t>
            </a:r>
            <a:r>
              <a:rPr lang="pt-BR" dirty="0" err="1" smtClean="0">
                <a:solidFill>
                  <a:srgbClr val="FF0000"/>
                </a:solidFill>
              </a:rPr>
              <a:t>Mg</a:t>
            </a:r>
            <a:r>
              <a:rPr lang="pt-BR" dirty="0" smtClean="0">
                <a:solidFill>
                  <a:srgbClr val="FF0000"/>
                </a:solidFill>
              </a:rPr>
              <a:t>, Ca, Sr, Ba, Ra</a:t>
            </a:r>
          </a:p>
          <a:p>
            <a:pPr fontAlgn="base"/>
            <a:r>
              <a:rPr lang="pt-BR" dirty="0" smtClean="0"/>
              <a:t>Incorreta, porque esses elementos são metais alcalinos terrosos.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179513" y="476672"/>
            <a:ext cx="7516688" cy="5979691"/>
          </a:xfrm>
        </p:spPr>
        <p:txBody>
          <a:bodyPr/>
          <a:lstStyle/>
          <a:p>
            <a:r>
              <a:rPr lang="pt-BR" dirty="0" smtClean="0"/>
              <a:t>4) Qual série de elementos pertencem ao grupo do halogêneos:</a:t>
            </a:r>
          </a:p>
          <a:p>
            <a:r>
              <a:rPr lang="pt-BR" dirty="0" smtClean="0">
                <a:solidFill>
                  <a:srgbClr val="FF0000"/>
                </a:solidFill>
              </a:rPr>
              <a:t>B) He, </a:t>
            </a:r>
            <a:r>
              <a:rPr lang="pt-BR" dirty="0" err="1" smtClean="0">
                <a:solidFill>
                  <a:srgbClr val="FF0000"/>
                </a:solidFill>
              </a:rPr>
              <a:t>Ne</a:t>
            </a:r>
            <a:r>
              <a:rPr lang="pt-BR" dirty="0" smtClean="0">
                <a:solidFill>
                  <a:srgbClr val="FF0000"/>
                </a:solidFill>
              </a:rPr>
              <a:t>, Ar, Kr, Xe, </a:t>
            </a:r>
            <a:r>
              <a:rPr lang="pt-BR" dirty="0" err="1" smtClean="0">
                <a:solidFill>
                  <a:srgbClr val="FF0000"/>
                </a:solidFill>
              </a:rPr>
              <a:t>Rd</a:t>
            </a:r>
            <a:endParaRPr lang="pt-BR" dirty="0" smtClean="0">
              <a:solidFill>
                <a:srgbClr val="FF0000"/>
              </a:solidFill>
            </a:endParaRPr>
          </a:p>
          <a:p>
            <a:r>
              <a:rPr lang="pt-BR" dirty="0" smtClean="0">
                <a:solidFill>
                  <a:srgbClr val="FF0000"/>
                </a:solidFill>
              </a:rPr>
              <a:t>Incorreta, porque esses elementos são os gases nobres.</a:t>
            </a:r>
            <a:endParaRPr lang="pt-BR"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0"/>
            <a:ext cx="8028384" cy="6455736"/>
          </a:xfrm>
        </p:spPr>
        <p:txBody>
          <a:bodyPr/>
          <a:lstStyle/>
          <a:p>
            <a:endParaRPr lang="pt-BR" dirty="0" smtClean="0"/>
          </a:p>
          <a:p>
            <a:r>
              <a:rPr lang="pt-BR" dirty="0" smtClean="0"/>
              <a:t>4) Qual série de elementos pertencem ao grupo do halogêneos:</a:t>
            </a:r>
          </a:p>
          <a:p>
            <a:pPr>
              <a:buNone/>
            </a:pPr>
            <a:r>
              <a:rPr lang="pt-BR" dirty="0" smtClean="0"/>
              <a:t> O grupo dos </a:t>
            </a:r>
            <a:r>
              <a:rPr lang="pt-BR" b="1" dirty="0" smtClean="0"/>
              <a:t>halogênios</a:t>
            </a:r>
            <a:r>
              <a:rPr lang="pt-BR" dirty="0" smtClean="0"/>
              <a:t> é o de número 17 (ou 7A) da tabela periódica  e tem seu nome derivado do grego e que significa formadores de sais são eles: flúor, cloro, </a:t>
            </a:r>
            <a:r>
              <a:rPr lang="pt-BR" u="sng" dirty="0" smtClean="0"/>
              <a:t>bromo</a:t>
            </a:r>
            <a:r>
              <a:rPr lang="pt-BR" dirty="0" smtClean="0"/>
              <a:t>, </a:t>
            </a:r>
            <a:r>
              <a:rPr lang="pt-BR" u="sng" dirty="0" smtClean="0"/>
              <a:t>iodo</a:t>
            </a:r>
            <a:r>
              <a:rPr lang="pt-BR" dirty="0" smtClean="0"/>
              <a:t>, </a:t>
            </a:r>
            <a:r>
              <a:rPr lang="pt-BR" u="sng" dirty="0" err="1" smtClean="0"/>
              <a:t>astato</a:t>
            </a:r>
            <a:r>
              <a:rPr lang="pt-BR" dirty="0" smtClean="0"/>
              <a:t> e ununséptio.</a:t>
            </a:r>
            <a:endParaRPr lang="pt-BR" dirty="0"/>
          </a:p>
          <a:p>
            <a:endParaRPr lang="pt-BR" dirty="0"/>
          </a:p>
          <a:p>
            <a:pPr>
              <a:buNone/>
            </a:pPr>
            <a:r>
              <a:rPr lang="pt-BR" dirty="0"/>
              <a:t>Vamos relembrar...</a:t>
            </a:r>
          </a:p>
          <a:p>
            <a:endParaRPr lang="pt-BR" dirty="0"/>
          </a:p>
          <a:p>
            <a:endParaRPr lang="pt-BR" dirty="0"/>
          </a:p>
        </p:txBody>
      </p:sp>
      <p:sp>
        <p:nvSpPr>
          <p:cNvPr id="6" name="Seta em curva para cima 5">
            <a:hlinkClick r:id="rId2" action="ppaction://hlinksldjump"/>
          </p:cNvPr>
          <p:cNvSpPr/>
          <p:nvPr/>
        </p:nvSpPr>
        <p:spPr>
          <a:xfrm rot="16200000">
            <a:off x="7358082" y="5429264"/>
            <a:ext cx="785818" cy="7143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789040"/>
            <a:ext cx="5292080" cy="2814464"/>
          </a:xfrm>
          <a:prstGeom prst="rect">
            <a:avLst/>
          </a:prstGeom>
        </p:spPr>
      </p:pic>
      <p:cxnSp>
        <p:nvCxnSpPr>
          <p:cNvPr id="5" name="Conector de seta reta 4"/>
          <p:cNvCxnSpPr/>
          <p:nvPr/>
        </p:nvCxnSpPr>
        <p:spPr>
          <a:xfrm flipV="1">
            <a:off x="4427984" y="4077072"/>
            <a:ext cx="180020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4427984" y="4581128"/>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4427984" y="4797152"/>
            <a:ext cx="172819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4427984" y="5196272"/>
            <a:ext cx="1728192" cy="104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4572000" y="5393544"/>
            <a:ext cx="1584176" cy="2677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6228184" y="3789040"/>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F</a:t>
            </a:r>
          </a:p>
        </p:txBody>
      </p:sp>
      <p:sp>
        <p:nvSpPr>
          <p:cNvPr id="16" name="Retângulo 15"/>
          <p:cNvSpPr/>
          <p:nvPr/>
        </p:nvSpPr>
        <p:spPr>
          <a:xfrm>
            <a:off x="6228184" y="4221088"/>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Cl</a:t>
            </a:r>
            <a:endParaRPr lang="pt-BR" dirty="0"/>
          </a:p>
        </p:txBody>
      </p:sp>
      <p:sp>
        <p:nvSpPr>
          <p:cNvPr id="17" name="Retângulo 16"/>
          <p:cNvSpPr/>
          <p:nvPr/>
        </p:nvSpPr>
        <p:spPr>
          <a:xfrm>
            <a:off x="6228184" y="4653136"/>
            <a:ext cx="504056" cy="499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Br</a:t>
            </a:r>
            <a:endParaRPr lang="pt-BR" dirty="0"/>
          </a:p>
        </p:txBody>
      </p:sp>
      <p:sp>
        <p:nvSpPr>
          <p:cNvPr id="18" name="Retângulo 17"/>
          <p:cNvSpPr/>
          <p:nvPr/>
        </p:nvSpPr>
        <p:spPr>
          <a:xfrm>
            <a:off x="6228184" y="5152895"/>
            <a:ext cx="504056" cy="508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I</a:t>
            </a:r>
            <a:endParaRPr lang="pt-BR" dirty="0"/>
          </a:p>
        </p:txBody>
      </p:sp>
      <p:sp>
        <p:nvSpPr>
          <p:cNvPr id="19" name="Retângulo 18"/>
          <p:cNvSpPr/>
          <p:nvPr/>
        </p:nvSpPr>
        <p:spPr>
          <a:xfrm>
            <a:off x="6228184" y="5661248"/>
            <a:ext cx="504056" cy="518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At</a:t>
            </a:r>
            <a:endParaRPr lang="pt-BR" dirty="0"/>
          </a:p>
        </p:txBody>
      </p:sp>
      <p:sp>
        <p:nvSpPr>
          <p:cNvPr id="20" name="Retângulo 19"/>
          <p:cNvSpPr/>
          <p:nvPr/>
        </p:nvSpPr>
        <p:spPr>
          <a:xfrm>
            <a:off x="6228184" y="3356992"/>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VII A</a:t>
            </a:r>
            <a:endParaRPr lang="pt-BR"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620688"/>
            <a:ext cx="7444680" cy="5835048"/>
          </a:xfrm>
        </p:spPr>
        <p:txBody>
          <a:bodyPr/>
          <a:lstStyle/>
          <a:p>
            <a:r>
              <a:rPr lang="pt-BR" dirty="0" smtClean="0"/>
              <a:t>4) Qual série de elementos pertencem ao grupo do halogêneos:</a:t>
            </a:r>
          </a:p>
          <a:p>
            <a:endParaRPr lang="pt-BR" dirty="0" smtClean="0"/>
          </a:p>
          <a:p>
            <a:r>
              <a:rPr lang="pt-BR" dirty="0" smtClean="0">
                <a:solidFill>
                  <a:srgbClr val="FF0000"/>
                </a:solidFill>
              </a:rPr>
              <a:t>D)</a:t>
            </a:r>
            <a:r>
              <a:rPr lang="pt-BR" dirty="0" smtClean="0"/>
              <a:t> </a:t>
            </a:r>
            <a:r>
              <a:rPr lang="pt-BR" dirty="0" smtClean="0">
                <a:solidFill>
                  <a:srgbClr val="FF0000"/>
                </a:solidFill>
              </a:rPr>
              <a:t>O, S, Se, Te</a:t>
            </a:r>
          </a:p>
          <a:p>
            <a:r>
              <a:rPr lang="pt-BR" dirty="0" smtClean="0">
                <a:solidFill>
                  <a:srgbClr val="FF0000"/>
                </a:solidFill>
              </a:rPr>
              <a:t>Incorreta,</a:t>
            </a:r>
            <a:r>
              <a:rPr lang="pt-BR" dirty="0" smtClean="0"/>
              <a:t> esses elementos são os </a:t>
            </a:r>
            <a:r>
              <a:rPr lang="pt-BR" dirty="0" err="1" smtClean="0"/>
              <a:t>Calcogênio</a:t>
            </a:r>
            <a:r>
              <a:rPr lang="pt-BR" dirty="0" smtClean="0"/>
              <a:t> é qualquer elemento químico pertencente do grupo </a:t>
            </a:r>
            <a:r>
              <a:rPr lang="pt-BR" b="1" dirty="0" smtClean="0"/>
              <a:t>16</a:t>
            </a:r>
            <a:r>
              <a:rPr lang="pt-BR" dirty="0" smtClean="0"/>
              <a:t> ou 6A da </a:t>
            </a:r>
            <a:r>
              <a:rPr lang="pt-BR" b="1" dirty="0" smtClean="0"/>
              <a:t>Tabela Periódica</a:t>
            </a:r>
            <a:r>
              <a:rPr lang="pt-BR" dirty="0" smtClean="0"/>
              <a:t>. ... Este grupo é formado pelos seguintes elementos: Oxigênio (O), Enxofre (S), Selênio (Se), Telúrio (Te), Polônio (</a:t>
            </a:r>
            <a:r>
              <a:rPr lang="pt-BR" dirty="0" err="1" smtClean="0"/>
              <a:t>Po</a:t>
            </a:r>
            <a:r>
              <a:rPr lang="pt-BR" dirty="0" smtClean="0"/>
              <a:t>), </a:t>
            </a:r>
            <a:r>
              <a:rPr lang="pt-BR" dirty="0" err="1" smtClean="0"/>
              <a:t>Ununhexium</a:t>
            </a:r>
            <a:r>
              <a:rPr lang="pt-BR" dirty="0" smtClean="0"/>
              <a:t> (</a:t>
            </a:r>
            <a:r>
              <a:rPr lang="pt-BR" dirty="0" err="1" smtClean="0"/>
              <a:t>Uuh</a:t>
            </a:r>
            <a:r>
              <a:rPr lang="pt-BR" smtClean="0"/>
              <a:t>).</a:t>
            </a:r>
            <a:r>
              <a:rPr lang="pt-BR" smtClean="0">
                <a:solidFill>
                  <a:srgbClr val="FF0000"/>
                </a:solidFill>
              </a:rPr>
              <a:t> </a:t>
            </a:r>
            <a:endParaRPr lang="pt-BR"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71472" y="1571612"/>
            <a:ext cx="6286528" cy="1200329"/>
          </a:xfrm>
          <a:prstGeom prst="rect">
            <a:avLst/>
          </a:prstGeom>
        </p:spPr>
        <p:txBody>
          <a:bodyPr wrap="square">
            <a:spAutoFit/>
          </a:bodyPr>
          <a:lstStyle/>
          <a:p>
            <a:r>
              <a:rPr lang="pt-BR" dirty="0"/>
              <a:t>Isso mesmo! </a:t>
            </a:r>
            <a:r>
              <a:rPr lang="pt-BR" dirty="0">
                <a:sym typeface="Wingdings"/>
              </a:rPr>
              <a:t>Parabéns!!!</a:t>
            </a:r>
            <a:endParaRPr lang="pt-BR" dirty="0"/>
          </a:p>
          <a:p>
            <a:endParaRPr lang="pt-BR" dirty="0"/>
          </a:p>
          <a:p>
            <a:endParaRPr lang="pt-BR" dirty="0"/>
          </a:p>
          <a:p>
            <a:endParaRPr lang="pt-BR" dirty="0"/>
          </a:p>
        </p:txBody>
      </p:sp>
      <p:sp>
        <p:nvSpPr>
          <p:cNvPr id="6" name="Seta para a direita 5"/>
          <p:cNvSpPr/>
          <p:nvPr/>
        </p:nvSpPr>
        <p:spPr>
          <a:xfrm>
            <a:off x="5857884" y="5715016"/>
            <a:ext cx="2000264"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Concluir</a:t>
            </a:r>
            <a:endParaRPr lang="pt-BR" dirty="0"/>
          </a:p>
        </p:txBody>
      </p:sp>
      <p:pic>
        <p:nvPicPr>
          <p:cNvPr id="7" name="Espaço Reservado para Conteúdo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362200" y="2318544"/>
            <a:ext cx="3429000" cy="3429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Fim</a:t>
            </a:r>
          </a:p>
          <a:p>
            <a:pPr marL="0" indent="0">
              <a:buNone/>
            </a:pPr>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57500" y="1714500"/>
            <a:ext cx="3429000" cy="3429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Introdução</a:t>
            </a:r>
          </a:p>
        </p:txBody>
      </p:sp>
      <p:sp>
        <p:nvSpPr>
          <p:cNvPr id="3" name="Espaço Reservado para Conteúdo 2"/>
          <p:cNvSpPr>
            <a:spLocks noGrp="1"/>
          </p:cNvSpPr>
          <p:nvPr>
            <p:ph idx="1"/>
          </p:nvPr>
        </p:nvSpPr>
        <p:spPr/>
        <p:txBody>
          <a:bodyPr>
            <a:normAutofit lnSpcReduction="10000"/>
          </a:bodyPr>
          <a:lstStyle/>
          <a:p>
            <a:pPr algn="just">
              <a:lnSpc>
                <a:spcPct val="107000"/>
              </a:lnSpc>
              <a:spcAft>
                <a:spcPts val="800"/>
              </a:spcAft>
            </a:pPr>
            <a:r>
              <a:rPr lang="pt-BR" b="1" dirty="0">
                <a:latin typeface="Times New Roman"/>
                <a:ea typeface="Calibri"/>
                <a:cs typeface="Times New Roman"/>
              </a:rPr>
              <a:t>Introdução:</a:t>
            </a:r>
            <a:r>
              <a:rPr lang="pt-BR" dirty="0"/>
              <a:t>No ano de 1869, </a:t>
            </a:r>
            <a:r>
              <a:rPr lang="pt-BR" dirty="0" err="1"/>
              <a:t>Dimitri</a:t>
            </a:r>
            <a:r>
              <a:rPr lang="pt-BR" dirty="0"/>
              <a:t> </a:t>
            </a:r>
            <a:r>
              <a:rPr lang="pt-BR" dirty="0" err="1"/>
              <a:t>Mendeleev</a:t>
            </a:r>
            <a:r>
              <a:rPr lang="pt-BR" dirty="0"/>
              <a:t> iniciou os estudos a respeito da organização da </a:t>
            </a:r>
            <a:r>
              <a:rPr lang="pt-BR" b="1" dirty="0"/>
              <a:t>tabela periódica</a:t>
            </a:r>
            <a:r>
              <a:rPr lang="pt-BR" dirty="0"/>
              <a:t> através de um livro sobre os cerca de 60 elementos conhecidos na época. Ao trabalhar com esses dados ele percebeu que organizando os elementos em função da massa de seus átomos, determinadas propriedades se repetiam diversas vezes, e com uma mesma proporção, portanto era uma variável periódica. </a:t>
            </a:r>
            <a:r>
              <a:rPr lang="pt-BR" dirty="0" smtClean="0"/>
              <a:t>                    </a:t>
            </a:r>
          </a:p>
          <a:p>
            <a:pPr marL="0" indent="0" algn="just">
              <a:lnSpc>
                <a:spcPct val="107000"/>
              </a:lnSpc>
              <a:spcAft>
                <a:spcPts val="800"/>
              </a:spcAft>
              <a:buNone/>
            </a:pPr>
            <a:endParaRPr lang="pt-BR" sz="1800" dirty="0"/>
          </a:p>
        </p:txBody>
      </p:sp>
      <p:sp>
        <p:nvSpPr>
          <p:cNvPr id="5" name="Seta entalhada para a direita 4">
            <a:hlinkClick r:id="" action="ppaction://hlinkshowjump?jump=nextslide"/>
          </p:cNvPr>
          <p:cNvSpPr/>
          <p:nvPr/>
        </p:nvSpPr>
        <p:spPr>
          <a:xfrm>
            <a:off x="6143636" y="5643578"/>
            <a:ext cx="1714512" cy="7858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 action="ppaction://hlinkshowjump?jump=nextslide"/>
              </a:rPr>
              <a:t>Avançar</a:t>
            </a:r>
            <a:endParaRPr lang="pt-BR"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30000" r="-30000"/>
          </a:stretch>
        </a:blipFill>
        <a:effectLst/>
      </p:bgPr>
    </p:bg>
    <p:spTree>
      <p:nvGrpSpPr>
        <p:cNvPr id="1" name=""/>
        <p:cNvGrpSpPr/>
        <p:nvPr/>
      </p:nvGrpSpPr>
      <p:grpSpPr>
        <a:xfrm>
          <a:off x="0" y="0"/>
          <a:ext cx="0" cy="0"/>
          <a:chOff x="0" y="0"/>
          <a:chExt cx="0" cy="0"/>
        </a:xfrm>
      </p:grpSpPr>
      <p:sp>
        <p:nvSpPr>
          <p:cNvPr id="4" name="Texto explicativo em forma de nuvem 3">
            <a:hlinkClick r:id="rId3" action="ppaction://hlinksldjump"/>
          </p:cNvPr>
          <p:cNvSpPr/>
          <p:nvPr/>
        </p:nvSpPr>
        <p:spPr>
          <a:xfrm>
            <a:off x="1785918" y="2071678"/>
            <a:ext cx="4929222" cy="3571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i="1" dirty="0">
                <a:solidFill>
                  <a:srgbClr val="0CB841"/>
                </a:solidFill>
              </a:rPr>
              <a:t>Vamos começar  então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Selecione as questões do quiz !</a:t>
            </a:r>
          </a:p>
        </p:txBody>
      </p:sp>
      <p:sp>
        <p:nvSpPr>
          <p:cNvPr id="7" name="Texto explicativo retangular 6"/>
          <p:cNvSpPr/>
          <p:nvPr/>
        </p:nvSpPr>
        <p:spPr>
          <a:xfrm>
            <a:off x="899592" y="2060848"/>
            <a:ext cx="1872208" cy="144016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i="1" dirty="0">
                <a:hlinkClick r:id="rId2" action="ppaction://hlinksldjump"/>
              </a:rPr>
              <a:t>01</a:t>
            </a:r>
            <a:endParaRPr lang="pt-BR" sz="6000" b="1" i="1" dirty="0"/>
          </a:p>
        </p:txBody>
      </p:sp>
      <p:sp>
        <p:nvSpPr>
          <p:cNvPr id="8" name="Texto explicativo retangular com cantos arredondados 7"/>
          <p:cNvSpPr/>
          <p:nvPr/>
        </p:nvSpPr>
        <p:spPr>
          <a:xfrm>
            <a:off x="971600" y="4345571"/>
            <a:ext cx="1800200" cy="14401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i="1" dirty="0">
                <a:hlinkClick r:id="rId3" action="ppaction://hlinksldjump"/>
              </a:rPr>
              <a:t>03</a:t>
            </a:r>
            <a:endParaRPr lang="pt-BR" sz="6000" b="1" i="1" dirty="0"/>
          </a:p>
        </p:txBody>
      </p:sp>
      <p:sp>
        <p:nvSpPr>
          <p:cNvPr id="9" name="Texto explicativo em elipse 8"/>
          <p:cNvSpPr/>
          <p:nvPr/>
        </p:nvSpPr>
        <p:spPr>
          <a:xfrm>
            <a:off x="4355976" y="1890219"/>
            <a:ext cx="2088232" cy="15841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i="1" dirty="0">
                <a:hlinkClick r:id="rId4" action="ppaction://hlinksldjump"/>
              </a:rPr>
              <a:t>02</a:t>
            </a:r>
            <a:endParaRPr lang="pt-BR" sz="6000" b="1" i="1" dirty="0"/>
          </a:p>
        </p:txBody>
      </p:sp>
      <p:sp>
        <p:nvSpPr>
          <p:cNvPr id="10" name="Texto explicativo em forma de nuvem 9">
            <a:hlinkClick r:id="rId5" action="ppaction://hlinksldjump"/>
          </p:cNvPr>
          <p:cNvSpPr/>
          <p:nvPr/>
        </p:nvSpPr>
        <p:spPr>
          <a:xfrm>
            <a:off x="4283968" y="4101109"/>
            <a:ext cx="2520280" cy="168462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i="1" dirty="0">
                <a:hlinkClick r:id="rId5" action="ppaction://hlinksldjump"/>
              </a:rPr>
              <a:t>04</a:t>
            </a:r>
            <a:endParaRPr lang="pt-BR" sz="6000" b="1" i="1" dirty="0"/>
          </a:p>
        </p:txBody>
      </p:sp>
    </p:spTree>
    <p:extLst>
      <p:ext uri="{BB962C8B-B14F-4D97-AF65-F5344CB8AC3E}">
        <p14:creationId xmlns:p14="http://schemas.microsoft.com/office/powerpoint/2010/main" xmlns="" val="3828915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hlinkClick r:id="rId3" action="ppaction://hlinksldjump"/>
          </p:cNvPr>
          <p:cNvSpPr/>
          <p:nvPr/>
        </p:nvSpPr>
        <p:spPr>
          <a:xfrm>
            <a:off x="785786" y="3214686"/>
            <a:ext cx="35719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3" name="Espaço Reservado para Conteúdo 2"/>
          <p:cNvSpPr>
            <a:spLocks noGrp="1"/>
          </p:cNvSpPr>
          <p:nvPr>
            <p:ph idx="1"/>
          </p:nvPr>
        </p:nvSpPr>
        <p:spPr>
          <a:solidFill>
            <a:schemeClr val="bg1"/>
          </a:solidFill>
        </p:spPr>
        <p:txBody>
          <a:bodyPr/>
          <a:lstStyle/>
          <a:p>
            <a:pPr>
              <a:buNone/>
            </a:pPr>
            <a:r>
              <a:rPr lang="pt-BR" sz="2800" dirty="0" smtClean="0"/>
              <a:t>1)A </a:t>
            </a:r>
            <a:r>
              <a:rPr lang="pt-BR" sz="2800" dirty="0"/>
              <a:t>tabela periódica atribui-se a:</a:t>
            </a:r>
          </a:p>
          <a:p>
            <a:pPr>
              <a:buNone/>
            </a:pPr>
            <a:endParaRPr lang="pt-BR" sz="2800" dirty="0"/>
          </a:p>
          <a:p>
            <a:pPr fontAlgn="base">
              <a:buNone/>
            </a:pPr>
            <a:r>
              <a:rPr lang="pt-BR" sz="2800" b="1" dirty="0"/>
              <a:t>A)</a:t>
            </a:r>
            <a:r>
              <a:rPr lang="pt-BR" sz="2800" dirty="0"/>
              <a:t> </a:t>
            </a:r>
            <a:r>
              <a:rPr lang="pt-BR" sz="2800" dirty="0" err="1"/>
              <a:t>Dmitri</a:t>
            </a:r>
            <a:r>
              <a:rPr lang="pt-BR" sz="2800" dirty="0"/>
              <a:t> </a:t>
            </a:r>
            <a:r>
              <a:rPr lang="pt-BR" sz="2800" dirty="0" err="1"/>
              <a:t>Mendeleiev</a:t>
            </a:r>
            <a:endParaRPr lang="pt-BR" sz="2800" dirty="0"/>
          </a:p>
          <a:p>
            <a:pPr fontAlgn="base">
              <a:buNone/>
            </a:pPr>
            <a:r>
              <a:rPr lang="pt-BR" sz="2800" dirty="0"/>
              <a:t>    Isaac Newton</a:t>
            </a:r>
          </a:p>
          <a:p>
            <a:pPr fontAlgn="base">
              <a:buNone/>
            </a:pPr>
            <a:r>
              <a:rPr lang="pt-BR" sz="2800" dirty="0"/>
              <a:t>C)Albert Einstein</a:t>
            </a:r>
          </a:p>
          <a:p>
            <a:pPr fontAlgn="base">
              <a:buNone/>
            </a:pPr>
            <a:r>
              <a:rPr lang="pt-BR" sz="2800" dirty="0"/>
              <a:t>D)Benjamin Franklin</a:t>
            </a:r>
          </a:p>
          <a:p>
            <a:pPr>
              <a:buNone/>
            </a:pPr>
            <a:endParaRPr lang="pt-BR" dirty="0"/>
          </a:p>
        </p:txBody>
      </p:sp>
      <p:sp>
        <p:nvSpPr>
          <p:cNvPr id="8" name="Elipse 7">
            <a:hlinkClick r:id="rId4" action="ppaction://hlinksldjump"/>
          </p:cNvPr>
          <p:cNvSpPr/>
          <p:nvPr/>
        </p:nvSpPr>
        <p:spPr>
          <a:xfrm>
            <a:off x="500034" y="2714620"/>
            <a:ext cx="35719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14" name="Seta para a direita 13">
            <a:hlinkClick r:id="" action="ppaction://hlinkshowjump?jump=nextslide"/>
          </p:cNvPr>
          <p:cNvSpPr/>
          <p:nvPr/>
        </p:nvSpPr>
        <p:spPr>
          <a:xfrm>
            <a:off x="6500826" y="5643578"/>
            <a:ext cx="142876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Avançar</a:t>
            </a:r>
          </a:p>
        </p:txBody>
      </p:sp>
      <p:sp>
        <p:nvSpPr>
          <p:cNvPr id="13" name="Nuvem 12"/>
          <p:cNvSpPr/>
          <p:nvPr/>
        </p:nvSpPr>
        <p:spPr>
          <a:xfrm>
            <a:off x="500034" y="2714620"/>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hlinkClick r:id="rId4" action="ppaction://hlinksldjump"/>
              </a:rPr>
              <a:t>A</a:t>
            </a:r>
            <a:endParaRPr lang="pt-BR" dirty="0"/>
          </a:p>
        </p:txBody>
      </p:sp>
      <p:sp>
        <p:nvSpPr>
          <p:cNvPr id="15" name="Nuvem 14">
            <a:hlinkClick r:id="rId5" action="ppaction://hlinksldjump"/>
          </p:cNvPr>
          <p:cNvSpPr/>
          <p:nvPr/>
        </p:nvSpPr>
        <p:spPr>
          <a:xfrm>
            <a:off x="500034" y="3214686"/>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5" action="ppaction://hlinksldjump"/>
              </a:rPr>
              <a:t>B</a:t>
            </a:r>
            <a:endParaRPr lang="pt-BR" dirty="0"/>
          </a:p>
        </p:txBody>
      </p:sp>
      <p:sp>
        <p:nvSpPr>
          <p:cNvPr id="16" name="Nuvem 15">
            <a:hlinkClick r:id="rId6" action="ppaction://hlinksldjump"/>
          </p:cNvPr>
          <p:cNvSpPr/>
          <p:nvPr/>
        </p:nvSpPr>
        <p:spPr>
          <a:xfrm>
            <a:off x="500034" y="3714752"/>
            <a:ext cx="357190"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6" action="ppaction://hlinksldjump"/>
              </a:rPr>
              <a:t>C</a:t>
            </a:r>
            <a:endParaRPr lang="pt-BR" dirty="0"/>
          </a:p>
        </p:txBody>
      </p:sp>
      <p:sp>
        <p:nvSpPr>
          <p:cNvPr id="17" name="Nuvem 16">
            <a:hlinkClick r:id="rId7" action="ppaction://hlinksldjump"/>
          </p:cNvPr>
          <p:cNvSpPr/>
          <p:nvPr/>
        </p:nvSpPr>
        <p:spPr>
          <a:xfrm>
            <a:off x="500034" y="4214818"/>
            <a:ext cx="357190"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7" action="ppaction://hlinksldjump"/>
              </a:rPr>
              <a:t>D</a:t>
            </a:r>
            <a:endParaRPr lang="pt-BR" dirty="0"/>
          </a:p>
        </p:txBody>
      </p:sp>
      <p:pic>
        <p:nvPicPr>
          <p:cNvPr id="4" name="Imagem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52120" y="322052"/>
            <a:ext cx="2520280" cy="23938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fontAlgn="base">
              <a:buNone/>
            </a:pPr>
            <a:r>
              <a:rPr lang="pt-BR" dirty="0" smtClean="0"/>
              <a:t>2) Os </a:t>
            </a:r>
            <a:r>
              <a:rPr lang="pt-BR" dirty="0"/>
              <a:t>símbolos Be, Ba, B e Br correspondem respectivamente aos elementos químicos:</a:t>
            </a:r>
          </a:p>
          <a:p>
            <a:pPr algn="just" fontAlgn="base"/>
            <a:endParaRPr lang="pt-BR" dirty="0"/>
          </a:p>
          <a:p>
            <a:pPr algn="just" fontAlgn="base"/>
            <a:r>
              <a:rPr lang="pt-BR" dirty="0"/>
              <a:t>A)</a:t>
            </a:r>
            <a:r>
              <a:rPr lang="pt-BR" dirty="0" err="1"/>
              <a:t>Berílho</a:t>
            </a:r>
            <a:r>
              <a:rPr lang="pt-BR" dirty="0"/>
              <a:t>, Bário, Boro e Bromo</a:t>
            </a:r>
          </a:p>
          <a:p>
            <a:pPr algn="just" fontAlgn="base"/>
            <a:r>
              <a:rPr lang="pt-BR" dirty="0"/>
              <a:t>B)Berílio, Baro, Boro e Bromo</a:t>
            </a:r>
          </a:p>
          <a:p>
            <a:pPr algn="just" fontAlgn="base"/>
            <a:r>
              <a:rPr lang="pt-BR" dirty="0"/>
              <a:t>C)Berílio, Bário, Boro e Bromo</a:t>
            </a:r>
          </a:p>
          <a:p>
            <a:pPr algn="just" fontAlgn="base"/>
            <a:r>
              <a:rPr lang="pt-BR" dirty="0" smtClean="0"/>
              <a:t>D)Berílio, Bário, Bromo e Brometo de Potássio</a:t>
            </a:r>
          </a:p>
          <a:p>
            <a:pPr algn="just" fontAlgn="base"/>
            <a:r>
              <a:rPr lang="pt-BR" dirty="0" smtClean="0"/>
              <a:t>E)Berílio</a:t>
            </a:r>
            <a:r>
              <a:rPr lang="pt-BR" dirty="0"/>
              <a:t>, Bário, Boro e Brometo de Potássio</a:t>
            </a:r>
          </a:p>
          <a:p>
            <a:pPr>
              <a:buNone/>
            </a:pPr>
            <a:endParaRPr lang="pt-BR" dirty="0"/>
          </a:p>
          <a:p>
            <a:endParaRPr lang="pt-BR" dirty="0"/>
          </a:p>
        </p:txBody>
      </p:sp>
      <p:sp>
        <p:nvSpPr>
          <p:cNvPr id="5" name="Seta entalhada para a direita 4">
            <a:hlinkClick r:id="rId2" action="ppaction://hlinksldjump"/>
          </p:cNvPr>
          <p:cNvSpPr/>
          <p:nvPr/>
        </p:nvSpPr>
        <p:spPr>
          <a:xfrm>
            <a:off x="6072198" y="5786454"/>
            <a:ext cx="1714512" cy="78581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Avançar</a:t>
            </a:r>
          </a:p>
        </p:txBody>
      </p:sp>
      <p:sp>
        <p:nvSpPr>
          <p:cNvPr id="13" name="Nuvem 12"/>
          <p:cNvSpPr/>
          <p:nvPr/>
        </p:nvSpPr>
        <p:spPr>
          <a:xfrm>
            <a:off x="714348" y="3071810"/>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3" action="ppaction://hlinksldjump"/>
              </a:rPr>
              <a:t>A</a:t>
            </a:r>
            <a:endParaRPr lang="pt-BR" dirty="0"/>
          </a:p>
        </p:txBody>
      </p:sp>
      <p:sp>
        <p:nvSpPr>
          <p:cNvPr id="14" name="Nuvem 13">
            <a:hlinkClick r:id="rId3" action="ppaction://hlinksldjump"/>
          </p:cNvPr>
          <p:cNvSpPr/>
          <p:nvPr/>
        </p:nvSpPr>
        <p:spPr>
          <a:xfrm>
            <a:off x="714348" y="3500438"/>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3" action="ppaction://hlinksldjump"/>
              </a:rPr>
              <a:t>B</a:t>
            </a:r>
            <a:endParaRPr lang="pt-BR" dirty="0"/>
          </a:p>
        </p:txBody>
      </p:sp>
      <p:sp>
        <p:nvSpPr>
          <p:cNvPr id="15" name="Nuvem 14"/>
          <p:cNvSpPr/>
          <p:nvPr/>
        </p:nvSpPr>
        <p:spPr>
          <a:xfrm>
            <a:off x="714348" y="4000504"/>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4" action="ppaction://hlinksldjump"/>
              </a:rPr>
              <a:t>C</a:t>
            </a:r>
            <a:endParaRPr lang="pt-BR" dirty="0"/>
          </a:p>
        </p:txBody>
      </p:sp>
      <p:sp>
        <p:nvSpPr>
          <p:cNvPr id="16" name="Nuvem 15">
            <a:hlinkClick r:id="rId3" action="ppaction://hlinksldjump"/>
          </p:cNvPr>
          <p:cNvSpPr/>
          <p:nvPr/>
        </p:nvSpPr>
        <p:spPr>
          <a:xfrm>
            <a:off x="714348" y="4429132"/>
            <a:ext cx="428628"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3" action="ppaction://hlinksldjump"/>
              </a:rPr>
              <a:t>D</a:t>
            </a:r>
            <a:endParaRPr lang="pt-BR" dirty="0"/>
          </a:p>
        </p:txBody>
      </p:sp>
      <p:sp>
        <p:nvSpPr>
          <p:cNvPr id="17" name="Nuvem 16">
            <a:hlinkClick r:id="rId3" action="ppaction://hlinksldjump"/>
          </p:cNvPr>
          <p:cNvSpPr/>
          <p:nvPr/>
        </p:nvSpPr>
        <p:spPr>
          <a:xfrm>
            <a:off x="714348" y="5286388"/>
            <a:ext cx="357190"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3" action="ppaction://hlinksldjump"/>
              </a:rPr>
              <a:t>E</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fontAlgn="base">
              <a:buNone/>
            </a:pPr>
            <a:r>
              <a:rPr lang="pt-BR" dirty="0" smtClean="0"/>
              <a:t>3) Quantos </a:t>
            </a:r>
            <a:r>
              <a:rPr lang="pt-BR" dirty="0"/>
              <a:t>períodos tem a tabela periódica?</a:t>
            </a:r>
          </a:p>
          <a:p>
            <a:pPr fontAlgn="base"/>
            <a:endParaRPr lang="pt-BR" dirty="0"/>
          </a:p>
          <a:p>
            <a:pPr fontAlgn="base"/>
            <a:r>
              <a:rPr lang="pt-BR" dirty="0"/>
              <a:t>A)3 períodos</a:t>
            </a:r>
          </a:p>
          <a:p>
            <a:pPr fontAlgn="base"/>
            <a:r>
              <a:rPr lang="pt-BR" dirty="0"/>
              <a:t>B)15 períodos</a:t>
            </a:r>
          </a:p>
          <a:p>
            <a:pPr fontAlgn="base"/>
            <a:r>
              <a:rPr lang="pt-BR" dirty="0"/>
              <a:t>C)7 períodos</a:t>
            </a:r>
          </a:p>
          <a:p>
            <a:pPr fontAlgn="base"/>
            <a:r>
              <a:rPr lang="pt-BR" dirty="0"/>
              <a:t>D)18 períodos</a:t>
            </a:r>
          </a:p>
          <a:p>
            <a:r>
              <a:rPr lang="pt-BR" dirty="0"/>
              <a:t>E)8 períodos</a:t>
            </a:r>
          </a:p>
        </p:txBody>
      </p:sp>
      <p:sp>
        <p:nvSpPr>
          <p:cNvPr id="9" name="Seta para a direita 8"/>
          <p:cNvSpPr/>
          <p:nvPr/>
        </p:nvSpPr>
        <p:spPr>
          <a:xfrm>
            <a:off x="6000760" y="5357826"/>
            <a:ext cx="1785950"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Avançar</a:t>
            </a:r>
          </a:p>
        </p:txBody>
      </p:sp>
      <p:sp>
        <p:nvSpPr>
          <p:cNvPr id="10" name="Nuvem 9">
            <a:hlinkClick r:id="rId2" action="ppaction://hlinksldjump"/>
          </p:cNvPr>
          <p:cNvSpPr/>
          <p:nvPr/>
        </p:nvSpPr>
        <p:spPr>
          <a:xfrm>
            <a:off x="714348" y="2643182"/>
            <a:ext cx="357190"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A</a:t>
            </a:r>
            <a:endParaRPr lang="pt-BR" dirty="0"/>
          </a:p>
        </p:txBody>
      </p:sp>
      <p:sp>
        <p:nvSpPr>
          <p:cNvPr id="11" name="Nuvem 10">
            <a:hlinkClick r:id="rId2" action="ppaction://hlinksldjump"/>
          </p:cNvPr>
          <p:cNvSpPr/>
          <p:nvPr/>
        </p:nvSpPr>
        <p:spPr>
          <a:xfrm>
            <a:off x="714348" y="3143248"/>
            <a:ext cx="357190"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B</a:t>
            </a:r>
            <a:endParaRPr lang="pt-BR" dirty="0"/>
          </a:p>
        </p:txBody>
      </p:sp>
      <p:sp>
        <p:nvSpPr>
          <p:cNvPr id="12" name="Nuvem 11">
            <a:hlinkClick r:id="rId3" action="ppaction://hlinksldjump"/>
          </p:cNvPr>
          <p:cNvSpPr/>
          <p:nvPr/>
        </p:nvSpPr>
        <p:spPr>
          <a:xfrm>
            <a:off x="714348" y="3571876"/>
            <a:ext cx="357190"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3" action="ppaction://hlinksldjump"/>
              </a:rPr>
              <a:t>C</a:t>
            </a:r>
            <a:endParaRPr lang="pt-BR" dirty="0"/>
          </a:p>
        </p:txBody>
      </p:sp>
      <p:sp>
        <p:nvSpPr>
          <p:cNvPr id="13" name="Nuvem 12"/>
          <p:cNvSpPr/>
          <p:nvPr/>
        </p:nvSpPr>
        <p:spPr>
          <a:xfrm>
            <a:off x="714348" y="4071942"/>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D</a:t>
            </a:r>
            <a:endParaRPr lang="pt-BR" dirty="0"/>
          </a:p>
        </p:txBody>
      </p:sp>
      <p:sp>
        <p:nvSpPr>
          <p:cNvPr id="14" name="Nuvem 13">
            <a:hlinkClick r:id="rId2" action="ppaction://hlinksldjump"/>
          </p:cNvPr>
          <p:cNvSpPr/>
          <p:nvPr/>
        </p:nvSpPr>
        <p:spPr>
          <a:xfrm>
            <a:off x="714348" y="4500570"/>
            <a:ext cx="357190"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E</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fontAlgn="base">
              <a:buNone/>
            </a:pPr>
            <a:r>
              <a:rPr lang="pt-BR" dirty="0" smtClean="0"/>
              <a:t>4) Qual </a:t>
            </a:r>
            <a:r>
              <a:rPr lang="pt-BR" dirty="0"/>
              <a:t>série de elementos pertencem ao grupo do halogéneos:</a:t>
            </a:r>
          </a:p>
          <a:p>
            <a:pPr fontAlgn="base"/>
            <a:endParaRPr lang="pt-BR" dirty="0"/>
          </a:p>
          <a:p>
            <a:pPr fontAlgn="base"/>
            <a:r>
              <a:rPr lang="pt-BR" dirty="0"/>
              <a:t>A) Be, Mg, Ca, Sr, Ba, Ra</a:t>
            </a:r>
          </a:p>
          <a:p>
            <a:pPr fontAlgn="base"/>
            <a:r>
              <a:rPr lang="pt-BR" dirty="0"/>
              <a:t>B) He, Ne, Ar, Kr, Xe, Rd</a:t>
            </a:r>
          </a:p>
          <a:p>
            <a:pPr fontAlgn="base"/>
            <a:r>
              <a:rPr lang="pt-BR" dirty="0"/>
              <a:t>C) F, Cl, Br, I, At</a:t>
            </a:r>
          </a:p>
          <a:p>
            <a:pPr fontAlgn="base"/>
            <a:r>
              <a:rPr lang="pt-BR" dirty="0"/>
              <a:t>D)O, S, Se, Te</a:t>
            </a:r>
          </a:p>
          <a:p>
            <a:endParaRPr lang="pt-BR" dirty="0"/>
          </a:p>
        </p:txBody>
      </p:sp>
      <p:sp>
        <p:nvSpPr>
          <p:cNvPr id="10" name="Nuvem 9">
            <a:hlinkClick r:id="rId2" action="ppaction://hlinksldjump"/>
          </p:cNvPr>
          <p:cNvSpPr/>
          <p:nvPr/>
        </p:nvSpPr>
        <p:spPr>
          <a:xfrm>
            <a:off x="785786" y="3071810"/>
            <a:ext cx="357190"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A</a:t>
            </a:r>
            <a:endParaRPr lang="pt-BR" dirty="0"/>
          </a:p>
        </p:txBody>
      </p:sp>
      <p:sp>
        <p:nvSpPr>
          <p:cNvPr id="11" name="Nuvem 10">
            <a:hlinkClick r:id="rId2" action="ppaction://hlinksldjump"/>
          </p:cNvPr>
          <p:cNvSpPr/>
          <p:nvPr/>
        </p:nvSpPr>
        <p:spPr>
          <a:xfrm>
            <a:off x="785786" y="3500438"/>
            <a:ext cx="357190" cy="42862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B</a:t>
            </a:r>
            <a:endParaRPr lang="pt-BR" dirty="0"/>
          </a:p>
        </p:txBody>
      </p:sp>
      <p:sp>
        <p:nvSpPr>
          <p:cNvPr id="12" name="Nuvem 11">
            <a:hlinkClick r:id="rId3" action="ppaction://hlinksldjump"/>
          </p:cNvPr>
          <p:cNvSpPr/>
          <p:nvPr/>
        </p:nvSpPr>
        <p:spPr>
          <a:xfrm>
            <a:off x="714348" y="4000504"/>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3" action="ppaction://hlinksldjump"/>
              </a:rPr>
              <a:t>C</a:t>
            </a:r>
            <a:endParaRPr lang="pt-BR" dirty="0"/>
          </a:p>
        </p:txBody>
      </p:sp>
      <p:sp>
        <p:nvSpPr>
          <p:cNvPr id="13" name="Nuvem 12">
            <a:hlinkClick r:id="rId2" action="ppaction://hlinksldjump"/>
          </p:cNvPr>
          <p:cNvSpPr/>
          <p:nvPr/>
        </p:nvSpPr>
        <p:spPr>
          <a:xfrm>
            <a:off x="714348" y="4429132"/>
            <a:ext cx="428628" cy="3571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hlinkClick r:id="rId2" action="ppaction://hlinksldjump"/>
              </a:rPr>
              <a:t>D</a:t>
            </a: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976</TotalTime>
  <Words>743</Words>
  <Application>Microsoft Office PowerPoint</Application>
  <PresentationFormat>Apresentação na tela (4:3)</PresentationFormat>
  <Paragraphs>182</Paragraphs>
  <Slides>29</Slides>
  <Notes>2</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Opulento</vt:lpstr>
      <vt:lpstr>Tabela Periódica</vt:lpstr>
      <vt:lpstr>Informações: </vt:lpstr>
      <vt:lpstr>Introdução</vt:lpstr>
      <vt:lpstr>Slide 4</vt:lpstr>
      <vt:lpstr>Selecione as questões do quiz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3) Quantos períodos tem a tabela periódica? </vt:lpstr>
      <vt:lpstr>Slide 20</vt:lpstr>
      <vt:lpstr>3) Quantos períodos tem a tabela periódica? </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Bibiana</cp:lastModifiedBy>
  <cp:revision>127</cp:revision>
  <dcterms:created xsi:type="dcterms:W3CDTF">2016-03-16T22:26:28Z</dcterms:created>
  <dcterms:modified xsi:type="dcterms:W3CDTF">2019-12-10T03:05:11Z</dcterms:modified>
</cp:coreProperties>
</file>