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EDA42-63F5-4A11-A654-B4CDA78F971F}" type="datetimeFigureOut">
              <a:rPr lang="pt-BR" smtClean="0"/>
              <a:pPr/>
              <a:t>22/12/2019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EAB5-B075-439A-B1A8-76BA2F9950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527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EAB5-B075-439A-B1A8-76BA2F9950A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72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3953" y="2307104"/>
            <a:ext cx="12008048" cy="16682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PRESERVAÇÃO </a:t>
            </a:r>
            <a:r>
              <a:rPr lang="pt-B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DOS RECURSOS HÍDRICOS</a:t>
            </a:r>
          </a:p>
          <a:p>
            <a:pPr algn="ctr">
              <a:lnSpc>
                <a:spcPct val="150000"/>
              </a:lnSpc>
            </a:pPr>
            <a:endParaRPr lang="pt-BR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C059BBB-6140-47AE-A7C5-4224F029ECFC}"/>
              </a:ext>
            </a:extLst>
          </p:cNvPr>
          <p:cNvSpPr txBox="1"/>
          <p:nvPr/>
        </p:nvSpPr>
        <p:spPr>
          <a:xfrm>
            <a:off x="3372928" y="6241213"/>
            <a:ext cx="42240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 smtClean="0"/>
              <a:t>Cacequi,  março </a:t>
            </a:r>
            <a:r>
              <a:rPr lang="pt-BR" dirty="0"/>
              <a:t>de </a:t>
            </a:r>
            <a:r>
              <a:rPr lang="pt-BR" dirty="0" smtClean="0"/>
              <a:t>2019</a:t>
            </a:r>
            <a:r>
              <a:rPr lang="pt-BR" dirty="0" smtClean="0">
                <a:cs typeface="Calibri"/>
              </a:rPr>
              <a:t>.</a:t>
            </a:r>
            <a:endParaRPr lang="pt-BR" dirty="0">
              <a:cs typeface="Calibri"/>
            </a:endParaRPr>
          </a:p>
        </p:txBody>
      </p:sp>
      <p:sp>
        <p:nvSpPr>
          <p:cNvPr id="10" name="Elipse 9">
            <a:hlinkClick r:id="rId3" action="ppaction://hlinksldjump"/>
          </p:cNvPr>
          <p:cNvSpPr/>
          <p:nvPr/>
        </p:nvSpPr>
        <p:spPr>
          <a:xfrm>
            <a:off x="9934958" y="160509"/>
            <a:ext cx="1981585" cy="1673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Autoria</a:t>
            </a:r>
            <a:endParaRPr lang="pt-BR" sz="2400" dirty="0"/>
          </a:p>
        </p:txBody>
      </p:sp>
      <p:sp>
        <p:nvSpPr>
          <p:cNvPr id="4" name="Seta para a direita 3">
            <a:hlinkClick r:id="rId4" action="ppaction://hlinksldjump"/>
          </p:cNvPr>
          <p:cNvSpPr/>
          <p:nvPr/>
        </p:nvSpPr>
        <p:spPr>
          <a:xfrm>
            <a:off x="183953" y="5493227"/>
            <a:ext cx="2768244" cy="149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Iniciar</a:t>
            </a:r>
            <a:endParaRPr lang="pt-BR" sz="2400" dirty="0"/>
          </a:p>
        </p:txBody>
      </p:sp>
      <p:sp>
        <p:nvSpPr>
          <p:cNvPr id="11" name="Elipse 10">
            <a:hlinkClick r:id="rId5" action="ppaction://hlinksldjump"/>
          </p:cNvPr>
          <p:cNvSpPr/>
          <p:nvPr/>
        </p:nvSpPr>
        <p:spPr>
          <a:xfrm>
            <a:off x="9615948" y="4881716"/>
            <a:ext cx="2300595" cy="1797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Instruções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531297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12875" y="2845915"/>
            <a:ext cx="78779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PARABÉNS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0" y="3050841"/>
            <a:ext cx="1649133" cy="1241625"/>
          </a:xfrm>
          <a:prstGeom prst="rect">
            <a:avLst/>
          </a:prstGeom>
        </p:spPr>
      </p:pic>
      <p:sp>
        <p:nvSpPr>
          <p:cNvPr id="8" name="Seta para a direita 7">
            <a:hlinkClick r:id="rId3" action="ppaction://hlinksldjump"/>
          </p:cNvPr>
          <p:cNvSpPr/>
          <p:nvPr/>
        </p:nvSpPr>
        <p:spPr>
          <a:xfrm>
            <a:off x="129505" y="605734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68" y="2929080"/>
            <a:ext cx="3548261" cy="35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7898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03947" y="2075060"/>
            <a:ext cx="8431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TENTE NOVAMENTE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63000" pressure="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45" y="2060939"/>
            <a:ext cx="2830599" cy="1801290"/>
          </a:xfrm>
          <a:prstGeom prst="rect">
            <a:avLst/>
          </a:prstGeom>
        </p:spPr>
      </p:pic>
      <p:sp>
        <p:nvSpPr>
          <p:cNvPr id="9" name="Seta para a esquerda 8">
            <a:hlinkClick r:id="rId4" action="ppaction://hlinksldjump"/>
          </p:cNvPr>
          <p:cNvSpPr/>
          <p:nvPr/>
        </p:nvSpPr>
        <p:spPr>
          <a:xfrm>
            <a:off x="247492" y="5629919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74" y="3183056"/>
            <a:ext cx="3525583" cy="35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8668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/>
          <p:cNvSpPr/>
          <p:nvPr/>
        </p:nvSpPr>
        <p:spPr>
          <a:xfrm>
            <a:off x="2747672" y="607870"/>
            <a:ext cx="3778388" cy="3322750"/>
          </a:xfrm>
          <a:prstGeom prst="teardro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Quais os principais  impactos causados com a falta dos recursos hídricos?  </a:t>
            </a:r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764840" y="3512728"/>
            <a:ext cx="3659675" cy="337369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Nenhum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impacto </a:t>
            </a:r>
          </a:p>
        </p:txBody>
      </p:sp>
      <p:sp>
        <p:nvSpPr>
          <p:cNvPr id="8" name="Elipse 7">
            <a:hlinkClick r:id="" action="ppaction://hlinkshowjump?jump=nextslide"/>
          </p:cNvPr>
          <p:cNvSpPr/>
          <p:nvPr/>
        </p:nvSpPr>
        <p:spPr>
          <a:xfrm>
            <a:off x="6312310" y="3512728"/>
            <a:ext cx="3845017" cy="334527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Desmatamento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Poluição atmosférico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Alteração da  biodiversidade biótica e </a:t>
            </a:r>
            <a:r>
              <a:rPr lang="pt-B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abiótca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Aumento da energia elétrica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0571363" y="6121847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8" y="0"/>
            <a:ext cx="2248366" cy="22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8047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12875" y="2845915"/>
            <a:ext cx="78779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PARABÉNS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0" y="3050841"/>
            <a:ext cx="1649133" cy="124162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129505" y="605734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45" y="3271353"/>
            <a:ext cx="3288890" cy="32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981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03947" y="2075060"/>
            <a:ext cx="8431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TENTE NOVAMENTE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63000" pressure="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17" y="2075060"/>
            <a:ext cx="2830599" cy="1801290"/>
          </a:xfrm>
          <a:prstGeom prst="rect">
            <a:avLst/>
          </a:prstGeom>
        </p:spPr>
      </p:pic>
      <p:sp>
        <p:nvSpPr>
          <p:cNvPr id="9" name="Seta para a esquerda 8">
            <a:hlinkClick r:id="rId4" action="ppaction://hlinksldjump"/>
          </p:cNvPr>
          <p:cNvSpPr/>
          <p:nvPr/>
        </p:nvSpPr>
        <p:spPr>
          <a:xfrm>
            <a:off x="0" y="5895390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17" y="2751053"/>
            <a:ext cx="3652684" cy="365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4977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>
            <a:hlinkClick r:id="rId2" action="ppaction://hlinksldjump"/>
          </p:cNvPr>
          <p:cNvSpPr/>
          <p:nvPr/>
        </p:nvSpPr>
        <p:spPr>
          <a:xfrm>
            <a:off x="0" y="3130331"/>
            <a:ext cx="4907735" cy="37625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contaminação dos peixes não representa, em regra, um grande perigo para a população que se alimenta deles.  </a:t>
            </a:r>
          </a:p>
        </p:txBody>
      </p:sp>
      <p:sp>
        <p:nvSpPr>
          <p:cNvPr id="12" name="Fluxograma: Processo alternativo 11">
            <a:hlinkClick r:id="rId3" action="ppaction://hlinksldjump"/>
          </p:cNvPr>
          <p:cNvSpPr/>
          <p:nvPr/>
        </p:nvSpPr>
        <p:spPr>
          <a:xfrm>
            <a:off x="5364044" y="3002429"/>
            <a:ext cx="5240046" cy="394854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relação sociedade-natureza resultou em um estado de desequilíbrio nos ambientes aquáticos, particularmente nos oceanos e mares</a:t>
            </a:r>
          </a:p>
        </p:txBody>
      </p:sp>
      <p:sp>
        <p:nvSpPr>
          <p:cNvPr id="2" name="Lágrima 1"/>
          <p:cNvSpPr/>
          <p:nvPr/>
        </p:nvSpPr>
        <p:spPr>
          <a:xfrm>
            <a:off x="3113329" y="566296"/>
            <a:ext cx="3933450" cy="307865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1A17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a poluição das águas, assinale a alternativa correta.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792159" y="6149436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76" y="153961"/>
            <a:ext cx="2248366" cy="22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356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12875" y="2845915"/>
            <a:ext cx="78779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PARABÉNS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0" y="3050841"/>
            <a:ext cx="1649133" cy="1241625"/>
          </a:xfrm>
          <a:prstGeom prst="rect">
            <a:avLst/>
          </a:prstGeom>
        </p:spPr>
      </p:pic>
      <p:sp>
        <p:nvSpPr>
          <p:cNvPr id="8" name="Seta para a direita 7">
            <a:hlinkClick r:id="rId3" action="ppaction://hlinksldjump"/>
          </p:cNvPr>
          <p:cNvSpPr/>
          <p:nvPr/>
        </p:nvSpPr>
        <p:spPr>
          <a:xfrm>
            <a:off x="129505" y="605734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2442384"/>
            <a:ext cx="4034957" cy="403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2571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0279" y="2075060"/>
            <a:ext cx="78637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TENTE </a:t>
            </a:r>
            <a:r>
              <a:rPr lang="pt-BR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NOVAMENTE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63000" pressure="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77" y="1929197"/>
            <a:ext cx="2830599" cy="1801290"/>
          </a:xfrm>
          <a:prstGeom prst="rect">
            <a:avLst/>
          </a:prstGeom>
        </p:spPr>
      </p:pic>
      <p:sp>
        <p:nvSpPr>
          <p:cNvPr id="9" name="Seta para a esquerda 8">
            <a:hlinkClick r:id="rId4" action="ppaction://hlinksldjump"/>
          </p:cNvPr>
          <p:cNvSpPr/>
          <p:nvPr/>
        </p:nvSpPr>
        <p:spPr>
          <a:xfrm>
            <a:off x="217996" y="5865894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68" y="3183056"/>
            <a:ext cx="3564077" cy="356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1394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2116" y="485812"/>
            <a:ext cx="10972800" cy="1252728"/>
          </a:xfrm>
        </p:spPr>
        <p:txBody>
          <a:bodyPr/>
          <a:lstStyle/>
          <a:p>
            <a:r>
              <a:rPr lang="pt-BR" b="1" dirty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 OBRIGADO PELA </a:t>
            </a:r>
            <a:r>
              <a:rPr lang="pt-BR" b="1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ATENÇÃO!!!</a:t>
            </a:r>
            <a:endParaRPr lang="pt-BR" dirty="0"/>
          </a:p>
        </p:txBody>
      </p:sp>
      <p:sp>
        <p:nvSpPr>
          <p:cNvPr id="4" name="Seta para a direita 3">
            <a:hlinkClick r:id="rId3" action="ppaction://hlinksldjump"/>
          </p:cNvPr>
          <p:cNvSpPr/>
          <p:nvPr/>
        </p:nvSpPr>
        <p:spPr>
          <a:xfrm>
            <a:off x="129505" y="605734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36" y="1828800"/>
            <a:ext cx="5596189" cy="49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7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CA52688-8382-418D-9D06-E25A231F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 smtClean="0">
                <a:cs typeface="Calibri"/>
              </a:rPr>
              <a:t>CECH</a:t>
            </a:r>
            <a:r>
              <a:rPr lang="pt-BR" dirty="0">
                <a:cs typeface="Calibri"/>
              </a:rPr>
              <a:t>, T. V. Recursos Hídricos: História, desenvolvimento, política e gestão. Rio de Janeiro: LTC, 2013.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1C6B16-A090-4A05-8E65-F56B8DB3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>
                <a:cs typeface="Calibri Light"/>
              </a:rPr>
              <a:t>Referências</a:t>
            </a:r>
            <a:r>
              <a:rPr lang="pt-BR" dirty="0">
                <a:cs typeface="Calibri Light"/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3" y="3127821"/>
            <a:ext cx="3449960" cy="34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62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7628" y="735559"/>
            <a:ext cx="8568477" cy="1596177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66379" y="2611863"/>
            <a:ext cx="441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Indica para voltar ao slide anterior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25017" y="3523036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Indica seguir para o próximo slide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1697" y="4462490"/>
            <a:ext cx="722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Indica iniciar o jogo do quis de perguntas e respostas sobre o tema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41696" y="5379939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Indica seguir para próxima pergunta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78005" y="2491574"/>
            <a:ext cx="451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Indica iniciar a apresentação dos slides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409725" y="2414771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278164" y="2491574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INICIAR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409725" y="3371941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438131" y="4409671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JOGAR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eta para a esquerda 18"/>
          <p:cNvSpPr/>
          <p:nvPr/>
        </p:nvSpPr>
        <p:spPr>
          <a:xfrm>
            <a:off x="10340306" y="5780049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" action="ppaction://hlinkshowjump?jump=firstslide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409724" y="5275999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15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3533" y="1444118"/>
            <a:ext cx="170431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Autoria</a:t>
            </a:r>
            <a:r>
              <a:rPr lang="pt-BR" dirty="0"/>
              <a:t> 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5123" y="2179796"/>
            <a:ext cx="12068076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Título: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Preservação dos recursos hídricos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Conscientizar sobre a importância dos corpos d’água.</a:t>
            </a:r>
          </a:p>
          <a:p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Componente curricular: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Ensino Fundamental.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Tema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pt-BR" sz="2000" dirty="0" smtClean="0">
                <a:latin typeface="Arial"/>
                <a:cs typeface="Arial"/>
              </a:rPr>
              <a:t>Preservação dos Recursos Hídricos“</a:t>
            </a:r>
            <a:endParaRPr lang="pt-BR" sz="2000" dirty="0" smtClean="0">
              <a:latin typeface="Calibri"/>
              <a:cs typeface="Calibri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Autora: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Sabrina Hoffmann dos Santos -  Acadêmica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Curso de Licenciatura em Ciências Biológicas.</a:t>
            </a:r>
            <a:endParaRPr lang="pt-BR" dirty="0"/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Prof.ª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Maria Rosângela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Silveira Ramos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País: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Brasil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Instituição: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Instituto Federal  Farroupilha - Programa de Residência Pedagógica (Coordenação de aperfeiçoamento de Pessoal de Nível Superior -  CAPES)</a:t>
            </a:r>
            <a:endParaRPr lang="pt-BR" dirty="0">
              <a:latin typeface="Calibri"/>
              <a:cs typeface="Calibri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Ano: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2019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Licença: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/>
            <a:endParaRPr lang="pt-BR" dirty="0"/>
          </a:p>
        </p:txBody>
      </p:sp>
      <p:sp>
        <p:nvSpPr>
          <p:cNvPr id="11" name="Seta para a esquerda 10"/>
          <p:cNvSpPr/>
          <p:nvPr/>
        </p:nvSpPr>
        <p:spPr>
          <a:xfrm>
            <a:off x="10482874" y="5969132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" action="ppaction://hlinkshowjump?jump=firstslide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379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067" y="225468"/>
            <a:ext cx="5736923" cy="1325563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RECURSOS HIDRÍCOS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4067" y="2023912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 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água nutre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florestas;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Mantêm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produção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agrícola;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Mantêm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biodiversidade nos sistemas terrestres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aquáticos;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Portanto, os recursos hídricos superficiais e os recursos hídricos subterrâneos são recursos estratégicos para o homem e todas as plantas e animais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Apesar de o homem ter consciência da importância deste recurso e do seu valor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econômico, não tem dado a devida atenção ao fato de que precisamos preservá-la.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159002" y="5767565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546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530397" y="1568809"/>
            <a:ext cx="5685415" cy="3451225"/>
          </a:xfrm>
        </p:spPr>
      </p:pic>
      <p:pic>
        <p:nvPicPr>
          <p:cNvPr id="7" name="Imagem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26" y="3216364"/>
            <a:ext cx="7104187" cy="3476763"/>
          </a:xfrm>
          <a:prstGeom prst="rect">
            <a:avLst/>
          </a:prstGeom>
        </p:spPr>
      </p:pic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362248" y="598456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JOGAR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89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/>
          <p:cNvSpPr/>
          <p:nvPr/>
        </p:nvSpPr>
        <p:spPr>
          <a:xfrm rot="19195874">
            <a:off x="3768282" y="843949"/>
            <a:ext cx="2990897" cy="2770520"/>
          </a:xfrm>
          <a:prstGeom prst="teardro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SÃO RECURSOS HIDRICOS?</a:t>
            </a:r>
          </a:p>
        </p:txBody>
      </p:sp>
      <p:sp>
        <p:nvSpPr>
          <p:cNvPr id="7" name="Retângulo de cantos arredondados 6">
            <a:hlinkClick r:id="rId2" action="ppaction://hlinksldjump"/>
          </p:cNvPr>
          <p:cNvSpPr/>
          <p:nvPr/>
        </p:nvSpPr>
        <p:spPr>
          <a:xfrm>
            <a:off x="5973097" y="3195769"/>
            <a:ext cx="4257436" cy="35912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são os corpos de água que existem no planeta, desde os </a:t>
            </a:r>
            <a:r>
              <a:rPr lang="pt-B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oceânos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até aos rios passando pelos lagos.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336035" y="3234424"/>
            <a:ext cx="3940997" cy="33966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um recurso não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renovável.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792158" y="6019828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79" y="206477"/>
            <a:ext cx="2248366" cy="22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3612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12875" y="2845915"/>
            <a:ext cx="78779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PARABÉNS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0" y="3050841"/>
            <a:ext cx="1649133" cy="124162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129505" y="6057343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SEGUIR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86" y="2785814"/>
            <a:ext cx="3836211" cy="383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563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03947" y="2075060"/>
            <a:ext cx="8431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TENTE NOVAMENTE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63000" pressure="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3" y="1929197"/>
            <a:ext cx="2830599" cy="1801290"/>
          </a:xfrm>
          <a:prstGeom prst="rect">
            <a:avLst/>
          </a:prstGeom>
        </p:spPr>
      </p:pic>
      <p:sp>
        <p:nvSpPr>
          <p:cNvPr id="9" name="Seta para a esquerda 8">
            <a:hlinkClick r:id="rId4" action="ppaction://hlinksldjump"/>
          </p:cNvPr>
          <p:cNvSpPr/>
          <p:nvPr/>
        </p:nvSpPr>
        <p:spPr>
          <a:xfrm>
            <a:off x="159003" y="5880642"/>
            <a:ext cx="1456654" cy="768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VOLTAR</a:t>
            </a:r>
            <a:endParaRPr lang="pt-BR" dirty="0">
              <a:ln>
                <a:solidFill>
                  <a:schemeClr val="bg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02" y="3183056"/>
            <a:ext cx="3449960" cy="34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666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/>
          <p:cNvSpPr/>
          <p:nvPr/>
        </p:nvSpPr>
        <p:spPr>
          <a:xfrm rot="21281004">
            <a:off x="1054214" y="315861"/>
            <a:ext cx="3995959" cy="3540810"/>
          </a:xfrm>
          <a:prstGeom prst="teardrop">
            <a:avLst>
              <a:gd name="adj" fmla="val 9272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VOCÊ PODE FAZER PARA CONTRIBUIR PARA A PRESERVAÇÃO DOS RECURSOS HÍDRICOS?</a:t>
            </a:r>
          </a:p>
          <a:p>
            <a:pPr algn="ctr"/>
            <a:endParaRPr lang="pt-BR" sz="24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ágono 7">
            <a:hlinkClick r:id="rId2" action="ppaction://hlinksldjump"/>
          </p:cNvPr>
          <p:cNvSpPr/>
          <p:nvPr/>
        </p:nvSpPr>
        <p:spPr>
          <a:xfrm>
            <a:off x="813482" y="4034184"/>
            <a:ext cx="4790905" cy="2654088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REAPROVEITAR A ÁGUA DA CHUVA, CINCO MINUTOS NO CHUVEIRO SÃO SUFICIENTES PARA UM BOM BANHO,JUNTE BASTANTE ROUPA SUJA ANTES DE LIGAR A MAQUINA.</a:t>
            </a:r>
          </a:p>
        </p:txBody>
      </p:sp>
      <p:sp>
        <p:nvSpPr>
          <p:cNvPr id="11" name="Hexágono 10">
            <a:hlinkClick r:id="rId3" action="ppaction://hlinksldjump"/>
          </p:cNvPr>
          <p:cNvSpPr/>
          <p:nvPr/>
        </p:nvSpPr>
        <p:spPr>
          <a:xfrm rot="10800000">
            <a:off x="6146648" y="3988737"/>
            <a:ext cx="4306297" cy="2654088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23454" y="4237846"/>
            <a:ext cx="3618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PERMANECER TODO O BANHO COM O CHUVEIRO LIGADO, DEIXAR A TORNEIRA LIGADA, LAVAR POUCA ROUPA NA MÁQUINA OU TANQUE, E VÁRIAS VEZES AO DIA</a:t>
            </a:r>
            <a:r>
              <a:rPr lang="pt-BR" sz="20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.</a:t>
            </a:r>
            <a:endParaRPr lang="pt-BR" sz="20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0452945" y="6019828"/>
            <a:ext cx="1399841" cy="70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b="1" dirty="0" smtClean="0">
                <a:solidFill>
                  <a:prstClr val="white"/>
                </a:solidFill>
                <a:effectLst>
                  <a:glow rad="228600">
                    <a:srgbClr val="F5C040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AVANÇAR</a:t>
            </a:r>
            <a:endParaRPr lang="pt-BR" sz="1400" b="1" dirty="0">
              <a:solidFill>
                <a:prstClr val="white"/>
              </a:solidFill>
              <a:effectLst>
                <a:glow rad="228600">
                  <a:srgbClr val="F5C040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99" y="138346"/>
            <a:ext cx="2248366" cy="22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7830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PresentationFormat>Personalizar</PresentationFormat>
  <Paragraphs>82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Forma de Onda</vt:lpstr>
      <vt:lpstr>Slide 1</vt:lpstr>
      <vt:lpstr>INSTRUÇÕES</vt:lpstr>
      <vt:lpstr>Slide 3</vt:lpstr>
      <vt:lpstr> RECURSOS HIDRÍCOS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OBRIGADO PELA ATENÇÃO!!!</vt:lpstr>
      <vt:lpstr>Referências: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Bibiana</dc:creator>
  <cp:lastModifiedBy>Bibiana</cp:lastModifiedBy>
  <cp:revision>2</cp:revision>
  <dcterms:modified xsi:type="dcterms:W3CDTF">2019-12-22T20:32:32Z</dcterms:modified>
</cp:coreProperties>
</file>