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6" r:id="rId1"/>
  </p:sldMasterIdLst>
  <p:sldIdLst>
    <p:sldId id="256" r:id="rId2"/>
    <p:sldId id="276" r:id="rId3"/>
    <p:sldId id="278" r:id="rId4"/>
    <p:sldId id="277" r:id="rId5"/>
    <p:sldId id="258" r:id="rId6"/>
    <p:sldId id="259" r:id="rId7"/>
    <p:sldId id="273" r:id="rId8"/>
    <p:sldId id="279" r:id="rId9"/>
    <p:sldId id="260" r:id="rId10"/>
    <p:sldId id="265" r:id="rId11"/>
    <p:sldId id="268" r:id="rId12"/>
    <p:sldId id="275" r:id="rId13"/>
    <p:sldId id="281" r:id="rId14"/>
    <p:sldId id="269" r:id="rId15"/>
    <p:sldId id="272" r:id="rId16"/>
    <p:sldId id="282" r:id="rId17"/>
    <p:sldId id="271" r:id="rId18"/>
    <p:sldId id="284" r:id="rId19"/>
    <p:sldId id="285" r:id="rId20"/>
    <p:sldId id="286" r:id="rId21"/>
    <p:sldId id="287" r:id="rId22"/>
    <p:sldId id="288" r:id="rId23"/>
    <p:sldId id="291" r:id="rId24"/>
    <p:sldId id="292" r:id="rId25"/>
    <p:sldId id="290" r:id="rId26"/>
    <p:sldId id="283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65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22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FCDB-C509-42E0-81F7-5D15DDC73CB0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DB57-2E72-45A1-A52E-82D2DAD43F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8515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FCDB-C509-42E0-81F7-5D15DDC73CB0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DB57-2E72-45A1-A52E-82D2DAD43F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5779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FCDB-C509-42E0-81F7-5D15DDC73CB0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DB57-2E72-45A1-A52E-82D2DAD43F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69441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FCDB-C509-42E0-81F7-5D15DDC73CB0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DB57-2E72-45A1-A52E-82D2DAD43F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32812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FCDB-C509-42E0-81F7-5D15DDC73CB0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DB57-2E72-45A1-A52E-82D2DAD43F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3171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FCDB-C509-42E0-81F7-5D15DDC73CB0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DB57-2E72-45A1-A52E-82D2DAD43F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1067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FCDB-C509-42E0-81F7-5D15DDC73CB0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DB57-2E72-45A1-A52E-82D2DAD43F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3560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FCDB-C509-42E0-81F7-5D15DDC73CB0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DB57-2E72-45A1-A52E-82D2DAD43F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0265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FCDB-C509-42E0-81F7-5D15DDC73CB0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DB57-2E72-45A1-A52E-82D2DAD43F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42972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FCDB-C509-42E0-81F7-5D15DDC73CB0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DB57-2E72-45A1-A52E-82D2DAD43F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9619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FCDB-C509-42E0-81F7-5D15DDC73CB0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DB57-2E72-45A1-A52E-82D2DAD43F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8732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FCDB-C509-42E0-81F7-5D15DDC73CB0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DB57-2E72-45A1-A52E-82D2DAD43F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4457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FCDB-C509-42E0-81F7-5D15DDC73CB0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DB57-2E72-45A1-A52E-82D2DAD43F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1223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9F51FCDB-C509-42E0-81F7-5D15DDC73CB0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636DB57-2E72-45A1-A52E-82D2DAD43F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2655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F51FCDB-C509-42E0-81F7-5D15DDC73CB0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636DB57-2E72-45A1-A52E-82D2DAD43F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03707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  <p:sldLayoutId id="2147484168" r:id="rId12"/>
    <p:sldLayoutId id="2147484169" r:id="rId13"/>
    <p:sldLayoutId id="2147484170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://www.canstockphoto.com.br/emoticon-feliz-emoji-49907994.html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slide" Target="slide26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2.xml"/><Relationship Id="rId5" Type="http://schemas.openxmlformats.org/officeDocument/2006/relationships/slide" Target="slide18.xml"/><Relationship Id="rId4" Type="http://schemas.openxmlformats.org/officeDocument/2006/relationships/slide" Target="slide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2131" y="1184856"/>
            <a:ext cx="9633396" cy="3142445"/>
          </a:xfrm>
        </p:spPr>
        <p:txBody>
          <a:bodyPr>
            <a:normAutofit/>
          </a:bodyPr>
          <a:lstStyle/>
          <a:p>
            <a:r>
              <a:rPr lang="pt-BR" sz="6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TABELA PERIÓDICA  </a:t>
            </a:r>
          </a:p>
          <a:p>
            <a:r>
              <a:rPr lang="pt-BR" sz="3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Famílias e Períodos                </a:t>
            </a:r>
            <a:endParaRPr lang="pt-BR" sz="3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 Explicativo em Nuvem 3">
            <a:hlinkClick r:id="rId2" action="ppaction://hlinksldjump"/>
          </p:cNvPr>
          <p:cNvSpPr/>
          <p:nvPr/>
        </p:nvSpPr>
        <p:spPr>
          <a:xfrm flipH="1">
            <a:off x="842916" y="5354963"/>
            <a:ext cx="1745737" cy="1200383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Autoria</a:t>
            </a:r>
          </a:p>
        </p:txBody>
      </p:sp>
      <p:sp>
        <p:nvSpPr>
          <p:cNvPr id="8" name="Texto Explicativo em Nuvem 7">
            <a:hlinkClick r:id="rId3" action="ppaction://hlinksldjump"/>
          </p:cNvPr>
          <p:cNvSpPr/>
          <p:nvPr/>
        </p:nvSpPr>
        <p:spPr>
          <a:xfrm>
            <a:off x="6246254" y="5425793"/>
            <a:ext cx="2560835" cy="1140552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 Explicativo em Nuvem 12">
            <a:hlinkClick r:id="rId4" action="ppaction://hlinksldjump"/>
          </p:cNvPr>
          <p:cNvSpPr/>
          <p:nvPr/>
        </p:nvSpPr>
        <p:spPr>
          <a:xfrm>
            <a:off x="3162454" y="5354963"/>
            <a:ext cx="2285309" cy="1137673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Instruções</a:t>
            </a:r>
          </a:p>
        </p:txBody>
      </p:sp>
      <p:sp>
        <p:nvSpPr>
          <p:cNvPr id="14" name="Texto Explicativo em Nuvem 13">
            <a:hlinkClick r:id="rId5" action="ppaction://hlinksldjump"/>
          </p:cNvPr>
          <p:cNvSpPr/>
          <p:nvPr/>
        </p:nvSpPr>
        <p:spPr>
          <a:xfrm rot="10800000" flipV="1">
            <a:off x="9503887" y="5474570"/>
            <a:ext cx="1893916" cy="1042998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Iniciar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353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546" y="206062"/>
            <a:ext cx="12037454" cy="452048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pt-BR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pt-BR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Elementos pertencentes à família B da tabela </a:t>
            </a:r>
            <a:r>
              <a:rPr lang="pt-BR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periódica são:</a:t>
            </a:r>
          </a:p>
        </p:txBody>
      </p:sp>
      <p:sp>
        <p:nvSpPr>
          <p:cNvPr id="11" name="Texto Explicativo em Nuvem 10">
            <a:hlinkClick r:id="rId2" action="ppaction://hlinksldjump"/>
          </p:cNvPr>
          <p:cNvSpPr/>
          <p:nvPr/>
        </p:nvSpPr>
        <p:spPr>
          <a:xfrm flipH="1">
            <a:off x="640359" y="2537137"/>
            <a:ext cx="2733903" cy="2055747"/>
          </a:xfrm>
          <a:prstGeom prst="cloudCallout">
            <a:avLst>
              <a:gd name="adj1" fmla="val 8639"/>
              <a:gd name="adj2" fmla="val 4649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Metais </a:t>
            </a:r>
          </a:p>
          <a:p>
            <a:pPr algn="ctr"/>
            <a:r>
              <a:rPr lang="pt-BR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</a:p>
          <a:p>
            <a:pPr algn="ctr"/>
            <a:r>
              <a:rPr lang="pt-BR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t-BR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ransição </a:t>
            </a:r>
          </a:p>
        </p:txBody>
      </p:sp>
      <p:sp>
        <p:nvSpPr>
          <p:cNvPr id="12" name="Texto Explicativo em Nuvem 11">
            <a:hlinkClick r:id="rId3" action="ppaction://hlinksldjump"/>
          </p:cNvPr>
          <p:cNvSpPr/>
          <p:nvPr/>
        </p:nvSpPr>
        <p:spPr>
          <a:xfrm>
            <a:off x="4926169" y="2794715"/>
            <a:ext cx="2653048" cy="1931831"/>
          </a:xfrm>
          <a:prstGeom prst="cloudCallout">
            <a:avLst>
              <a:gd name="adj1" fmla="val -32428"/>
              <a:gd name="adj2" fmla="val 54859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endParaRPr lang="pt-BR" sz="2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Metais </a:t>
            </a:r>
          </a:p>
          <a:p>
            <a:pPr algn="ctr"/>
            <a:r>
              <a:rPr lang="pt-BR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alcalinos</a:t>
            </a:r>
            <a:endParaRPr lang="pt-BR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 Explicativo em Nuvem 12">
            <a:hlinkClick r:id="rId4" action="ppaction://hlinksldjump"/>
          </p:cNvPr>
          <p:cNvSpPr/>
          <p:nvPr/>
        </p:nvSpPr>
        <p:spPr>
          <a:xfrm>
            <a:off x="8783391" y="2794715"/>
            <a:ext cx="2550018" cy="1833675"/>
          </a:xfrm>
          <a:prstGeom prst="cloudCallout">
            <a:avLst>
              <a:gd name="adj1" fmla="val -35037"/>
              <a:gd name="adj2" fmla="val 5048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</a:p>
          <a:p>
            <a:pPr algn="ctr"/>
            <a:r>
              <a:rPr lang="pt-BR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Halogêneos </a:t>
            </a:r>
          </a:p>
          <a:p>
            <a:pPr algn="ctr"/>
            <a:r>
              <a:rPr lang="pt-BR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pt-BR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ta para a Esquerda 1">
            <a:hlinkClick r:id="rId5" action="ppaction://hlinksldjump"/>
          </p:cNvPr>
          <p:cNvSpPr/>
          <p:nvPr/>
        </p:nvSpPr>
        <p:spPr>
          <a:xfrm>
            <a:off x="11333409" y="5795493"/>
            <a:ext cx="528034" cy="553792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9820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 Explicativo em Nuvem 6"/>
          <p:cNvSpPr/>
          <p:nvPr/>
        </p:nvSpPr>
        <p:spPr>
          <a:xfrm>
            <a:off x="7134896" y="914401"/>
            <a:ext cx="2871989" cy="2228044"/>
          </a:xfrm>
          <a:prstGeom prst="cloudCallout">
            <a:avLst>
              <a:gd name="adj1" fmla="val -199838"/>
              <a:gd name="adj2" fmla="val 5936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Muito bem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4" name="Picture 2" descr="http://www.i2clipart.com/cliparts/8/5/9/5/12804585957b74e720a17b247a199253980b3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821" y="2678806"/>
            <a:ext cx="1673225" cy="20863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ta para a Esquerda 3">
            <a:hlinkClick r:id="rId3" action="ppaction://hlinksldjump"/>
          </p:cNvPr>
          <p:cNvSpPr/>
          <p:nvPr/>
        </p:nvSpPr>
        <p:spPr>
          <a:xfrm>
            <a:off x="11539471" y="5756857"/>
            <a:ext cx="437881" cy="46364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3093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em Nuvem 3">
            <a:hlinkClick r:id="rId2" action="ppaction://hlinksldjump"/>
          </p:cNvPr>
          <p:cNvSpPr/>
          <p:nvPr/>
        </p:nvSpPr>
        <p:spPr>
          <a:xfrm>
            <a:off x="6645499" y="624624"/>
            <a:ext cx="3490174" cy="2646609"/>
          </a:xfrm>
          <a:prstGeom prst="cloudCallout">
            <a:avLst>
              <a:gd name="adj1" fmla="val -144035"/>
              <a:gd name="adj2" fmla="val 6521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Tente novamente 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84" name="Picture 12" descr="https://d304k3mn1nwj0a.cloudfront.net/very_emotional/stay%20awa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645" y="2871989"/>
            <a:ext cx="1802013" cy="19018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eta para a Esquerda 6">
            <a:hlinkClick r:id="rId4" action="ppaction://hlinksldjump"/>
          </p:cNvPr>
          <p:cNvSpPr/>
          <p:nvPr/>
        </p:nvSpPr>
        <p:spPr>
          <a:xfrm>
            <a:off x="11475075" y="5679583"/>
            <a:ext cx="579549" cy="57955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748642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 Explicativo em Nuvem 4"/>
          <p:cNvSpPr/>
          <p:nvPr/>
        </p:nvSpPr>
        <p:spPr>
          <a:xfrm>
            <a:off x="6233375" y="1200954"/>
            <a:ext cx="3490174" cy="2430887"/>
          </a:xfrm>
          <a:prstGeom prst="cloudCallout">
            <a:avLst>
              <a:gd name="adj1" fmla="val -136199"/>
              <a:gd name="adj2" fmla="val 4733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 pena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8" name="Picture 12" descr="http://hotemoji.com/images/emoji/e/pkky0m1ox0qq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857" y="2446987"/>
            <a:ext cx="2086377" cy="22538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ta para a Esquerda 5">
            <a:hlinkClick r:id="rId3" action="ppaction://hlinksldjump"/>
          </p:cNvPr>
          <p:cNvSpPr/>
          <p:nvPr/>
        </p:nvSpPr>
        <p:spPr>
          <a:xfrm>
            <a:off x="11552350" y="5731099"/>
            <a:ext cx="450760" cy="553791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2948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4851" y="270456"/>
            <a:ext cx="11719773" cy="642370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pt-BR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pt-BR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Hidrogênio está na mesma </a:t>
            </a:r>
            <a:r>
              <a:rPr lang="pt-BR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família  </a:t>
            </a:r>
            <a:r>
              <a:rPr lang="pt-BR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pt-BR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" name="Texto Explicativo em Nuvem 3">
            <a:hlinkClick r:id="rId2" action="ppaction://hlinksldjump"/>
          </p:cNvPr>
          <p:cNvSpPr/>
          <p:nvPr/>
        </p:nvSpPr>
        <p:spPr>
          <a:xfrm flipH="1">
            <a:off x="470502" y="2721477"/>
            <a:ext cx="2407508" cy="1881600"/>
          </a:xfrm>
          <a:prstGeom prst="cloudCallout">
            <a:avLst>
              <a:gd name="adj1" fmla="val -32044"/>
              <a:gd name="adj2" fmla="val 4980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Bromo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 Explicativo em Nuvem 4">
            <a:hlinkClick r:id="rId3" action="ppaction://hlinksldjump"/>
          </p:cNvPr>
          <p:cNvSpPr/>
          <p:nvPr/>
        </p:nvSpPr>
        <p:spPr>
          <a:xfrm>
            <a:off x="9086112" y="2721478"/>
            <a:ext cx="2453358" cy="1928760"/>
          </a:xfrm>
          <a:prstGeom prst="cloudCallout">
            <a:avLst>
              <a:gd name="adj1" fmla="val -34703"/>
              <a:gd name="adj2" fmla="val 5474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Hélio 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 Explicativo em Nuvem 5">
            <a:hlinkClick r:id="rId4" action="ppaction://hlinksldjump"/>
          </p:cNvPr>
          <p:cNvSpPr/>
          <p:nvPr/>
        </p:nvSpPr>
        <p:spPr>
          <a:xfrm rot="10800000" flipV="1">
            <a:off x="4855335" y="2691685"/>
            <a:ext cx="2369713" cy="1941185"/>
          </a:xfrm>
          <a:prstGeom prst="cloudCallout">
            <a:avLst>
              <a:gd name="adj1" fmla="val -23252"/>
              <a:gd name="adj2" fmla="val 5929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Prata</a:t>
            </a: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ta para a Esquerda 1">
            <a:hlinkClick r:id="rId5" action="ppaction://hlinksldjump"/>
          </p:cNvPr>
          <p:cNvSpPr/>
          <p:nvPr/>
        </p:nvSpPr>
        <p:spPr>
          <a:xfrm>
            <a:off x="11539470" y="5821251"/>
            <a:ext cx="489011" cy="484632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071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 Explicativo em Nuvem 2"/>
          <p:cNvSpPr/>
          <p:nvPr/>
        </p:nvSpPr>
        <p:spPr>
          <a:xfrm>
            <a:off x="5975798" y="238259"/>
            <a:ext cx="3631841" cy="2453425"/>
          </a:xfrm>
          <a:prstGeom prst="cloudCallout">
            <a:avLst>
              <a:gd name="adj1" fmla="val -132128"/>
              <a:gd name="adj2" fmla="val 7189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Você errou 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4" name="Picture 6" descr="http://files.softicons.com/download/web-icons/very-emotional-emoticons-2-by-artdesigner.lv/png/128x128/Emoticon_3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03" y="2794716"/>
            <a:ext cx="2382592" cy="24655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eta para a Esquerda 7">
            <a:hlinkClick r:id="rId3" action="ppaction://hlinksldjump"/>
          </p:cNvPr>
          <p:cNvSpPr/>
          <p:nvPr/>
        </p:nvSpPr>
        <p:spPr>
          <a:xfrm>
            <a:off x="11178860" y="5718218"/>
            <a:ext cx="579551" cy="502277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5605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 Explicativo em Nuvem 5"/>
          <p:cNvSpPr/>
          <p:nvPr/>
        </p:nvSpPr>
        <p:spPr>
          <a:xfrm>
            <a:off x="7263684" y="321972"/>
            <a:ext cx="3271234" cy="2550017"/>
          </a:xfrm>
          <a:prstGeom prst="cloudCallout">
            <a:avLst>
              <a:gd name="adj1" fmla="val -162134"/>
              <a:gd name="adj2" fmla="val 5677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Você errou outra vez 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www.taskutark.ee/m/wp-content/uploads/sites/2/2016/03/satisfaction-smiley-emot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071" y="2421228"/>
            <a:ext cx="2369712" cy="2382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eta para a Esquerda 17">
            <a:hlinkClick r:id="rId3" action="ppaction://hlinksldjump"/>
          </p:cNvPr>
          <p:cNvSpPr/>
          <p:nvPr/>
        </p:nvSpPr>
        <p:spPr>
          <a:xfrm>
            <a:off x="11487955" y="5859887"/>
            <a:ext cx="489397" cy="489398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120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 Explicativo em Nuvem 6"/>
          <p:cNvSpPr/>
          <p:nvPr/>
        </p:nvSpPr>
        <p:spPr>
          <a:xfrm flipH="1">
            <a:off x="7005798" y="746973"/>
            <a:ext cx="3104116" cy="2189411"/>
          </a:xfrm>
          <a:prstGeom prst="cloudCallout">
            <a:avLst>
              <a:gd name="adj1" fmla="val 194348"/>
              <a:gd name="adj2" fmla="val 7811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Valeu 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50" name="Picture 6" descr="http://www.i2clipart.com/cliparts/8/5/9/5/12822585957b74e720a17b247a199253980b3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792" y="2936384"/>
            <a:ext cx="1827772" cy="1929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ta para a Esquerda 2">
            <a:hlinkClick r:id="rId3" action="ppaction://hlinksldjump"/>
          </p:cNvPr>
          <p:cNvSpPr/>
          <p:nvPr/>
        </p:nvSpPr>
        <p:spPr>
          <a:xfrm>
            <a:off x="11445024" y="5821250"/>
            <a:ext cx="579550" cy="605307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0457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0762" y="347730"/>
            <a:ext cx="11526590" cy="4520484"/>
          </a:xfrm>
        </p:spPr>
        <p:txBody>
          <a:bodyPr/>
          <a:lstStyle/>
          <a:p>
            <a:r>
              <a:rPr lang="pt-BR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pt-BR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Qual o nome da família  ou </a:t>
            </a:r>
            <a:r>
              <a:rPr lang="pt-BR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grupo 7A </a:t>
            </a:r>
            <a:r>
              <a:rPr lang="pt-BR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 Explicativo em Nuvem 3">
            <a:hlinkClick r:id="rId2" action="ppaction://hlinksldjump"/>
          </p:cNvPr>
          <p:cNvSpPr/>
          <p:nvPr/>
        </p:nvSpPr>
        <p:spPr>
          <a:xfrm>
            <a:off x="450762" y="2756080"/>
            <a:ext cx="2678804" cy="1850888"/>
          </a:xfrm>
          <a:prstGeom prst="cloudCallout">
            <a:avLst>
              <a:gd name="adj1" fmla="val -6152"/>
              <a:gd name="adj2" fmla="val 5528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  <a:p>
            <a:pPr algn="ctr"/>
            <a:r>
              <a:rPr lang="pt-BR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calcogênios</a:t>
            </a:r>
          </a:p>
        </p:txBody>
      </p:sp>
      <p:sp>
        <p:nvSpPr>
          <p:cNvPr id="6" name="Texto Explicativo em Nuvem 5">
            <a:hlinkClick r:id="rId3" action="ppaction://hlinksldjump"/>
          </p:cNvPr>
          <p:cNvSpPr/>
          <p:nvPr/>
        </p:nvSpPr>
        <p:spPr>
          <a:xfrm flipH="1">
            <a:off x="4359486" y="2756079"/>
            <a:ext cx="2659499" cy="1850888"/>
          </a:xfrm>
          <a:prstGeom prst="cloudCallout">
            <a:avLst>
              <a:gd name="adj1" fmla="val 7934"/>
              <a:gd name="adj2" fmla="val 5471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  <a:p>
            <a:pPr algn="ctr"/>
            <a:r>
              <a:rPr lang="pt-B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Halogênios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 Explicativo em Nuvem 6">
            <a:hlinkClick r:id="rId4" action="ppaction://hlinksldjump"/>
          </p:cNvPr>
          <p:cNvSpPr/>
          <p:nvPr/>
        </p:nvSpPr>
        <p:spPr>
          <a:xfrm>
            <a:off x="8699945" y="2369713"/>
            <a:ext cx="2388765" cy="2353007"/>
          </a:xfrm>
          <a:prstGeom prst="cloudCallout">
            <a:avLst>
              <a:gd name="adj1" fmla="val -36917"/>
              <a:gd name="adj2" fmla="val 5000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</a:p>
          <a:p>
            <a:pPr algn="ctr"/>
            <a:r>
              <a:rPr lang="pt-B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Hidrogênio </a:t>
            </a:r>
            <a:endParaRPr lang="pt-BR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ta para a Esquerda 1">
            <a:hlinkClick r:id="rId5" action="ppaction://hlinksldjump"/>
          </p:cNvPr>
          <p:cNvSpPr/>
          <p:nvPr/>
        </p:nvSpPr>
        <p:spPr>
          <a:xfrm>
            <a:off x="10972800" y="5808371"/>
            <a:ext cx="631064" cy="515155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2443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Explicativo em Nuvem 1"/>
          <p:cNvSpPr/>
          <p:nvPr/>
        </p:nvSpPr>
        <p:spPr>
          <a:xfrm flipH="1">
            <a:off x="7186410" y="746975"/>
            <a:ext cx="3271233" cy="2614411"/>
          </a:xfrm>
          <a:prstGeom prst="cloudCallout">
            <a:avLst>
              <a:gd name="adj1" fmla="val 174788"/>
              <a:gd name="adj2" fmla="val 5323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Você errou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6" name="Picture 2" descr="http://www.i2clipart.com/cliparts/b/7/5/f/clipart-sad-smiley-pink-emoticon-128x128-b75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340" y="3206840"/>
            <a:ext cx="1814893" cy="16603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ta para a Esquerda 4">
            <a:hlinkClick r:id="rId3" action="ppaction://hlinksldjump"/>
          </p:cNvPr>
          <p:cNvSpPr/>
          <p:nvPr/>
        </p:nvSpPr>
        <p:spPr>
          <a:xfrm>
            <a:off x="11423558" y="5808370"/>
            <a:ext cx="605307" cy="579549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1779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 Explicativo em Nuvem 6"/>
          <p:cNvSpPr/>
          <p:nvPr/>
        </p:nvSpPr>
        <p:spPr>
          <a:xfrm>
            <a:off x="3296993" y="559647"/>
            <a:ext cx="7469745" cy="3683359"/>
          </a:xfrm>
          <a:prstGeom prst="cloudCallout">
            <a:avLst>
              <a:gd name="adj1" fmla="val -61350"/>
              <a:gd name="adj2" fmla="val 7359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6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Título: Tabela Periódica</a:t>
            </a:r>
          </a:p>
          <a:p>
            <a:pPr algn="ctr"/>
            <a:r>
              <a:rPr lang="pt-BR" sz="1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Objetivo: Revisar os conteúdos sobre </a:t>
            </a:r>
            <a:r>
              <a:rPr lang="pt-BR" sz="1600" b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tabela </a:t>
            </a:r>
            <a:r>
              <a:rPr lang="pt-BR" sz="1600" b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periódica</a:t>
            </a:r>
            <a:endParaRPr lang="pt-BR" sz="16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Componente Curricular: Ciências</a:t>
            </a:r>
          </a:p>
          <a:p>
            <a:pPr algn="ctr"/>
            <a:r>
              <a:rPr lang="pt-BR" sz="1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Tema: Tabela Periódica</a:t>
            </a:r>
          </a:p>
          <a:p>
            <a:pPr algn="ctr"/>
            <a:r>
              <a:rPr lang="pt-BR" sz="1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Autora: </a:t>
            </a:r>
            <a:r>
              <a:rPr lang="pt-BR" sz="1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Tatiane</a:t>
            </a:r>
            <a:r>
              <a:rPr lang="pt-BR" sz="1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pt-BR" sz="1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Vargas</a:t>
            </a:r>
            <a:br>
              <a:rPr lang="pt-BR" sz="1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Orientadora: </a:t>
            </a:r>
            <a:r>
              <a:rPr lang="pt-BR" sz="1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Profa</a:t>
            </a:r>
            <a:r>
              <a:rPr lang="pt-BR" sz="1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Maria Rosângela S. Ramos</a:t>
            </a:r>
          </a:p>
          <a:p>
            <a:pPr algn="ctr"/>
            <a:r>
              <a:rPr lang="pt-BR" sz="1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País: Brasil</a:t>
            </a:r>
            <a:r>
              <a:rPr lang="pt-BR" sz="1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Instituição: Instituto </a:t>
            </a:r>
            <a:r>
              <a:rPr lang="pt-BR" sz="1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  <a:r>
              <a:rPr lang="pt-BR" sz="16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Farroupilha - Programa </a:t>
            </a:r>
            <a:r>
              <a:rPr lang="pt-BR" sz="1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Residência Pedagógica/Capes</a:t>
            </a:r>
            <a:br>
              <a:rPr lang="pt-BR" sz="1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Ano: 2019</a:t>
            </a:r>
          </a:p>
          <a:p>
            <a:pPr algn="ctr"/>
            <a:r>
              <a:rPr lang="pt-BR" sz="1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Licença:</a:t>
            </a:r>
            <a:endParaRPr lang="pt-BR" sz="1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Seta para a Esquerda 5">
            <a:hlinkClick r:id="rId2" action="ppaction://hlinksldjump"/>
          </p:cNvPr>
          <p:cNvSpPr/>
          <p:nvPr/>
        </p:nvSpPr>
        <p:spPr>
          <a:xfrm>
            <a:off x="11436438" y="5937162"/>
            <a:ext cx="502277" cy="457843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8339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em Nuvem 3"/>
          <p:cNvSpPr/>
          <p:nvPr/>
        </p:nvSpPr>
        <p:spPr>
          <a:xfrm flipH="1">
            <a:off x="7206367" y="334852"/>
            <a:ext cx="3135368" cy="2562896"/>
          </a:xfrm>
          <a:prstGeom prst="cloudCallout">
            <a:avLst>
              <a:gd name="adj1" fmla="val 176136"/>
              <a:gd name="adj2" fmla="val 7119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Parabéns 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8" name="Picture 6" descr="http://www.myiconfinder.com/uploads/iconsets/128-128-99a769a9f6057e992b91a6f31cbeeda8-emot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065" y="2897748"/>
            <a:ext cx="1840653" cy="17644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ta para a Esquerda 2">
            <a:hlinkClick r:id="rId3" action="ppaction://hlinksldjump"/>
          </p:cNvPr>
          <p:cNvSpPr/>
          <p:nvPr/>
        </p:nvSpPr>
        <p:spPr>
          <a:xfrm>
            <a:off x="11526590" y="5962918"/>
            <a:ext cx="515155" cy="437882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264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em Nuvem 3"/>
          <p:cNvSpPr/>
          <p:nvPr/>
        </p:nvSpPr>
        <p:spPr>
          <a:xfrm flipH="1">
            <a:off x="6838680" y="875763"/>
            <a:ext cx="3000779" cy="2112135"/>
          </a:xfrm>
          <a:prstGeom prst="cloudCallout">
            <a:avLst>
              <a:gd name="adj1" fmla="val 183932"/>
              <a:gd name="adj2" fmla="val 8138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Você não está com sorte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40" name="Picture 4" descr="http://www.sherv.net/cm/emoticons/blue-face/take-my-heart-smiley-emot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52" y="3129566"/>
            <a:ext cx="1492921" cy="14312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ta para a Esquerda 5">
            <a:hlinkClick r:id="rId3" action="ppaction://hlinksldjump"/>
          </p:cNvPr>
          <p:cNvSpPr/>
          <p:nvPr/>
        </p:nvSpPr>
        <p:spPr>
          <a:xfrm>
            <a:off x="11487954" y="5847008"/>
            <a:ext cx="540913" cy="450761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9797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5003" y="218941"/>
            <a:ext cx="11384924" cy="4481848"/>
          </a:xfrm>
        </p:spPr>
        <p:txBody>
          <a:bodyPr/>
          <a:lstStyle/>
          <a:p>
            <a:r>
              <a:rPr lang="pt-BR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5) Quantos elementos possui a tabela periódica :</a:t>
            </a:r>
            <a:endParaRPr lang="pt-BR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 Explicativo em Nuvem 4">
            <a:hlinkClick r:id="rId2" action="ppaction://hlinksldjump"/>
          </p:cNvPr>
          <p:cNvSpPr/>
          <p:nvPr/>
        </p:nvSpPr>
        <p:spPr>
          <a:xfrm>
            <a:off x="4971246" y="2758445"/>
            <a:ext cx="2409656" cy="1799284"/>
          </a:xfrm>
          <a:prstGeom prst="cloudCallout">
            <a:avLst>
              <a:gd name="adj1" fmla="val -11931"/>
              <a:gd name="adj2" fmla="val 5220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 Explicativo em Nuvem 5">
            <a:hlinkClick r:id="rId3" action="ppaction://hlinksldjump"/>
          </p:cNvPr>
          <p:cNvSpPr/>
          <p:nvPr/>
        </p:nvSpPr>
        <p:spPr>
          <a:xfrm flipH="1">
            <a:off x="8937938" y="2691685"/>
            <a:ext cx="2240922" cy="1866044"/>
          </a:xfrm>
          <a:prstGeom prst="cloudCallout">
            <a:avLst>
              <a:gd name="adj1" fmla="val 23987"/>
              <a:gd name="adj2" fmla="val 4852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 Explicativo em Nuvem 6">
            <a:hlinkClick r:id="rId4" action="ppaction://hlinksldjump"/>
          </p:cNvPr>
          <p:cNvSpPr/>
          <p:nvPr/>
        </p:nvSpPr>
        <p:spPr>
          <a:xfrm>
            <a:off x="658366" y="2459865"/>
            <a:ext cx="2316653" cy="1790164"/>
          </a:xfrm>
          <a:prstGeom prst="cloudCallout">
            <a:avLst>
              <a:gd name="adj1" fmla="val 5671"/>
              <a:gd name="adj2" fmla="val 5205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ta para a Esquerda 3">
            <a:hlinkClick r:id="rId5" action="ppaction://hlinksldjump"/>
          </p:cNvPr>
          <p:cNvSpPr/>
          <p:nvPr/>
        </p:nvSpPr>
        <p:spPr>
          <a:xfrm>
            <a:off x="11590986" y="5859887"/>
            <a:ext cx="437882" cy="42500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086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Explicativo em Nuvem 1">
            <a:hlinkClick r:id="" action="ppaction://noaction"/>
          </p:cNvPr>
          <p:cNvSpPr/>
          <p:nvPr/>
        </p:nvSpPr>
        <p:spPr>
          <a:xfrm flipH="1">
            <a:off x="7006107" y="1086766"/>
            <a:ext cx="2884866" cy="2416288"/>
          </a:xfrm>
          <a:prstGeom prst="cloudCallout">
            <a:avLst>
              <a:gd name="adj1" fmla="val 194335"/>
              <a:gd name="adj2" fmla="val 5217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Errou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 descr="http://1.bp.blogspot.com/-FMglRbUyleI/UcTkwMdzQEI/AAAAAAAA57g/MApMWabi3Dk/s1600/morde-labbr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006" y="3078051"/>
            <a:ext cx="1892166" cy="18159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eta para a Esquerda 7">
            <a:hlinkClick r:id="rId3" action="ppaction://hlinksldjump"/>
          </p:cNvPr>
          <p:cNvSpPr/>
          <p:nvPr/>
        </p:nvSpPr>
        <p:spPr>
          <a:xfrm>
            <a:off x="11578107" y="5808373"/>
            <a:ext cx="425003" cy="476518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4626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Explicativo em Nuvem 1">
            <a:hlinkClick r:id="" action="ppaction://noaction"/>
          </p:cNvPr>
          <p:cNvSpPr/>
          <p:nvPr/>
        </p:nvSpPr>
        <p:spPr>
          <a:xfrm flipH="1">
            <a:off x="6903072" y="875763"/>
            <a:ext cx="3322751" cy="2614412"/>
          </a:xfrm>
          <a:prstGeom prst="cloudCallout">
            <a:avLst>
              <a:gd name="adj1" fmla="val 160688"/>
              <a:gd name="adj2" fmla="val 3464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Errou 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novamente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8" name="Picture 8" descr="http://www.i2clipart.com/cliparts/6/7/b/2/clipart-crying-pink-smiley-emoticon-67b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767" y="2936383"/>
            <a:ext cx="1737619" cy="14768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ta para a Esquerda 5">
            <a:hlinkClick r:id="rId3" action="ppaction://hlinksldjump"/>
          </p:cNvPr>
          <p:cNvSpPr/>
          <p:nvPr/>
        </p:nvSpPr>
        <p:spPr>
          <a:xfrm>
            <a:off x="11423561" y="5885646"/>
            <a:ext cx="528032" cy="528034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8225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Explicativo em Nuvem 1"/>
          <p:cNvSpPr/>
          <p:nvPr/>
        </p:nvSpPr>
        <p:spPr>
          <a:xfrm flipH="1">
            <a:off x="6993222" y="888641"/>
            <a:ext cx="3618969" cy="2498503"/>
          </a:xfrm>
          <a:prstGeom prst="cloudCallout">
            <a:avLst>
              <a:gd name="adj1" fmla="val 158029"/>
              <a:gd name="adj2" fmla="val 5103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</a:p>
          <a:p>
            <a:pPr algn="ctr"/>
            <a:r>
              <a:rPr lang="pt-BR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Ótimo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2" name="Picture 2" descr="http://www.sherv.net/cm/emo/happy/enjoy-smiley-emot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919" y="3052293"/>
            <a:ext cx="1608830" cy="15968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ta para a Esquerda 3">
            <a:hlinkClick r:id="rId3" action="ppaction://hlinksldjump"/>
          </p:cNvPr>
          <p:cNvSpPr/>
          <p:nvPr/>
        </p:nvSpPr>
        <p:spPr>
          <a:xfrm>
            <a:off x="11475076" y="5834129"/>
            <a:ext cx="566671" cy="502275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3596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em Nuvem 3">
            <a:hlinkClick r:id="rId2" action="ppaction://hlinksldjump"/>
          </p:cNvPr>
          <p:cNvSpPr/>
          <p:nvPr/>
        </p:nvSpPr>
        <p:spPr>
          <a:xfrm>
            <a:off x="3234550" y="384078"/>
            <a:ext cx="5715773" cy="3014016"/>
          </a:xfrm>
          <a:prstGeom prst="cloudCallout">
            <a:avLst>
              <a:gd name="adj1" fmla="val -63277"/>
              <a:gd name="adj2" fmla="val 101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OBRIGADA</a:t>
            </a:r>
          </a:p>
          <a:p>
            <a:pPr algn="ctr"/>
            <a:r>
              <a:rPr lang="pt-BR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TURMA: 91</a:t>
            </a:r>
            <a:endParaRPr lang="pt-BR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 Explicativo em Nuvem 2"/>
          <p:cNvSpPr/>
          <p:nvPr/>
        </p:nvSpPr>
        <p:spPr>
          <a:xfrm flipH="1">
            <a:off x="7184595" y="6202795"/>
            <a:ext cx="1124195" cy="389414"/>
          </a:xfrm>
          <a:prstGeom prst="cloudCallout">
            <a:avLst>
              <a:gd name="adj1" fmla="val 19263"/>
              <a:gd name="adj2" fmla="val 955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Giovanna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 Explicativo em Nuvem 4"/>
          <p:cNvSpPr/>
          <p:nvPr/>
        </p:nvSpPr>
        <p:spPr>
          <a:xfrm flipH="1">
            <a:off x="5244731" y="5714260"/>
            <a:ext cx="1004401" cy="428274"/>
          </a:xfrm>
          <a:prstGeom prst="cloudCallout">
            <a:avLst>
              <a:gd name="adj1" fmla="val -78534"/>
              <a:gd name="adj2" fmla="val 775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Dienifer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 Explicativo em Nuvem 5"/>
          <p:cNvSpPr/>
          <p:nvPr/>
        </p:nvSpPr>
        <p:spPr>
          <a:xfrm flipH="1">
            <a:off x="9766767" y="6322594"/>
            <a:ext cx="1017430" cy="396344"/>
          </a:xfrm>
          <a:prstGeom prst="cloudCallout">
            <a:avLst>
              <a:gd name="adj1" fmla="val 81699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Larissa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 Explicativo em Nuvem 6"/>
          <p:cNvSpPr/>
          <p:nvPr/>
        </p:nvSpPr>
        <p:spPr>
          <a:xfrm flipH="1">
            <a:off x="7726850" y="5674071"/>
            <a:ext cx="1055491" cy="374922"/>
          </a:xfrm>
          <a:prstGeom prst="cloudCallout">
            <a:avLst>
              <a:gd name="adj1" fmla="val -15952"/>
              <a:gd name="adj2" fmla="val 175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Maria</a:t>
            </a:r>
          </a:p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Eduarda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 Explicativo em Nuvem 7"/>
          <p:cNvSpPr/>
          <p:nvPr/>
        </p:nvSpPr>
        <p:spPr>
          <a:xfrm flipH="1">
            <a:off x="92898" y="4991766"/>
            <a:ext cx="1201549" cy="326251"/>
          </a:xfrm>
          <a:prstGeom prst="cloudCallout">
            <a:avLst>
              <a:gd name="adj1" fmla="val -22977"/>
              <a:gd name="adj2" fmla="val 153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Andressa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 Explicativo em Nuvem 10"/>
          <p:cNvSpPr/>
          <p:nvPr/>
        </p:nvSpPr>
        <p:spPr>
          <a:xfrm flipH="1">
            <a:off x="6499289" y="5684882"/>
            <a:ext cx="985234" cy="425003"/>
          </a:xfrm>
          <a:prstGeom prst="cloudCallout">
            <a:avLst>
              <a:gd name="adj1" fmla="val -11683"/>
              <a:gd name="adj2" fmla="val 150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Carla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 Explicativo em Nuvem 11"/>
          <p:cNvSpPr/>
          <p:nvPr/>
        </p:nvSpPr>
        <p:spPr>
          <a:xfrm flipH="1">
            <a:off x="10908286" y="4981581"/>
            <a:ext cx="1233157" cy="398192"/>
          </a:xfrm>
          <a:prstGeom prst="cloudCallout">
            <a:avLst>
              <a:gd name="adj1" fmla="val -37543"/>
              <a:gd name="adj2" fmla="val 1659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Guilherme</a:t>
            </a:r>
          </a:p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 Explicativo em Nuvem 12"/>
          <p:cNvSpPr/>
          <p:nvPr/>
        </p:nvSpPr>
        <p:spPr>
          <a:xfrm flipH="1">
            <a:off x="7099788" y="5007789"/>
            <a:ext cx="1209002" cy="415246"/>
          </a:xfrm>
          <a:prstGeom prst="cloudCallout">
            <a:avLst>
              <a:gd name="adj1" fmla="val 8994"/>
              <a:gd name="adj2" fmla="val 1958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Guilherme</a:t>
            </a:r>
          </a:p>
        </p:txBody>
      </p:sp>
      <p:sp>
        <p:nvSpPr>
          <p:cNvPr id="14" name="Texto Explicativo em Nuvem 13"/>
          <p:cNvSpPr/>
          <p:nvPr/>
        </p:nvSpPr>
        <p:spPr>
          <a:xfrm>
            <a:off x="11021919" y="6122092"/>
            <a:ext cx="1030309" cy="546587"/>
          </a:xfrm>
          <a:prstGeom prst="cloudCallout">
            <a:avLst>
              <a:gd name="adj1" fmla="val -62083"/>
              <a:gd name="adj2" fmla="val 577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</a:t>
            </a:r>
          </a:p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Clara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 Explicativo em Nuvem 14"/>
          <p:cNvSpPr/>
          <p:nvPr/>
        </p:nvSpPr>
        <p:spPr>
          <a:xfrm>
            <a:off x="375146" y="5620718"/>
            <a:ext cx="709625" cy="428274"/>
          </a:xfrm>
          <a:prstGeom prst="cloudCallout">
            <a:avLst>
              <a:gd name="adj1" fmla="val -33537"/>
              <a:gd name="adj2" fmla="val 92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Luan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o Explicativo em Nuvem 15"/>
          <p:cNvSpPr/>
          <p:nvPr/>
        </p:nvSpPr>
        <p:spPr>
          <a:xfrm>
            <a:off x="10023451" y="5635678"/>
            <a:ext cx="705447" cy="342054"/>
          </a:xfrm>
          <a:prstGeom prst="cloudCallout">
            <a:avLst>
              <a:gd name="adj1" fmla="val -73776"/>
              <a:gd name="adj2" fmla="val 118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Alex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o Explicativo em Nuvem 16"/>
          <p:cNvSpPr/>
          <p:nvPr/>
        </p:nvSpPr>
        <p:spPr>
          <a:xfrm flipH="1">
            <a:off x="3735486" y="5031382"/>
            <a:ext cx="824250" cy="348212"/>
          </a:xfrm>
          <a:prstGeom prst="cloudCallout">
            <a:avLst>
              <a:gd name="adj1" fmla="val -89583"/>
              <a:gd name="adj2" fmla="val 1512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Maria</a:t>
            </a:r>
          </a:p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Luiza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o Explicativo em Nuvem 17"/>
          <p:cNvSpPr/>
          <p:nvPr/>
        </p:nvSpPr>
        <p:spPr>
          <a:xfrm flipH="1">
            <a:off x="2809770" y="4981581"/>
            <a:ext cx="785610" cy="429509"/>
          </a:xfrm>
          <a:prstGeom prst="cloudCallout">
            <a:avLst>
              <a:gd name="adj1" fmla="val -58538"/>
              <a:gd name="adj2" fmla="val 1254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Lívia </a:t>
            </a:r>
          </a:p>
          <a:p>
            <a:pPr algn="ctr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Texto Explicativo em Nuvem 18"/>
          <p:cNvSpPr/>
          <p:nvPr/>
        </p:nvSpPr>
        <p:spPr>
          <a:xfrm flipH="1">
            <a:off x="1424320" y="5012598"/>
            <a:ext cx="697194" cy="432092"/>
          </a:xfrm>
          <a:prstGeom prst="cloudCallout">
            <a:avLst>
              <a:gd name="adj1" fmla="val -50389"/>
              <a:gd name="adj2" fmla="val 116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Natã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o Explicativo em Nuvem 19"/>
          <p:cNvSpPr/>
          <p:nvPr/>
        </p:nvSpPr>
        <p:spPr>
          <a:xfrm flipH="1">
            <a:off x="1403243" y="5705370"/>
            <a:ext cx="829615" cy="369386"/>
          </a:xfrm>
          <a:prstGeom prst="cloudCallout">
            <a:avLst>
              <a:gd name="adj1" fmla="val -79824"/>
              <a:gd name="adj2" fmla="val 869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Lucas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o Explicativo em Nuvem 20"/>
          <p:cNvSpPr/>
          <p:nvPr/>
        </p:nvSpPr>
        <p:spPr>
          <a:xfrm flipH="1">
            <a:off x="4704754" y="4991766"/>
            <a:ext cx="1007777" cy="448181"/>
          </a:xfrm>
          <a:prstGeom prst="cloudCallout">
            <a:avLst>
              <a:gd name="adj1" fmla="val -51504"/>
              <a:gd name="adj2" fmla="val 969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Mathias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o Explicativo em Nuvem 21"/>
          <p:cNvSpPr/>
          <p:nvPr/>
        </p:nvSpPr>
        <p:spPr>
          <a:xfrm flipH="1">
            <a:off x="171043" y="6236437"/>
            <a:ext cx="1043185" cy="415990"/>
          </a:xfrm>
          <a:prstGeom prst="cloudCallout">
            <a:avLst>
              <a:gd name="adj1" fmla="val 52007"/>
              <a:gd name="adj2" fmla="val 686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Gabrie</a:t>
            </a:r>
            <a:r>
              <a:rPr lang="pt-BR" dirty="0" smtClean="0"/>
              <a:t>l</a:t>
            </a:r>
            <a:endParaRPr lang="pt-BR" dirty="0"/>
          </a:p>
        </p:txBody>
      </p:sp>
      <p:sp>
        <p:nvSpPr>
          <p:cNvPr id="23" name="Texto Explicativo em Nuvem 22"/>
          <p:cNvSpPr/>
          <p:nvPr/>
        </p:nvSpPr>
        <p:spPr>
          <a:xfrm flipH="1">
            <a:off x="8603087" y="5040286"/>
            <a:ext cx="872060" cy="453979"/>
          </a:xfrm>
          <a:prstGeom prst="cloudCallout">
            <a:avLst>
              <a:gd name="adj1" fmla="val 23472"/>
              <a:gd name="adj2" fmla="val 99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Rafael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 Explicativo em Nuvem 23"/>
          <p:cNvSpPr/>
          <p:nvPr/>
        </p:nvSpPr>
        <p:spPr>
          <a:xfrm flipH="1">
            <a:off x="4128052" y="5705370"/>
            <a:ext cx="859987" cy="446053"/>
          </a:xfrm>
          <a:prstGeom prst="cloudCallout">
            <a:avLst>
              <a:gd name="adj1" fmla="val 101967"/>
              <a:gd name="adj2" fmla="val 36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Lincon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o Explicativo em Nuvem 24"/>
          <p:cNvSpPr/>
          <p:nvPr/>
        </p:nvSpPr>
        <p:spPr>
          <a:xfrm>
            <a:off x="2645917" y="6308265"/>
            <a:ext cx="1168759" cy="425002"/>
          </a:xfrm>
          <a:prstGeom prst="cloudCallout">
            <a:avLst>
              <a:gd name="adj1" fmla="val -77031"/>
              <a:gd name="adj2" fmla="val 534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Natalício 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o Explicativo em Nuvem 25"/>
          <p:cNvSpPr/>
          <p:nvPr/>
        </p:nvSpPr>
        <p:spPr>
          <a:xfrm>
            <a:off x="8950323" y="5674071"/>
            <a:ext cx="831367" cy="419528"/>
          </a:xfrm>
          <a:prstGeom prst="cloudCallout">
            <a:avLst>
              <a:gd name="adj1" fmla="val 10149"/>
              <a:gd name="adj2" fmla="val 1576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Paulo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o Explicativo em Nuvem 26"/>
          <p:cNvSpPr/>
          <p:nvPr/>
        </p:nvSpPr>
        <p:spPr>
          <a:xfrm>
            <a:off x="6124618" y="6371671"/>
            <a:ext cx="807806" cy="349946"/>
          </a:xfrm>
          <a:prstGeom prst="cloudCallout">
            <a:avLst>
              <a:gd name="adj1" fmla="val 73231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Victor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o Explicativo em Nuvem 27"/>
          <p:cNvSpPr/>
          <p:nvPr/>
        </p:nvSpPr>
        <p:spPr>
          <a:xfrm>
            <a:off x="5866295" y="5058035"/>
            <a:ext cx="1125611" cy="394439"/>
          </a:xfrm>
          <a:prstGeom prst="cloudCallout">
            <a:avLst>
              <a:gd name="adj1" fmla="val -5959"/>
              <a:gd name="adj2" fmla="val 1767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Leonardo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o Explicativo em Nuvem 28"/>
          <p:cNvSpPr/>
          <p:nvPr/>
        </p:nvSpPr>
        <p:spPr>
          <a:xfrm>
            <a:off x="4988039" y="6302845"/>
            <a:ext cx="985236" cy="390633"/>
          </a:xfrm>
          <a:prstGeom prst="cloudCallout">
            <a:avLst>
              <a:gd name="adj1" fmla="val 52369"/>
              <a:gd name="adj2" fmla="val 82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Fatima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o Explicativo em Nuvem 29"/>
          <p:cNvSpPr/>
          <p:nvPr/>
        </p:nvSpPr>
        <p:spPr>
          <a:xfrm flipH="1">
            <a:off x="10883738" y="5630123"/>
            <a:ext cx="906561" cy="318613"/>
          </a:xfrm>
          <a:prstGeom prst="cloudCallout">
            <a:avLst>
              <a:gd name="adj1" fmla="val -74817"/>
              <a:gd name="adj2" fmla="val 746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Maicon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o Explicativo em Nuvem 30"/>
          <p:cNvSpPr/>
          <p:nvPr/>
        </p:nvSpPr>
        <p:spPr>
          <a:xfrm flipH="1">
            <a:off x="4031125" y="6274313"/>
            <a:ext cx="786901" cy="447698"/>
          </a:xfrm>
          <a:prstGeom prst="cloudCallout">
            <a:avLst>
              <a:gd name="adj1" fmla="val -66659"/>
              <a:gd name="adj2" fmla="val 653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Enzo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o Explicativo em Nuvem 31"/>
          <p:cNvSpPr/>
          <p:nvPr/>
        </p:nvSpPr>
        <p:spPr>
          <a:xfrm flipH="1">
            <a:off x="8433213" y="6137856"/>
            <a:ext cx="865780" cy="427228"/>
          </a:xfrm>
          <a:prstGeom prst="cloudCallout">
            <a:avLst>
              <a:gd name="adj1" fmla="val -34221"/>
              <a:gd name="adj2" fmla="val 896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Lívia 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o Explicativo em Nuvem 32"/>
          <p:cNvSpPr/>
          <p:nvPr/>
        </p:nvSpPr>
        <p:spPr>
          <a:xfrm>
            <a:off x="1463920" y="6322118"/>
            <a:ext cx="901521" cy="393449"/>
          </a:xfrm>
          <a:prstGeom prst="cloudCallout">
            <a:avLst>
              <a:gd name="adj1" fmla="val -99404"/>
              <a:gd name="adj2" fmla="val 592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Bruna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o Explicativo em Nuvem 33"/>
          <p:cNvSpPr/>
          <p:nvPr/>
        </p:nvSpPr>
        <p:spPr>
          <a:xfrm flipH="1">
            <a:off x="2474619" y="5564049"/>
            <a:ext cx="1177898" cy="450760"/>
          </a:xfrm>
          <a:prstGeom prst="cloudCallout">
            <a:avLst>
              <a:gd name="adj1" fmla="val 29462"/>
              <a:gd name="adj2" fmla="val 1196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Kleiciane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o Explicativo em Nuvem 34"/>
          <p:cNvSpPr/>
          <p:nvPr/>
        </p:nvSpPr>
        <p:spPr>
          <a:xfrm>
            <a:off x="9586052" y="5049193"/>
            <a:ext cx="995066" cy="412124"/>
          </a:xfrm>
          <a:prstGeom prst="cloudCallout">
            <a:avLst>
              <a:gd name="adj1" fmla="val -32481"/>
              <a:gd name="adj2" fmla="val 1093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Valdenir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860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7425" y="399246"/>
            <a:ext cx="11797049" cy="4430332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                    </a:t>
            </a:r>
          </a:p>
          <a:p>
            <a:r>
              <a:rPr lang="pt-BR" dirty="0" smtClean="0"/>
              <a:t>        </a:t>
            </a:r>
            <a:r>
              <a:rPr lang="pt-B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                  </a:t>
            </a:r>
            <a:r>
              <a:rPr lang="pt-BR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Indica voltar ao slide anterior;                         </a:t>
            </a:r>
          </a:p>
          <a:p>
            <a:endParaRPr lang="pt-BR" sz="24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Indicar seguir, trocar o slide;</a:t>
            </a:r>
            <a:endParaRPr lang="pt-BR" sz="2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É iniciar </a:t>
            </a:r>
            <a:r>
              <a:rPr lang="pt-BR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jogo do quis de perguntas e resposta sobre o tema tabela periódica. </a:t>
            </a:r>
          </a:p>
          <a:p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90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900" b="1" dirty="0">
              <a:latin typeface="Arial" pitchFamily="34" charset="0"/>
              <a:cs typeface="Arial" pitchFamily="34" charset="0"/>
            </a:endParaRPr>
          </a:p>
          <a:p>
            <a:r>
              <a:rPr lang="pt-BR" sz="2900" dirty="0" smtClean="0">
                <a:latin typeface="Arial" pitchFamily="34" charset="0"/>
                <a:cs typeface="Arial" pitchFamily="34" charset="0"/>
              </a:rPr>
              <a:t>  </a:t>
            </a:r>
            <a:endParaRPr lang="pt-BR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eta para a Esquerda 1"/>
          <p:cNvSpPr/>
          <p:nvPr/>
        </p:nvSpPr>
        <p:spPr>
          <a:xfrm>
            <a:off x="759853" y="576332"/>
            <a:ext cx="708339" cy="634282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ta para a Esquerda 4"/>
          <p:cNvSpPr/>
          <p:nvPr/>
        </p:nvSpPr>
        <p:spPr>
          <a:xfrm>
            <a:off x="920839" y="2453427"/>
            <a:ext cx="1094705" cy="721216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niciar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eta para a Esquerda 7">
            <a:hlinkClick r:id="rId2" action="ppaction://hlinksldjump"/>
          </p:cNvPr>
          <p:cNvSpPr/>
          <p:nvPr/>
        </p:nvSpPr>
        <p:spPr>
          <a:xfrm>
            <a:off x="11455116" y="5743978"/>
            <a:ext cx="509358" cy="540913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759853" y="1619522"/>
            <a:ext cx="708339" cy="62140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9378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 Explicativo em Nuvem 4"/>
          <p:cNvSpPr/>
          <p:nvPr/>
        </p:nvSpPr>
        <p:spPr>
          <a:xfrm rot="10800000" flipV="1">
            <a:off x="2376158" y="283334"/>
            <a:ext cx="7527695" cy="3593207"/>
          </a:xfrm>
          <a:prstGeom prst="cloudCallout">
            <a:avLst>
              <a:gd name="adj1" fmla="val 47814"/>
              <a:gd name="adj2" fmla="val 7354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Disponivel</a:t>
            </a:r>
            <a:r>
              <a:rPr lang="pt-BR" sz="1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em: canstockphoto.com.br/emoticon-feliz-emoji-49907994.html</a:t>
            </a:r>
            <a:r>
              <a:rPr lang="pt-BR" sz="1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Acessado em 10 de maio.de 2019</a:t>
            </a:r>
          </a:p>
          <a:p>
            <a:r>
              <a:rPr lang="pt-BR" sz="1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Jose </a:t>
            </a:r>
            <a:r>
              <a:rPr lang="pt-BR" sz="1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Manuel, Eduardo </a:t>
            </a:r>
            <a:r>
              <a:rPr lang="pt-BR" sz="12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Shechtmann</a:t>
            </a:r>
            <a:r>
              <a:rPr lang="pt-BR" sz="1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Luiz Carlos Ferrer, </a:t>
            </a:r>
            <a:r>
              <a:rPr lang="pt-BR" sz="12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Herick</a:t>
            </a:r>
            <a:r>
              <a:rPr lang="pt-BR" sz="1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Martin Velloso. Companhia das Ciências, 9º ano. Editora: Saraiva. PNLD 2017, 2018 e 2019, FNDE Ministério da Educação. 4ª Edição – 2015 São Paulo.</a:t>
            </a:r>
          </a:p>
        </p:txBody>
      </p:sp>
      <p:sp>
        <p:nvSpPr>
          <p:cNvPr id="8" name="Seta para a Esquerda 7">
            <a:hlinkClick r:id="rId3" action="ppaction://hlinksldjump"/>
          </p:cNvPr>
          <p:cNvSpPr/>
          <p:nvPr/>
        </p:nvSpPr>
        <p:spPr>
          <a:xfrm>
            <a:off x="11449318" y="5756857"/>
            <a:ext cx="579550" cy="522237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922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25769" y="1352282"/>
            <a:ext cx="8165205" cy="1648495"/>
          </a:xfrm>
        </p:spPr>
        <p:txBody>
          <a:bodyPr>
            <a:noAutofit/>
          </a:bodyPr>
          <a:lstStyle/>
          <a:p>
            <a:r>
              <a:rPr lang="pt-BR" sz="6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Questões </a:t>
            </a: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o Explicativo em Nuvem 1">
            <a:hlinkClick r:id="rId2" action="ppaction://hlinksldjump"/>
          </p:cNvPr>
          <p:cNvSpPr/>
          <p:nvPr/>
        </p:nvSpPr>
        <p:spPr>
          <a:xfrm>
            <a:off x="356867" y="5067477"/>
            <a:ext cx="1426373" cy="1291718"/>
          </a:xfrm>
          <a:prstGeom prst="cloudCallout">
            <a:avLst>
              <a:gd name="adj1" fmla="val 21675"/>
              <a:gd name="adj2" fmla="val 7096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pt-BR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 Explicativo em Nuvem 6">
            <a:hlinkClick r:id="rId3" action="ppaction://hlinksldjump"/>
          </p:cNvPr>
          <p:cNvSpPr/>
          <p:nvPr/>
        </p:nvSpPr>
        <p:spPr>
          <a:xfrm rot="10800000" flipV="1">
            <a:off x="2935895" y="5088351"/>
            <a:ext cx="1448879" cy="1291718"/>
          </a:xfrm>
          <a:prstGeom prst="cloudCallout">
            <a:avLst>
              <a:gd name="adj1" fmla="val 25807"/>
              <a:gd name="adj2" fmla="val 7109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pt-BR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 Explicativo em Nuvem 7">
            <a:hlinkClick r:id="rId4" action="ppaction://hlinksldjump"/>
          </p:cNvPr>
          <p:cNvSpPr/>
          <p:nvPr/>
        </p:nvSpPr>
        <p:spPr>
          <a:xfrm>
            <a:off x="5267459" y="5122576"/>
            <a:ext cx="1648496" cy="1270304"/>
          </a:xfrm>
          <a:prstGeom prst="cloudCallout">
            <a:avLst>
              <a:gd name="adj1" fmla="val -19322"/>
              <a:gd name="adj2" fmla="val 6544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pt-BR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 Explicativo em Nuvem 9">
            <a:hlinkClick r:id="rId5" action="ppaction://hlinksldjump"/>
          </p:cNvPr>
          <p:cNvSpPr/>
          <p:nvPr/>
        </p:nvSpPr>
        <p:spPr>
          <a:xfrm flipH="1">
            <a:off x="7798640" y="5145364"/>
            <a:ext cx="1687131" cy="1247516"/>
          </a:xfrm>
          <a:prstGeom prst="cloudCallout">
            <a:avLst>
              <a:gd name="adj1" fmla="val 21116"/>
              <a:gd name="adj2" fmla="val 6419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pt-BR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 Explicativo em Nuvem 10">
            <a:hlinkClick r:id="rId6" action="ppaction://hlinksldjump"/>
          </p:cNvPr>
          <p:cNvSpPr/>
          <p:nvPr/>
        </p:nvSpPr>
        <p:spPr>
          <a:xfrm>
            <a:off x="10103960" y="5145364"/>
            <a:ext cx="1630422" cy="1157357"/>
          </a:xfrm>
          <a:prstGeom prst="cloudCallout">
            <a:avLst>
              <a:gd name="adj1" fmla="val -17877"/>
              <a:gd name="adj2" fmla="val 7713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pt-BR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ração 14">
            <a:hlinkClick r:id="rId7" action="ppaction://hlinksldjump"/>
          </p:cNvPr>
          <p:cNvSpPr/>
          <p:nvPr/>
        </p:nvSpPr>
        <p:spPr>
          <a:xfrm>
            <a:off x="7843232" y="1999123"/>
            <a:ext cx="425002" cy="354812"/>
          </a:xfrm>
          <a:prstGeom prst="hear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31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7037" y="682580"/>
            <a:ext cx="11576073" cy="4546243"/>
          </a:xfrm>
        </p:spPr>
        <p:txBody>
          <a:bodyPr>
            <a:normAutofit/>
          </a:bodyPr>
          <a:lstStyle/>
          <a:p>
            <a:pPr algn="just"/>
            <a:r>
              <a:rPr lang="pt-BR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1)</a:t>
            </a:r>
            <a:r>
              <a:rPr lang="pt-BR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Podemos classificar a tabela periódica em:</a:t>
            </a:r>
            <a:endParaRPr lang="pt-BR"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 Explicativo em Nuvem 7">
            <a:hlinkClick r:id="rId2" action="ppaction://hlinksldjump"/>
          </p:cNvPr>
          <p:cNvSpPr/>
          <p:nvPr/>
        </p:nvSpPr>
        <p:spPr>
          <a:xfrm>
            <a:off x="427037" y="2975020"/>
            <a:ext cx="2766924" cy="1609860"/>
          </a:xfrm>
          <a:prstGeom prst="cloudCallout">
            <a:avLst>
              <a:gd name="adj1" fmla="val -12956"/>
              <a:gd name="adj2" fmla="val 5013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Substâncias e misturas 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 Explicativo em Nuvem 8">
            <a:hlinkClick r:id="rId3" action="ppaction://hlinksldjump"/>
          </p:cNvPr>
          <p:cNvSpPr/>
          <p:nvPr/>
        </p:nvSpPr>
        <p:spPr>
          <a:xfrm>
            <a:off x="4790942" y="3090930"/>
            <a:ext cx="2292436" cy="1688771"/>
          </a:xfrm>
          <a:prstGeom prst="cloudCallout">
            <a:avLst>
              <a:gd name="adj1" fmla="val -15507"/>
              <a:gd name="adj2" fmla="val 4861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pt-BR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pt-BR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Camadas e nível </a:t>
            </a:r>
          </a:p>
          <a:p>
            <a:pPr algn="ctr"/>
            <a:endParaRPr lang="pt-BR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 Explicativo em Nuvem 9">
            <a:hlinkClick r:id="rId4" action="ppaction://hlinksldjump"/>
          </p:cNvPr>
          <p:cNvSpPr/>
          <p:nvPr/>
        </p:nvSpPr>
        <p:spPr>
          <a:xfrm flipH="1">
            <a:off x="9015210" y="3248835"/>
            <a:ext cx="2189412" cy="1530866"/>
          </a:xfrm>
          <a:prstGeom prst="cloudCallout">
            <a:avLst>
              <a:gd name="adj1" fmla="val 24415"/>
              <a:gd name="adj2" fmla="val 4127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Períodos e famílias 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ta para a Esquerda 1">
            <a:hlinkClick r:id="rId5" action="ppaction://hlinksldjump"/>
          </p:cNvPr>
          <p:cNvSpPr/>
          <p:nvPr/>
        </p:nvSpPr>
        <p:spPr>
          <a:xfrm>
            <a:off x="11590986" y="5962919"/>
            <a:ext cx="412124" cy="373487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0697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 Explicativo em Nuvem 2">
            <a:hlinkClick r:id="rId2" action="ppaction://hlinksldjump"/>
          </p:cNvPr>
          <p:cNvSpPr/>
          <p:nvPr/>
        </p:nvSpPr>
        <p:spPr>
          <a:xfrm>
            <a:off x="5582992" y="437881"/>
            <a:ext cx="3831464" cy="2440545"/>
          </a:xfrm>
          <a:prstGeom prst="cloudCallout">
            <a:avLst>
              <a:gd name="adj1" fmla="val -78021"/>
              <a:gd name="adj2" fmla="val 8314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Você não está com sorte hoje 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https://8fd47880.content.disney.io/snowflake/settings/emoji-CryingFace_1490737433.080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282" y="2878426"/>
            <a:ext cx="2137893" cy="22344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eta para a Esquerda 7">
            <a:hlinkClick r:id="rId4" action="ppaction://hlinksldjump"/>
          </p:cNvPr>
          <p:cNvSpPr/>
          <p:nvPr/>
        </p:nvSpPr>
        <p:spPr>
          <a:xfrm>
            <a:off x="11539469" y="5821250"/>
            <a:ext cx="489397" cy="553792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526820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 Explicativo em Nuvem 6"/>
          <p:cNvSpPr/>
          <p:nvPr/>
        </p:nvSpPr>
        <p:spPr>
          <a:xfrm>
            <a:off x="5254581" y="656821"/>
            <a:ext cx="3380510" cy="2105697"/>
          </a:xfrm>
          <a:prstGeom prst="cloudCallout">
            <a:avLst>
              <a:gd name="adj1" fmla="val -118245"/>
              <a:gd name="adj2" fmla="val 488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Não foi desta vez</a:t>
            </a:r>
            <a:endParaRPr lang="pt-BR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cdn.pixabay.com/photo/2016/09/08/16/54/emotiguy-1654859__3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2920">
            <a:off x="476519" y="1867438"/>
            <a:ext cx="3773510" cy="2691683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eta para a Esquerda 17">
            <a:hlinkClick r:id="rId3" action="ppaction://hlinksldjump"/>
          </p:cNvPr>
          <p:cNvSpPr/>
          <p:nvPr/>
        </p:nvSpPr>
        <p:spPr>
          <a:xfrm>
            <a:off x="11552350" y="5731098"/>
            <a:ext cx="476518" cy="553792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508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 Explicativo em Nuvem 5"/>
          <p:cNvSpPr/>
          <p:nvPr/>
        </p:nvSpPr>
        <p:spPr>
          <a:xfrm>
            <a:off x="6755506" y="566671"/>
            <a:ext cx="2292439" cy="2060620"/>
          </a:xfrm>
          <a:prstGeom prst="cloudCallout">
            <a:avLst>
              <a:gd name="adj1" fmla="val -198963"/>
              <a:gd name="adj2" fmla="val 7468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Parabéns</a:t>
            </a:r>
          </a:p>
          <a:p>
            <a:pPr algn="ctr"/>
            <a:r>
              <a:rPr lang="pt-B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Você acertou </a:t>
            </a:r>
          </a:p>
        </p:txBody>
      </p:sp>
      <p:pic>
        <p:nvPicPr>
          <p:cNvPr id="12290" name="Picture 2" descr="http://www.i2clipart.com/cliparts/e/e/c/6/128045eec6e1bb0dad287ab0db1b4d370985f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400" y="2923506"/>
            <a:ext cx="2162622" cy="18246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eta para a Esquerda 7">
            <a:hlinkClick r:id="rId3" action="ppaction://hlinksldjump"/>
          </p:cNvPr>
          <p:cNvSpPr/>
          <p:nvPr/>
        </p:nvSpPr>
        <p:spPr>
          <a:xfrm>
            <a:off x="11513712" y="5731099"/>
            <a:ext cx="489397" cy="437881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4786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vel">
  <a:themeElements>
    <a:clrScheme name="Citável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vel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v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TM03457503[[fn=Citável]]</Template>
  <TotalTime>1346</TotalTime>
  <Words>342</Words>
  <Application>Microsoft Office PowerPoint</Application>
  <PresentationFormat>Personalizar</PresentationFormat>
  <Paragraphs>144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Citável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tatielucas</dc:creator>
  <cp:lastModifiedBy>Bibiana</cp:lastModifiedBy>
  <cp:revision>133</cp:revision>
  <dcterms:created xsi:type="dcterms:W3CDTF">2018-09-28T16:55:23Z</dcterms:created>
  <dcterms:modified xsi:type="dcterms:W3CDTF">2019-12-22T20:00:59Z</dcterms:modified>
</cp:coreProperties>
</file>