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4242851"/>
            <a:ext cx="8968084" cy="27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1716" y="4243845"/>
            <a:ext cx="3077108" cy="27694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9255346" y="2750337"/>
            <a:ext cx="1171888" cy="13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Panorâmica com Legenda">
  <p:cSld name="Foto Panorâmica com Legenda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1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1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1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1"/>
          <p:cNvSpPr>
            <a:spLocks noGrp="1"/>
          </p:cNvSpPr>
          <p:nvPr>
            <p:ph type="pic" idx="2"/>
          </p:nvPr>
        </p:nvSpPr>
        <p:spPr>
          <a:xfrm>
            <a:off x="680322" y="609597"/>
            <a:ext cx="9613859" cy="3589575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body" idx="1"/>
          </p:nvPr>
        </p:nvSpPr>
        <p:spPr>
          <a:xfrm>
            <a:off x="680319" y="5169583"/>
            <a:ext cx="9613862" cy="622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5" name="Google Shape;115;p11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1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1"/>
          <p:cNvSpPr txBox="1">
            <a:spLocks noGrp="1"/>
          </p:cNvSpPr>
          <p:nvPr>
            <p:ph type="sldNum" idx="12"/>
          </p:nvPr>
        </p:nvSpPr>
        <p:spPr>
          <a:xfrm>
            <a:off x="10729455" y="4711309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Legenda">
  <p:cSld name="Título e Legenda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2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2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2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2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body" idx="1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sldNum" idx="12"/>
          </p:nvPr>
        </p:nvSpPr>
        <p:spPr>
          <a:xfrm>
            <a:off x="10729455" y="471161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ção com Legenda">
  <p:cSld name="Citação com Legenda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3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3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body" idx="1"/>
          </p:nvPr>
        </p:nvSpPr>
        <p:spPr>
          <a:xfrm>
            <a:off x="1402288" y="3653379"/>
            <a:ext cx="815657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body" idx="2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ldNum" idx="12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39" name="Google Shape;139;p13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lang="pt-BR" sz="7200" b="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/>
          </a:p>
        </p:txBody>
      </p:sp>
      <p:sp>
        <p:nvSpPr>
          <p:cNvPr id="140" name="Google Shape;140;p13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lang="pt-BR" sz="7200" b="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ão de Nome">
  <p:cSld name="Cartão de Nom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4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4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body" idx="1"/>
          </p:nvPr>
        </p:nvSpPr>
        <p:spPr>
          <a:xfrm>
            <a:off x="680320" y="5300149"/>
            <a:ext cx="9613862" cy="502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8" name="Google Shape;148;p14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4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sldNum" idx="12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nas">
  <p:cSld name="3 Coluna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5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5"/>
          <p:cNvSpPr txBox="1"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body" idx="2"/>
          </p:nvPr>
        </p:nvSpPr>
        <p:spPr>
          <a:xfrm>
            <a:off x="680322" y="3022673"/>
            <a:ext cx="3049702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body" idx="3"/>
          </p:nvPr>
        </p:nvSpPr>
        <p:spPr>
          <a:xfrm>
            <a:off x="3956025" y="233687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body" idx="4"/>
          </p:nvPr>
        </p:nvSpPr>
        <p:spPr>
          <a:xfrm>
            <a:off x="3945470" y="3022673"/>
            <a:ext cx="3063240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body" idx="5"/>
          </p:nvPr>
        </p:nvSpPr>
        <p:spPr>
          <a:xfrm>
            <a:off x="7224156" y="2336873"/>
            <a:ext cx="30700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2" name="Google Shape;162;p15"/>
          <p:cNvSpPr txBox="1">
            <a:spLocks noGrp="1"/>
          </p:cNvSpPr>
          <p:nvPr>
            <p:ph type="body" idx="6"/>
          </p:nvPr>
        </p:nvSpPr>
        <p:spPr>
          <a:xfrm>
            <a:off x="7224156" y="3022673"/>
            <a:ext cx="3070025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3" name="Google Shape;163;p15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5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5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nas de Imagem">
  <p:cSld name="3 Colunas de Image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6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6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3" name="Google Shape;173;p16"/>
          <p:cNvSpPr>
            <a:spLocks noGrp="1"/>
          </p:cNvSpPr>
          <p:nvPr>
            <p:ph type="pic" idx="2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body" idx="3"/>
          </p:nvPr>
        </p:nvSpPr>
        <p:spPr>
          <a:xfrm>
            <a:off x="680318" y="4873765"/>
            <a:ext cx="3049705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4"/>
          </p:nvPr>
        </p:nvSpPr>
        <p:spPr>
          <a:xfrm>
            <a:off x="3945471" y="429750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6" name="Google Shape;176;p16"/>
          <p:cNvSpPr>
            <a:spLocks noGrp="1"/>
          </p:cNvSpPr>
          <p:nvPr>
            <p:ph type="pic" idx="5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body" idx="6"/>
          </p:nvPr>
        </p:nvSpPr>
        <p:spPr>
          <a:xfrm>
            <a:off x="3944117" y="4873764"/>
            <a:ext cx="3067297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body" idx="7"/>
          </p:nvPr>
        </p:nvSpPr>
        <p:spPr>
          <a:xfrm>
            <a:off x="7230678" y="4297503"/>
            <a:ext cx="306350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9" name="Google Shape;179;p16"/>
          <p:cNvSpPr>
            <a:spLocks noGrp="1"/>
          </p:cNvSpPr>
          <p:nvPr>
            <p:ph type="pic" idx="8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0" name="Google Shape;180;p16"/>
          <p:cNvSpPr txBox="1">
            <a:spLocks noGrp="1"/>
          </p:cNvSpPr>
          <p:nvPr>
            <p:ph type="body" idx="9"/>
          </p:nvPr>
        </p:nvSpPr>
        <p:spPr>
          <a:xfrm>
            <a:off x="7230553" y="4873762"/>
            <a:ext cx="3067563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81" name="Google Shape;181;p16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6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6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7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7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body" idx="1"/>
          </p:nvPr>
        </p:nvSpPr>
        <p:spPr>
          <a:xfrm rot="5400000">
            <a:off x="3687593" y="-670399"/>
            <a:ext cx="3599316" cy="961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8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 rot="5400000">
            <a:off x="8489252" y="2249576"/>
            <a:ext cx="4353760" cy="107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8"/>
          <p:cNvSpPr txBox="1">
            <a:spLocks noGrp="1"/>
          </p:cNvSpPr>
          <p:nvPr>
            <p:ph type="body" idx="1"/>
          </p:nvPr>
        </p:nvSpPr>
        <p:spPr>
          <a:xfrm rot="5400000">
            <a:off x="2452029" y="-1162110"/>
            <a:ext cx="5326589" cy="887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18"/>
          <p:cNvSpPr txBox="1">
            <a:spLocks noGrp="1"/>
          </p:cNvSpPr>
          <p:nvPr>
            <p:ph type="dt" idx="10"/>
          </p:nvPr>
        </p:nvSpPr>
        <p:spPr>
          <a:xfrm>
            <a:off x="6807126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8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126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8"/>
          <p:cNvSpPr txBox="1">
            <a:spLocks noGrp="1"/>
          </p:cNvSpPr>
          <p:nvPr>
            <p:ph type="sldNum" idx="12"/>
          </p:nvPr>
        </p:nvSpPr>
        <p:spPr>
          <a:xfrm>
            <a:off x="10097550" y="5398633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3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4086907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4" y="4087901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5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ldNum" idx="12"/>
          </p:nvPr>
        </p:nvSpPr>
        <p:spPr>
          <a:xfrm>
            <a:off x="10729455" y="286989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6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6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1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2"/>
          </p:nvPr>
        </p:nvSpPr>
        <p:spPr>
          <a:xfrm>
            <a:off x="5594123" y="2336873"/>
            <a:ext cx="47000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7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7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body" idx="2"/>
          </p:nvPr>
        </p:nvSpPr>
        <p:spPr>
          <a:xfrm>
            <a:off x="680322" y="3030008"/>
            <a:ext cx="4698355" cy="290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body" idx="3"/>
          </p:nvPr>
        </p:nvSpPr>
        <p:spPr>
          <a:xfrm>
            <a:off x="5820154" y="2336873"/>
            <a:ext cx="4474028" cy="69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4"/>
          </p:nvPr>
        </p:nvSpPr>
        <p:spPr>
          <a:xfrm>
            <a:off x="5594123" y="3030008"/>
            <a:ext cx="4700059" cy="290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8" descr="HD-ShadowShor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8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9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9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body" idx="1"/>
          </p:nvPr>
        </p:nvSpPr>
        <p:spPr>
          <a:xfrm>
            <a:off x="4685846" y="2336873"/>
            <a:ext cx="5608336" cy="359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body" idx="2"/>
          </p:nvPr>
        </p:nvSpPr>
        <p:spPr>
          <a:xfrm>
            <a:off x="680322" y="2336872"/>
            <a:ext cx="3790078" cy="359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0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0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0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0"/>
          <p:cNvSpPr>
            <a:spLocks noGrp="1"/>
          </p:cNvSpPr>
          <p:nvPr>
            <p:ph type="pic" idx="2"/>
          </p:nvPr>
        </p:nvSpPr>
        <p:spPr>
          <a:xfrm>
            <a:off x="4868333" y="2336874"/>
            <a:ext cx="5425849" cy="3599312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680323" y="2336873"/>
            <a:ext cx="3876256" cy="3599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0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8121"/>
            </a:gs>
            <a:gs pos="50000">
              <a:srgbClr val="D54006"/>
            </a:gs>
            <a:gs pos="100000">
              <a:srgbClr val="8C0000"/>
            </a:gs>
          </a:gsLst>
          <a:lin ang="252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hashOverlay-FullResolve.png"/>
          <p:cNvPicPr preferRelativeResize="0"/>
          <p:nvPr/>
        </p:nvPicPr>
        <p:blipFill rotWithShape="1">
          <a:blip r:embed="rId19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2.xml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damateria.com.br/reproducao-assexuada/" TargetMode="External"/><Relationship Id="rId7" Type="http://schemas.openxmlformats.org/officeDocument/2006/relationships/slide" Target="slid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hyperlink" Target="https://www.todamateria.com.br/reproducao-sexuada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20.xml"/><Relationship Id="rId7" Type="http://schemas.openxmlformats.org/officeDocument/2006/relationships/slide" Target="slide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cao.uol.com.br/disciplinas/biologia/esponjas-conheca-o-filo-iporiferai.ht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cao.uol.com.br/disciplinas/biologia/esponjas-conheca-o-filo-iporiferai.ht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gif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cao.uol.com.br/disciplinas/biologia/esponjas-conheca-o-filo-iporiferai.ht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hyperlink" Target="https://educacao.uol.com.br/disciplinas/biologia/esponjas-conheca-o-filo-iporiferai.ht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damateria.com.br/cnidarios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4.xml"/><Relationship Id="rId4" Type="http://schemas.openxmlformats.org/officeDocument/2006/relationships/image" Target="../media/image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damateria.com.br/cnidarios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damateria.com.br/cnidarios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damateria.com.br/cnidarios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32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damateria.com.br/cnidarios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image" Target="../media/image10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damateria.com.br/cnidarios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image" Target="../media/image1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damateria.com.br/cnidarios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29.xml"/><Relationship Id="rId4" Type="http://schemas.openxmlformats.org/officeDocument/2006/relationships/image" Target="../media/image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damateria.com.br/cnidarios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image" Target="../media/image9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damateria.com.br/cnidarios/" TargetMode="External"/><Relationship Id="rId7" Type="http://schemas.openxmlformats.org/officeDocument/2006/relationships/slide" Target="slide3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ay.google.com/store/apps/details?id=com.manboker.headportrait&amp;hl=pt" TargetMode="External"/><Relationship Id="rId5" Type="http://schemas.openxmlformats.org/officeDocument/2006/relationships/hyperlink" Target="https://www.todamateria.com.br/colonias-no-reino-animal/" TargetMode="External"/><Relationship Id="rId4" Type="http://schemas.openxmlformats.org/officeDocument/2006/relationships/hyperlink" Target="https://www.jornalnh.com.br/_conteudo/2015/01/noticias/rio_grande_do_sul/118011-aquecimento-da-agua-do-mar-aumenta-aparecimento-de-aguas-vivas-no-litoral.html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hyperlink" Target="http://cifonauta.cebimar.usp.br/photo/3811/" TargetMode="External"/><Relationship Id="rId7" Type="http://schemas.openxmlformats.org/officeDocument/2006/relationships/hyperlink" Target="https://www.todamateria.com.br/colonias-no-reino-animal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ornalnh.com.br/_conteudo/2015/01/noticias/rio_grande_do_sul/118011-aquecimento-da-agua-do-mar-aumenta-aparecimento-de-aguas-vivas-no-litoral.html" TargetMode="External"/><Relationship Id="rId5" Type="http://schemas.openxmlformats.org/officeDocument/2006/relationships/hyperlink" Target="https://www.todamateria.com.br/cnidarios/" TargetMode="External"/><Relationship Id="rId4" Type="http://schemas.openxmlformats.org/officeDocument/2006/relationships/hyperlink" Target="https://descobrindoacienciablog.wordpress.com/2017/09/22/zoologia-dos-invertebrados-filo-cnidaria/mikrofoto-de-hydra_15/" TargetMode="External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"/>
          <p:cNvSpPr txBox="1">
            <a:spLocks noGrp="1"/>
          </p:cNvSpPr>
          <p:nvPr>
            <p:ph type="ctrTitle"/>
          </p:nvPr>
        </p:nvSpPr>
        <p:spPr>
          <a:xfrm rot="-929840">
            <a:off x="3300531" y="2615158"/>
            <a:ext cx="5378548" cy="98535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E1C3"/>
              </a:buClr>
              <a:buSzPts val="5400"/>
              <a:buFont typeface="Times New Roman"/>
              <a:buNone/>
            </a:pPr>
            <a:r>
              <a:rPr lang="pt-BR" b="1">
                <a:solidFill>
                  <a:srgbClr val="E6E1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Reino </a:t>
            </a:r>
            <a:r>
              <a:rPr lang="pt-BR" b="1" i="1">
                <a:solidFill>
                  <a:srgbClr val="E6E1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Animalia</a:t>
            </a:r>
            <a:endParaRPr/>
          </a:p>
        </p:txBody>
      </p:sp>
      <p:sp>
        <p:nvSpPr>
          <p:cNvPr id="207" name="Google Shape;207;p19">
            <a:hlinkClick r:id="rId3" action="ppaction://hlinksldjump"/>
          </p:cNvPr>
          <p:cNvSpPr/>
          <p:nvPr/>
        </p:nvSpPr>
        <p:spPr>
          <a:xfrm>
            <a:off x="3346890" y="4689612"/>
            <a:ext cx="2319130" cy="185696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8" name="Google Shape;208;p19"/>
          <p:cNvSpPr txBox="1"/>
          <p:nvPr/>
        </p:nvSpPr>
        <p:spPr>
          <a:xfrm>
            <a:off x="3698072" y="5357300"/>
            <a:ext cx="16167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Autoria</a:t>
            </a:r>
            <a:endParaRPr/>
          </a:p>
        </p:txBody>
      </p:sp>
      <p:sp>
        <p:nvSpPr>
          <p:cNvPr id="209" name="Google Shape;209;p19">
            <a:hlinkClick r:id="rId4" action="ppaction://hlinksldjump"/>
          </p:cNvPr>
          <p:cNvSpPr/>
          <p:nvPr/>
        </p:nvSpPr>
        <p:spPr>
          <a:xfrm>
            <a:off x="569843" y="4670562"/>
            <a:ext cx="2319130" cy="1895061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4179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Instruções</a:t>
            </a:r>
            <a:endParaRPr/>
          </a:p>
        </p:txBody>
      </p:sp>
      <p:sp>
        <p:nvSpPr>
          <p:cNvPr id="210" name="Google Shape;210;p19">
            <a:hlinkClick r:id="rId5" action="ppaction://hlinksldjump"/>
          </p:cNvPr>
          <p:cNvSpPr/>
          <p:nvPr/>
        </p:nvSpPr>
        <p:spPr>
          <a:xfrm>
            <a:off x="6096000" y="4689612"/>
            <a:ext cx="2319131" cy="1895061"/>
          </a:xfrm>
          <a:prstGeom prst="ellipse">
            <a:avLst/>
          </a:prstGeom>
          <a:solidFill>
            <a:schemeClr val="accent5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Quiz</a:t>
            </a: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1" name="Google Shape;211;p19">
            <a:hlinkClick r:id="rId6" action="ppaction://hlinksldjump"/>
          </p:cNvPr>
          <p:cNvSpPr/>
          <p:nvPr/>
        </p:nvSpPr>
        <p:spPr>
          <a:xfrm>
            <a:off x="9342783" y="2517708"/>
            <a:ext cx="2239618" cy="1856962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Referências</a:t>
            </a:r>
            <a:endParaRPr/>
          </a:p>
        </p:txBody>
      </p:sp>
      <p:pic>
        <p:nvPicPr>
          <p:cNvPr id="212" name="Google Shape;212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9842" y="1125719"/>
            <a:ext cx="2319131" cy="231913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9"/>
          <p:cNvSpPr/>
          <p:nvPr/>
        </p:nvSpPr>
        <p:spPr>
          <a:xfrm>
            <a:off x="2537791" y="203676"/>
            <a:ext cx="2610984" cy="2251033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Oii eu sou o Ezequiél, vamos se diverti !!!</a:t>
            </a:r>
            <a:endParaRPr/>
          </a:p>
        </p:txBody>
      </p:sp>
      <p:pic>
        <p:nvPicPr>
          <p:cNvPr id="214" name="Google Shape;214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21090" y="473761"/>
            <a:ext cx="2991267" cy="110505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9">
            <a:hlinkClick r:id="rId9" action="ppaction://hlinksldjump"/>
          </p:cNvPr>
          <p:cNvSpPr/>
          <p:nvPr/>
        </p:nvSpPr>
        <p:spPr>
          <a:xfrm>
            <a:off x="9342783" y="4651513"/>
            <a:ext cx="2319131" cy="1895061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rgbClr val="367F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Reino Animalia</a:t>
            </a:r>
            <a:endParaRPr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t-BR"/>
              <a:t>Filo Cnidário</a:t>
            </a:r>
            <a:endParaRPr/>
          </a:p>
        </p:txBody>
      </p:sp>
      <p:sp>
        <p:nvSpPr>
          <p:cNvPr id="293" name="Google Shape;293;p28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/>
              <a:t>Cnidários ou celenterados (filo </a:t>
            </a:r>
            <a:r>
              <a:rPr lang="pt-BR" i="1"/>
              <a:t>Cnidaria</a:t>
            </a:r>
            <a:r>
              <a:rPr lang="pt-BR"/>
              <a:t>) são organismos: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/>
              <a:t>Pluricelulares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/>
              <a:t>Ambientes aquáticos,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pt-BR"/>
              <a:t>Maioria marinha.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/>
              <a:t>Existem mais de 11.000 espécies de cnidários:</a:t>
            </a:r>
            <a:endParaRPr/>
          </a:p>
        </p:txBody>
      </p:sp>
      <p:sp>
        <p:nvSpPr>
          <p:cNvPr id="294" name="Google Shape;294;p28">
            <a:hlinkClick r:id="rId3" action="ppaction://hlinksldjump"/>
          </p:cNvPr>
          <p:cNvSpPr/>
          <p:nvPr/>
        </p:nvSpPr>
        <p:spPr>
          <a:xfrm>
            <a:off x="556889" y="5559649"/>
            <a:ext cx="2681857" cy="1090246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sp>
        <p:nvSpPr>
          <p:cNvPr id="295" name="Google Shape;295;p28">
            <a:hlinkClick r:id="rId4" action="ppaction://hlinksldjump"/>
          </p:cNvPr>
          <p:cNvSpPr/>
          <p:nvPr/>
        </p:nvSpPr>
        <p:spPr>
          <a:xfrm>
            <a:off x="9168767" y="5559272"/>
            <a:ext cx="2250830" cy="10809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Próximo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9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t-BR"/>
              <a:t>Exemplos de Cnidários</a:t>
            </a:r>
            <a:endParaRPr/>
          </a:p>
        </p:txBody>
      </p:sp>
      <p:sp>
        <p:nvSpPr>
          <p:cNvPr id="302" name="Google Shape;302;p29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/>
              <a:t>Águas-vivas,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/>
              <a:t>Corais,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/>
              <a:t>Anêmonas-do-mar,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/>
              <a:t>Hidras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/>
              <a:t>Caravelas.</a:t>
            </a:r>
            <a:endParaRPr/>
          </a:p>
        </p:txBody>
      </p:sp>
      <p:sp>
        <p:nvSpPr>
          <p:cNvPr id="303" name="Google Shape;303;p29">
            <a:hlinkClick r:id="rId3" action="ppaction://hlinksldjump"/>
          </p:cNvPr>
          <p:cNvSpPr/>
          <p:nvPr/>
        </p:nvSpPr>
        <p:spPr>
          <a:xfrm>
            <a:off x="680321" y="5711483"/>
            <a:ext cx="2527113" cy="1012874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sp>
        <p:nvSpPr>
          <p:cNvPr id="304" name="Google Shape;304;p29">
            <a:hlinkClick r:id="rId4" action="ppaction://hlinksldjump"/>
          </p:cNvPr>
          <p:cNvSpPr/>
          <p:nvPr/>
        </p:nvSpPr>
        <p:spPr>
          <a:xfrm>
            <a:off x="9650437" y="5654835"/>
            <a:ext cx="2110154" cy="95249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Próximo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endParaRPr/>
          </a:p>
        </p:txBody>
      </p:sp>
      <p:sp>
        <p:nvSpPr>
          <p:cNvPr id="310" name="Google Shape;310;p30"/>
          <p:cNvSpPr txBox="1"/>
          <p:nvPr/>
        </p:nvSpPr>
        <p:spPr>
          <a:xfrm>
            <a:off x="2070622" y="4467561"/>
            <a:ext cx="28094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Água-Viva</a:t>
            </a:r>
            <a:endParaRPr/>
          </a:p>
        </p:txBody>
      </p:sp>
      <p:sp>
        <p:nvSpPr>
          <p:cNvPr id="311" name="Google Shape;311;p30"/>
          <p:cNvSpPr txBox="1"/>
          <p:nvPr/>
        </p:nvSpPr>
        <p:spPr>
          <a:xfrm>
            <a:off x="8312476" y="4652227"/>
            <a:ext cx="41744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Caravela</a:t>
            </a:r>
            <a:endParaRPr/>
          </a:p>
        </p:txBody>
      </p:sp>
      <p:sp>
        <p:nvSpPr>
          <p:cNvPr id="312" name="Google Shape;312;p30">
            <a:hlinkClick r:id="rId3" action="ppaction://hlinksldjump"/>
          </p:cNvPr>
          <p:cNvSpPr/>
          <p:nvPr/>
        </p:nvSpPr>
        <p:spPr>
          <a:xfrm>
            <a:off x="492369" y="5526800"/>
            <a:ext cx="2518117" cy="1155944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sp>
        <p:nvSpPr>
          <p:cNvPr id="313" name="Google Shape;313;p30">
            <a:hlinkClick r:id="rId4" action="ppaction://hlinksldjump"/>
          </p:cNvPr>
          <p:cNvSpPr/>
          <p:nvPr/>
        </p:nvSpPr>
        <p:spPr>
          <a:xfrm>
            <a:off x="8693833" y="5521447"/>
            <a:ext cx="2419643" cy="115594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Próximo</a:t>
            </a:r>
            <a:endParaRPr/>
          </a:p>
        </p:txBody>
      </p:sp>
      <p:sp>
        <p:nvSpPr>
          <p:cNvPr id="314" name="Google Shape;314;p30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/>
              <a:t>Ex: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endParaRPr/>
          </a:p>
        </p:txBody>
      </p:sp>
      <p:sp>
        <p:nvSpPr>
          <p:cNvPr id="320" name="Google Shape;320;p31"/>
          <p:cNvSpPr txBox="1"/>
          <p:nvPr/>
        </p:nvSpPr>
        <p:spPr>
          <a:xfrm>
            <a:off x="1129537" y="4352091"/>
            <a:ext cx="34555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Anêmona-do-mar</a:t>
            </a:r>
            <a:endParaRPr/>
          </a:p>
        </p:txBody>
      </p:sp>
      <p:sp>
        <p:nvSpPr>
          <p:cNvPr id="321" name="Google Shape;321;p31"/>
          <p:cNvSpPr txBox="1"/>
          <p:nvPr/>
        </p:nvSpPr>
        <p:spPr>
          <a:xfrm>
            <a:off x="7495708" y="4352091"/>
            <a:ext cx="32496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Hidras</a:t>
            </a:r>
            <a:endParaRPr/>
          </a:p>
        </p:txBody>
      </p:sp>
      <p:sp>
        <p:nvSpPr>
          <p:cNvPr id="322" name="Google Shape;322;p31">
            <a:hlinkClick r:id="rId3" action="ppaction://hlinksldjump"/>
          </p:cNvPr>
          <p:cNvSpPr/>
          <p:nvPr/>
        </p:nvSpPr>
        <p:spPr>
          <a:xfrm>
            <a:off x="458086" y="5838092"/>
            <a:ext cx="2397656" cy="88626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sp>
        <p:nvSpPr>
          <p:cNvPr id="323" name="Google Shape;323;p31">
            <a:hlinkClick r:id="rId4" action="ppaction://hlinksldjump"/>
          </p:cNvPr>
          <p:cNvSpPr/>
          <p:nvPr/>
        </p:nvSpPr>
        <p:spPr>
          <a:xfrm>
            <a:off x="9120526" y="5647572"/>
            <a:ext cx="2321169" cy="914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Próximo</a:t>
            </a:r>
            <a:endParaRPr/>
          </a:p>
        </p:txBody>
      </p:sp>
      <p:sp>
        <p:nvSpPr>
          <p:cNvPr id="324" name="Google Shape;324;p31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/>
              <a:t>Ex.: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t-BR"/>
              <a:t>Alimentação</a:t>
            </a:r>
            <a:endParaRPr/>
          </a:p>
        </p:txBody>
      </p:sp>
      <p:sp>
        <p:nvSpPr>
          <p:cNvPr id="330" name="Google Shape;330;p32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/>
              <a:t>Os cnidários são carnívoros. Alimentam-se de partículas em suspensão na água e pequenos animais aquáticos.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/>
              <a:t>O animal só volta a se alimentar depois de eliminar os dejetos.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331" name="Google Shape;331;p32">
            <a:hlinkClick r:id="rId3" action="ppaction://hlinksldjump"/>
          </p:cNvPr>
          <p:cNvSpPr/>
          <p:nvPr/>
        </p:nvSpPr>
        <p:spPr>
          <a:xfrm>
            <a:off x="680321" y="5584874"/>
            <a:ext cx="2569316" cy="998806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sp>
        <p:nvSpPr>
          <p:cNvPr id="332" name="Google Shape;332;p32">
            <a:hlinkClick r:id="rId4" action="ppaction://hlinksldjump"/>
          </p:cNvPr>
          <p:cNvSpPr/>
          <p:nvPr/>
        </p:nvSpPr>
        <p:spPr>
          <a:xfrm>
            <a:off x="9242474" y="5544945"/>
            <a:ext cx="2269205" cy="99880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Próximo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t-BR" b="1"/>
              <a:t>Respiração</a:t>
            </a:r>
            <a:endParaRPr/>
          </a:p>
        </p:txBody>
      </p:sp>
      <p:sp>
        <p:nvSpPr>
          <p:cNvPr id="338" name="Google Shape;338;p33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/>
              <a:t>Os cnidários não possuem sistema respiratório. As trocas gasosas ocorrem diretamente entre cada célula e o meio, através de difusão.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339" name="Google Shape;339;p33">
            <a:hlinkClick r:id="rId3" action="ppaction://hlinksldjump"/>
          </p:cNvPr>
          <p:cNvSpPr/>
          <p:nvPr/>
        </p:nvSpPr>
        <p:spPr>
          <a:xfrm>
            <a:off x="680321" y="5514535"/>
            <a:ext cx="2358301" cy="924361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sp>
        <p:nvSpPr>
          <p:cNvPr id="340" name="Google Shape;340;p33">
            <a:hlinkClick r:id="rId4" action="ppaction://hlinksldjump"/>
          </p:cNvPr>
          <p:cNvSpPr/>
          <p:nvPr/>
        </p:nvSpPr>
        <p:spPr>
          <a:xfrm>
            <a:off x="8834511" y="5357958"/>
            <a:ext cx="2358301" cy="10809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Próximo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4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t-BR" b="1"/>
              <a:t>Sistema Nervoso</a:t>
            </a:r>
            <a:endParaRPr/>
          </a:p>
        </p:txBody>
      </p:sp>
      <p:sp>
        <p:nvSpPr>
          <p:cNvPr id="346" name="Google Shape;346;p34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/>
              <a:t>Os cnidários são os primeiros animais a apresentar neurônios, as células nervosas. Porém, o seu sistema nervoso é bastante simples.</a:t>
            </a:r>
            <a:endParaRPr/>
          </a:p>
        </p:txBody>
      </p:sp>
      <p:sp>
        <p:nvSpPr>
          <p:cNvPr id="347" name="Google Shape;347;p34">
            <a:hlinkClick r:id="rId3" action="ppaction://hlinksldjump"/>
          </p:cNvPr>
          <p:cNvSpPr/>
          <p:nvPr/>
        </p:nvSpPr>
        <p:spPr>
          <a:xfrm>
            <a:off x="520505" y="5500468"/>
            <a:ext cx="2475913" cy="1080938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sp>
        <p:nvSpPr>
          <p:cNvPr id="348" name="Google Shape;348;p34">
            <a:hlinkClick r:id="rId4" action="ppaction://hlinksldjump"/>
          </p:cNvPr>
          <p:cNvSpPr/>
          <p:nvPr/>
        </p:nvSpPr>
        <p:spPr>
          <a:xfrm>
            <a:off x="9340948" y="5669280"/>
            <a:ext cx="2039815" cy="91212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Próximo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5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t-BR" b="1"/>
              <a:t>Reprodução</a:t>
            </a:r>
            <a:endParaRPr/>
          </a:p>
        </p:txBody>
      </p:sp>
      <p:sp>
        <p:nvSpPr>
          <p:cNvPr id="354" name="Google Shape;354;p35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/>
              <a:t>A </a:t>
            </a:r>
            <a:r>
              <a:rPr lang="pt-BR" u="sng">
                <a:solidFill>
                  <a:schemeClr val="hlink"/>
                </a:solidFill>
                <a:hlinkClick r:id="rId3"/>
              </a:rPr>
              <a:t>reprodução assexuada</a:t>
            </a:r>
            <a:r>
              <a:rPr lang="pt-BR"/>
              <a:t> ocorre por brotamento. Na superfície do corpo existem brotos que se desenvolvem;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/>
              <a:t>A </a:t>
            </a:r>
            <a:r>
              <a:rPr lang="pt-BR" u="sng">
                <a:solidFill>
                  <a:schemeClr val="hlink"/>
                </a:solidFill>
                <a:hlinkClick r:id="rId4"/>
              </a:rPr>
              <a:t>reprodução sexuada</a:t>
            </a:r>
            <a:r>
              <a:rPr lang="pt-BR"/>
              <a:t> é possível graças a existência de cnidários dióicos (sexos separados) ou monóicos (hermafroditas).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355" name="Google Shape;355;p35">
            <a:hlinkClick r:id="rId5" action="ppaction://hlinksldjump"/>
          </p:cNvPr>
          <p:cNvSpPr/>
          <p:nvPr/>
        </p:nvSpPr>
        <p:spPr>
          <a:xfrm>
            <a:off x="669431" y="5626773"/>
            <a:ext cx="2456774" cy="955997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sp>
        <p:nvSpPr>
          <p:cNvPr id="356" name="Google Shape;356;p35">
            <a:hlinkClick r:id="rId6" action="ppaction://hlinksldjump"/>
          </p:cNvPr>
          <p:cNvSpPr/>
          <p:nvPr/>
        </p:nvSpPr>
        <p:spPr>
          <a:xfrm>
            <a:off x="9102926" y="5427690"/>
            <a:ext cx="2419643" cy="10809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Quiz</a:t>
            </a:r>
            <a:endParaRPr/>
          </a:p>
        </p:txBody>
      </p:sp>
      <p:sp>
        <p:nvSpPr>
          <p:cNvPr id="357" name="Google Shape;357;p35">
            <a:hlinkClick r:id="rId7" action="ppaction://hlinksldjump"/>
          </p:cNvPr>
          <p:cNvSpPr/>
          <p:nvPr/>
        </p:nvSpPr>
        <p:spPr>
          <a:xfrm>
            <a:off x="5040923" y="4700544"/>
            <a:ext cx="2110154" cy="1558935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Início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6"/>
          <p:cNvSpPr txBox="1">
            <a:spLocks noGrp="1"/>
          </p:cNvSpPr>
          <p:nvPr>
            <p:ph type="body" idx="1"/>
          </p:nvPr>
        </p:nvSpPr>
        <p:spPr>
          <a:xfrm>
            <a:off x="838200" y="2051668"/>
            <a:ext cx="10515600" cy="4995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pt-BR" sz="2800" b="1">
                <a:latin typeface="Times New Roman"/>
                <a:ea typeface="Times New Roman"/>
                <a:cs typeface="Times New Roman"/>
                <a:sym typeface="Times New Roman"/>
              </a:rPr>
              <a:t>1) Qual O processo de alimentação dos Poríferos?</a:t>
            </a:r>
            <a:endParaRPr sz="2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pt-BR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A)</a:t>
            </a:r>
            <a:r>
              <a:rPr lang="pt-BR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A água entra pela pele e sai pelos poros.</a:t>
            </a:r>
            <a:r>
              <a:rPr lang="pt-BR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pt-BR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 action="ppaction://hlinksldjump"/>
              </a:rPr>
              <a:t>B)</a:t>
            </a:r>
            <a:r>
              <a:rPr lang="pt-BR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A água entra pelos poros e sai pela pele</a:t>
            </a:r>
            <a:r>
              <a:rPr lang="pt-BR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pt-BR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 action="ppaction://hlinksldjump"/>
              </a:rPr>
              <a:t>C)</a:t>
            </a:r>
            <a:r>
              <a:rPr lang="pt-BR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A água entra pelo ósculo e sai pela pele.</a:t>
            </a:r>
            <a:r>
              <a:rPr lang="pt-BR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pt-BR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 action="ppaction://hlinksldjump"/>
              </a:rPr>
              <a:t>D)</a:t>
            </a:r>
            <a:r>
              <a:rPr lang="pt-BR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A água entra pela pele e sai pelo ósculo.</a:t>
            </a:r>
            <a:r>
              <a:rPr lang="pt-BR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pt-BR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 action="ppaction://hlinksldjump"/>
              </a:rPr>
              <a:t>E)</a:t>
            </a:r>
            <a:r>
              <a:rPr lang="pt-BR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A água entra pelos poros e sai pelo ósculo</a:t>
            </a:r>
            <a:r>
              <a:rPr lang="pt-BR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363" name="Google Shape;363;p36">
            <a:hlinkClick r:id="rId8" action="ppaction://hlinksldjump"/>
          </p:cNvPr>
          <p:cNvSpPr/>
          <p:nvPr/>
        </p:nvSpPr>
        <p:spPr>
          <a:xfrm>
            <a:off x="838200" y="5795962"/>
            <a:ext cx="1802296" cy="762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sp>
        <p:nvSpPr>
          <p:cNvPr id="364" name="Google Shape;364;p36"/>
          <p:cNvSpPr txBox="1"/>
          <p:nvPr/>
        </p:nvSpPr>
        <p:spPr>
          <a:xfrm>
            <a:off x="3516923" y="775790"/>
            <a:ext cx="431878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Quiz</a:t>
            </a:r>
            <a:endParaRPr sz="4400" b="1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7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pt-BR" b="1">
                <a:latin typeface="Times New Roman"/>
                <a:ea typeface="Times New Roman"/>
                <a:cs typeface="Times New Roman"/>
                <a:sym typeface="Times New Roman"/>
              </a:rPr>
              <a:t>Acerto</a:t>
            </a:r>
            <a:endParaRPr/>
          </a:p>
        </p:txBody>
      </p:sp>
      <p:sp>
        <p:nvSpPr>
          <p:cNvPr id="370" name="Google Shape;370;p37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Parabéns você merece uma sardinha fliper ☺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37">
            <a:hlinkClick r:id="rId3" action="ppaction://hlinksldjump"/>
          </p:cNvPr>
          <p:cNvSpPr/>
          <p:nvPr/>
        </p:nvSpPr>
        <p:spPr>
          <a:xfrm>
            <a:off x="1285461" y="5327374"/>
            <a:ext cx="1948069" cy="901148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pic>
        <p:nvPicPr>
          <p:cNvPr id="372" name="Google Shape;372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3945" y="2695543"/>
            <a:ext cx="2631831" cy="2631831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7">
            <a:hlinkClick r:id="rId5" action="ppaction://hlinksldjump"/>
          </p:cNvPr>
          <p:cNvSpPr/>
          <p:nvPr/>
        </p:nvSpPr>
        <p:spPr>
          <a:xfrm>
            <a:off x="7532825" y="5370403"/>
            <a:ext cx="1948070" cy="90114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Próximo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"/>
          <p:cNvSpPr txBox="1">
            <a:spLocks noGrp="1"/>
          </p:cNvSpPr>
          <p:nvPr>
            <p:ph type="title"/>
          </p:nvPr>
        </p:nvSpPr>
        <p:spPr>
          <a:xfrm>
            <a:off x="1797666" y="557611"/>
            <a:ext cx="8596668" cy="1060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Times New Roman"/>
              <a:buNone/>
            </a:pPr>
            <a:r>
              <a:rPr lang="pt-BR" sz="3240" b="1">
                <a:latin typeface="Times New Roman"/>
                <a:ea typeface="Times New Roman"/>
                <a:cs typeface="Times New Roman"/>
                <a:sym typeface="Times New Roman"/>
              </a:rPr>
              <a:t>Autoria</a:t>
            </a:r>
            <a:r>
              <a:rPr lang="pt-BR" sz="3240"/>
              <a:t/>
            </a:r>
            <a:br>
              <a:rPr lang="pt-BR" sz="3240"/>
            </a:br>
            <a:endParaRPr sz="3240"/>
          </a:p>
        </p:txBody>
      </p:sp>
      <p:sp>
        <p:nvSpPr>
          <p:cNvPr id="221" name="Google Shape;221;p20"/>
          <p:cNvSpPr txBox="1">
            <a:spLocks noGrp="1"/>
          </p:cNvSpPr>
          <p:nvPr>
            <p:ph type="body" idx="1"/>
          </p:nvPr>
        </p:nvSpPr>
        <p:spPr>
          <a:xfrm>
            <a:off x="82975" y="1008175"/>
            <a:ext cx="11653200" cy="42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0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</a:pPr>
            <a:r>
              <a:rPr lang="pt-BR" sz="1800" b="1" dirty="0">
                <a:latin typeface="Times New Roman"/>
                <a:ea typeface="Times New Roman"/>
                <a:cs typeface="Times New Roman"/>
                <a:sym typeface="Times New Roman"/>
              </a:rPr>
              <a:t>Título: </a:t>
            </a: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Reino </a:t>
            </a:r>
            <a:r>
              <a:rPr lang="pt-BR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Animalia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90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</a:pPr>
            <a:r>
              <a:rPr lang="pt-BR" sz="1800" b="1" dirty="0">
                <a:latin typeface="Times New Roman"/>
                <a:ea typeface="Times New Roman"/>
                <a:cs typeface="Times New Roman"/>
                <a:sym typeface="Times New Roman"/>
              </a:rPr>
              <a:t>Objetivo: Revisar os conteúdos relativos ao Reino.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just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t-BR" sz="1800" b="1" dirty="0">
                <a:latin typeface="Times New Roman"/>
                <a:ea typeface="Times New Roman"/>
                <a:cs typeface="Times New Roman"/>
                <a:sym typeface="Times New Roman"/>
              </a:rPr>
              <a:t>Componente curricular:</a:t>
            </a: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 Ciências Naturais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just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t-BR" sz="1800" b="1" dirty="0">
                <a:latin typeface="Times New Roman"/>
                <a:ea typeface="Times New Roman"/>
                <a:cs typeface="Times New Roman"/>
                <a:sym typeface="Times New Roman"/>
              </a:rPr>
              <a:t>Nível de ensino: </a:t>
            </a: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Ensino Fundamental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just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t-BR" sz="1800" b="1" dirty="0">
                <a:latin typeface="Times New Roman"/>
                <a:ea typeface="Times New Roman"/>
                <a:cs typeface="Times New Roman"/>
                <a:sym typeface="Times New Roman"/>
              </a:rPr>
              <a:t>Tema:</a:t>
            </a: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 Reino </a:t>
            </a:r>
            <a:r>
              <a:rPr lang="pt-BR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Animalia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90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pt-BR" sz="1800" b="1" dirty="0">
                <a:latin typeface="Times New Roman"/>
                <a:ea typeface="Times New Roman"/>
                <a:cs typeface="Times New Roman"/>
                <a:sym typeface="Times New Roman"/>
              </a:rPr>
              <a:t>Autoria:</a:t>
            </a: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Ezequiél</a:t>
            </a: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 Hans - acadêmico em Licenciatura em Ciências Biológicas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905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pt-BR" sz="1800" b="1" dirty="0">
                <a:latin typeface="Times New Roman"/>
                <a:ea typeface="Times New Roman"/>
                <a:cs typeface="Times New Roman"/>
                <a:sym typeface="Times New Roman"/>
              </a:rPr>
              <a:t>Orientadoras:</a:t>
            </a: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Profº</a:t>
            </a: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pt-BR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Drº</a:t>
            </a: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 Maria Rosangela Silveira Ramos, Coordenadora Institucional do Programa de Residência Pedagógica </a:t>
            </a:r>
            <a:r>
              <a:rPr lang="pt-BR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eProfº</a:t>
            </a: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pt-BR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Drº</a:t>
            </a: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 Helena </a:t>
            </a:r>
            <a:r>
              <a:rPr lang="pt-BR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Brum</a:t>
            </a: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 Neto, </a:t>
            </a:r>
            <a:r>
              <a:rPr lang="pt-BR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Coordenadorado</a:t>
            </a: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 Laboratório Interdisciplinar de Formação de Educadores (LIFE)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905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Char char="•"/>
            </a:pPr>
            <a:r>
              <a:rPr lang="pt-BR" sz="1800" b="1" dirty="0">
                <a:latin typeface="Times New Roman"/>
                <a:ea typeface="Times New Roman"/>
                <a:cs typeface="Times New Roman"/>
                <a:sym typeface="Times New Roman"/>
              </a:rPr>
              <a:t>País:</a:t>
            </a: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 Brasil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905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Char char="•"/>
            </a:pPr>
            <a:r>
              <a:rPr lang="pt-BR" sz="1800" b="1" dirty="0">
                <a:latin typeface="Times New Roman"/>
                <a:ea typeface="Times New Roman"/>
                <a:cs typeface="Times New Roman"/>
                <a:sym typeface="Times New Roman"/>
              </a:rPr>
              <a:t>Instituição: Instituto Federal Farroupilha </a:t>
            </a:r>
            <a:r>
              <a:rPr lang="pt-BR" sz="1800" b="1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pt-BR" sz="1800" b="1" smtClean="0">
                <a:latin typeface="Times New Roman"/>
                <a:ea typeface="Times New Roman"/>
                <a:cs typeface="Times New Roman"/>
                <a:sym typeface="Times New Roman"/>
              </a:rPr>
              <a:t>Programa </a:t>
            </a:r>
            <a:r>
              <a:rPr lang="pt-BR" sz="1800" b="1" dirty="0">
                <a:latin typeface="Times New Roman"/>
                <a:ea typeface="Times New Roman"/>
                <a:cs typeface="Times New Roman"/>
                <a:sym typeface="Times New Roman"/>
              </a:rPr>
              <a:t>de Residência Pedagógica - CAPES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905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Char char="•"/>
            </a:pPr>
            <a:r>
              <a:rPr lang="pt-BR" sz="1800" b="1" dirty="0">
                <a:latin typeface="Times New Roman"/>
                <a:ea typeface="Times New Roman"/>
                <a:cs typeface="Times New Roman"/>
                <a:sym typeface="Times New Roman"/>
              </a:rPr>
              <a:t>Ano: 2019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905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Char char="•"/>
            </a:pPr>
            <a:r>
              <a:rPr lang="pt-BR" sz="1800" b="1" dirty="0">
                <a:latin typeface="Times New Roman"/>
                <a:ea typeface="Times New Roman"/>
                <a:cs typeface="Times New Roman"/>
                <a:sym typeface="Times New Roman"/>
              </a:rPr>
              <a:t>Licença: 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76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20"/>
          <p:cNvSpPr/>
          <p:nvPr/>
        </p:nvSpPr>
        <p:spPr>
          <a:xfrm>
            <a:off x="600222" y="5829347"/>
            <a:ext cx="2064026" cy="1060174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 action="ppaction://hlinksldjump"/>
              </a:rPr>
              <a:t>Voltar</a:t>
            </a:r>
            <a:endParaRPr sz="18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3" name="Google Shape;22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89282" y="4233637"/>
            <a:ext cx="2288302" cy="2288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8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pt-BR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Errouuuu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9" name="Google Shape;379;p38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Volte e tente novamente </a:t>
            </a:r>
            <a:r>
              <a:rPr lang="pt-BR" sz="32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☹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200"/>
              <a:buChar char="•"/>
            </a:pPr>
            <a:r>
              <a:rPr lang="pt-BR" sz="32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Está com duvidas acesse: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https://educacao.uol.com.br/disciplinas/biologia/esponjas-conheca-o-filo-iporiferai.htm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lang="pt-BR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Isso ajudará sua memoria</a:t>
            </a:r>
            <a:endParaRPr/>
          </a:p>
          <a:p>
            <a:pPr marL="685800" lvl="1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400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0" name="Google Shape;380;p38">
            <a:hlinkClick r:id="rId4" action="ppaction://hlinksldjump"/>
          </p:cNvPr>
          <p:cNvSpPr/>
          <p:nvPr/>
        </p:nvSpPr>
        <p:spPr>
          <a:xfrm>
            <a:off x="838200" y="5221019"/>
            <a:ext cx="2467708" cy="1090881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pic>
        <p:nvPicPr>
          <p:cNvPr id="381" name="Google Shape;381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34889" y="4341055"/>
            <a:ext cx="2302410" cy="2302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9"/>
          <p:cNvSpPr txBox="1">
            <a:spLocks noGrp="1"/>
          </p:cNvSpPr>
          <p:nvPr>
            <p:ph type="title"/>
          </p:nvPr>
        </p:nvSpPr>
        <p:spPr>
          <a:xfrm>
            <a:off x="1153550" y="4853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pt-BR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Errro de sistema, volte o quanto antes</a:t>
            </a: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387" name="Google Shape;387;p39"/>
          <p:cNvSpPr txBox="1">
            <a:spLocks noGrp="1"/>
          </p:cNvSpPr>
          <p:nvPr>
            <p:ph type="body" idx="4294967295"/>
          </p:nvPr>
        </p:nvSpPr>
        <p:spPr>
          <a:xfrm>
            <a:off x="0" y="2141538"/>
            <a:ext cx="9418638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Char char="•"/>
            </a:pPr>
            <a:r>
              <a:rPr lang="pt-BR" sz="32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Está com duvidas acesse: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https://educacao.uol.com.br/disciplinas/biologia/esponjas-conheca-o-filo-iporiferai.htm</a:t>
            </a:r>
            <a:endParaRPr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lang="pt-BR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Isso ajudará sua memoria</a:t>
            </a:r>
            <a:endParaRPr/>
          </a:p>
        </p:txBody>
      </p:sp>
      <p:sp>
        <p:nvSpPr>
          <p:cNvPr id="388" name="Google Shape;388;p39">
            <a:hlinkClick r:id="rId4" action="ppaction://hlinksldjump"/>
          </p:cNvPr>
          <p:cNvSpPr/>
          <p:nvPr/>
        </p:nvSpPr>
        <p:spPr>
          <a:xfrm>
            <a:off x="1153550" y="5318833"/>
            <a:ext cx="2138289" cy="85813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pic>
        <p:nvPicPr>
          <p:cNvPr id="389" name="Google Shape;389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3638" y="3146255"/>
            <a:ext cx="3346620" cy="3346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pt-BR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ERROUUU volte e tente novamente :(</a:t>
            </a:r>
            <a:endParaRPr/>
          </a:p>
        </p:txBody>
      </p:sp>
      <p:sp>
        <p:nvSpPr>
          <p:cNvPr id="395" name="Google Shape;395;p40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Char char="•"/>
            </a:pPr>
            <a:r>
              <a:rPr lang="pt-BR" sz="32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Está com duvidas acesse: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https://educacao.uol.com.br/disciplinas/biologia/esponjas-conheca-o-filo-iporiferai.htm</a:t>
            </a:r>
            <a:endParaRPr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lang="pt-BR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Isso ajudará sua memoria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396" name="Google Shape;396;p40">
            <a:hlinkClick r:id="rId4" action="ppaction://hlinksldjump"/>
          </p:cNvPr>
          <p:cNvSpPr/>
          <p:nvPr/>
        </p:nvSpPr>
        <p:spPr>
          <a:xfrm>
            <a:off x="838200" y="5391077"/>
            <a:ext cx="2467708" cy="10064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pic>
        <p:nvPicPr>
          <p:cNvPr id="397" name="Google Shape;397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57424" y="3813515"/>
            <a:ext cx="2814711" cy="2814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1"/>
          <p:cNvSpPr txBox="1">
            <a:spLocks noGrp="1"/>
          </p:cNvSpPr>
          <p:nvPr>
            <p:ph type="title"/>
          </p:nvPr>
        </p:nvSpPr>
        <p:spPr>
          <a:xfrm>
            <a:off x="649199" y="457799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pt-BR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Errou tente novamente</a:t>
            </a:r>
            <a:endParaRPr/>
          </a:p>
        </p:txBody>
      </p:sp>
      <p:pic>
        <p:nvPicPr>
          <p:cNvPr id="403" name="Google Shape;403;p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66077" y="3609568"/>
            <a:ext cx="3248432" cy="3248432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41"/>
          <p:cNvSpPr txBox="1"/>
          <p:nvPr/>
        </p:nvSpPr>
        <p:spPr>
          <a:xfrm>
            <a:off x="649199" y="320115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 sz="36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5" name="Google Shape;405;p41"/>
          <p:cNvSpPr/>
          <p:nvPr/>
        </p:nvSpPr>
        <p:spPr>
          <a:xfrm>
            <a:off x="450165" y="2197364"/>
            <a:ext cx="8932986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Noto Sans Symbols"/>
              <a:buChar char="⮚"/>
            </a:pPr>
            <a:r>
              <a:rPr lang="pt-BR" sz="32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Está com duvidas acesse: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lang="pt-BR" sz="20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https://educacao.uol.com.br/disciplinas/biologia/esponjas-conheca-o-filo-iporiferai.htm</a:t>
            </a:r>
            <a:endParaRPr sz="20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⮚"/>
            </a:pPr>
            <a:r>
              <a:rPr lang="pt-BR" sz="20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Isso ajudará sua memoria</a:t>
            </a:r>
            <a:endParaRPr/>
          </a:p>
        </p:txBody>
      </p:sp>
      <p:sp>
        <p:nvSpPr>
          <p:cNvPr id="406" name="Google Shape;406;p41">
            <a:hlinkClick r:id="rId5" action="ppaction://hlinksldjump"/>
          </p:cNvPr>
          <p:cNvSpPr/>
          <p:nvPr/>
        </p:nvSpPr>
        <p:spPr>
          <a:xfrm>
            <a:off x="858129" y="5753686"/>
            <a:ext cx="1899139" cy="822876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t-BR"/>
              <a:t>Questão 2</a:t>
            </a:r>
            <a:endParaRPr/>
          </a:p>
        </p:txBody>
      </p:sp>
      <p:sp>
        <p:nvSpPr>
          <p:cNvPr id="412" name="Google Shape;412;p4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9746826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 sz="2400" b="1">
                <a:latin typeface="Times New Roman"/>
                <a:ea typeface="Times New Roman"/>
                <a:cs typeface="Times New Roman"/>
                <a:sym typeface="Times New Roman"/>
              </a:rPr>
              <a:t>2) O Filo Cnidaria corresponde: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A) </a:t>
            </a: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Anêmonas, corais, águas-vivas e hidromedusas</a:t>
            </a: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 action="ppaction://hlinksldjump"/>
              </a:rPr>
              <a:t>B) </a:t>
            </a: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São ossos de dinossauro.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 action="ppaction://hlinksldjump"/>
              </a:rPr>
              <a:t>C) </a:t>
            </a: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São extraterrestres.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 action="ppaction://hlinksldjump"/>
              </a:rPr>
              <a:t>D)</a:t>
            </a: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 É parente do Osama bin Laden.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3" name="Google Shape;413;p42">
            <a:hlinkClick r:id="rId7" action="ppaction://hlinksldjump"/>
          </p:cNvPr>
          <p:cNvSpPr/>
          <p:nvPr/>
        </p:nvSpPr>
        <p:spPr>
          <a:xfrm>
            <a:off x="424116" y="5517340"/>
            <a:ext cx="2712980" cy="1048043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t-BR"/>
              <a:t>Acertouu quem diria!!! shushsushsus</a:t>
            </a:r>
            <a:endParaRPr/>
          </a:p>
        </p:txBody>
      </p:sp>
      <p:sp>
        <p:nvSpPr>
          <p:cNvPr id="419" name="Google Shape;419;p43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9971909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Para mais informação acesse </a:t>
            </a:r>
            <a:r>
              <a:rPr lang="pt-BR" u="sng">
                <a:solidFill>
                  <a:schemeClr val="hlink"/>
                </a:solidFill>
                <a:hlinkClick r:id="rId3"/>
              </a:rPr>
              <a:t>https://www.todamateria.com.br/cnidarios/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⮚"/>
            </a:pPr>
            <a:r>
              <a:rPr lang="pt-BR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Isso ajudará sua memoria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pic>
        <p:nvPicPr>
          <p:cNvPr id="420" name="Google Shape;420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8471" y="3242175"/>
            <a:ext cx="2654532" cy="2654532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43">
            <a:hlinkClick r:id="rId5" action="ppaction://hlinksldjump"/>
          </p:cNvPr>
          <p:cNvSpPr/>
          <p:nvPr/>
        </p:nvSpPr>
        <p:spPr>
          <a:xfrm>
            <a:off x="872197" y="5683348"/>
            <a:ext cx="2045801" cy="801858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sp>
        <p:nvSpPr>
          <p:cNvPr id="422" name="Google Shape;422;p43">
            <a:hlinkClick r:id="rId6" action="ppaction://hlinksldjump"/>
          </p:cNvPr>
          <p:cNvSpPr/>
          <p:nvPr/>
        </p:nvSpPr>
        <p:spPr>
          <a:xfrm>
            <a:off x="6096000" y="5683348"/>
            <a:ext cx="2045801" cy="80185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Próximo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4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rebuchet MS"/>
              <a:buNone/>
            </a:pPr>
            <a:r>
              <a:rPr lang="pt-BR">
                <a:solidFill>
                  <a:srgbClr val="FF0000"/>
                </a:solidFill>
              </a:rPr>
              <a:t>Errou melhor estudar </a:t>
            </a:r>
            <a:endParaRPr/>
          </a:p>
        </p:txBody>
      </p:sp>
      <p:sp>
        <p:nvSpPr>
          <p:cNvPr id="428" name="Google Shape;428;p44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9324795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Para mais informações acesse: </a:t>
            </a:r>
            <a:r>
              <a:rPr lang="pt-BR" u="sng">
                <a:solidFill>
                  <a:schemeClr val="hlink"/>
                </a:solidFill>
                <a:hlinkClick r:id="rId3"/>
              </a:rPr>
              <a:t>https://www.todamateria.com.br/cnidarios/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⮚"/>
            </a:pPr>
            <a:r>
              <a:rPr lang="pt-BR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Isso ajudará sua memoria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429" name="Google Shape;429;p44">
            <a:hlinkClick r:id="rId4" action="ppaction://hlinksldjump"/>
          </p:cNvPr>
          <p:cNvSpPr/>
          <p:nvPr/>
        </p:nvSpPr>
        <p:spPr>
          <a:xfrm>
            <a:off x="677334" y="5570806"/>
            <a:ext cx="2094001" cy="88626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pic>
        <p:nvPicPr>
          <p:cNvPr id="430" name="Google Shape;430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3638" y="3146255"/>
            <a:ext cx="3346620" cy="3346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5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rebuchet MS"/>
              <a:buNone/>
            </a:pPr>
            <a:r>
              <a:rPr lang="pt-BR">
                <a:solidFill>
                  <a:srgbClr val="FF0000"/>
                </a:solidFill>
              </a:rPr>
              <a:t>Volta tche tá horrível</a:t>
            </a:r>
            <a:endParaRPr/>
          </a:p>
        </p:txBody>
      </p:sp>
      <p:sp>
        <p:nvSpPr>
          <p:cNvPr id="436" name="Google Shape;436;p4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9381066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Para mais informação acesse: </a:t>
            </a:r>
            <a:r>
              <a:rPr lang="pt-BR" u="sng">
                <a:solidFill>
                  <a:schemeClr val="hlink"/>
                </a:solidFill>
                <a:hlinkClick r:id="rId3"/>
              </a:rPr>
              <a:t>https://www.todamateria.com.br/cnidarios/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Noto Sans Symbols"/>
              <a:buChar char="⮚"/>
            </a:pPr>
            <a:r>
              <a:rPr lang="pt-BR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Isso ajudará sua memoria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437" name="Google Shape;437;p45">
            <a:hlinkClick r:id="rId4" action="ppaction://hlinksldjump"/>
          </p:cNvPr>
          <p:cNvSpPr/>
          <p:nvPr/>
        </p:nvSpPr>
        <p:spPr>
          <a:xfrm>
            <a:off x="677334" y="5626365"/>
            <a:ext cx="2051798" cy="829994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pic>
        <p:nvPicPr>
          <p:cNvPr id="438" name="Google Shape;438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8433" y="3456840"/>
            <a:ext cx="2814711" cy="2814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6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rebuchet MS"/>
              <a:buNone/>
            </a:pPr>
            <a:r>
              <a:rPr lang="pt-BR">
                <a:solidFill>
                  <a:srgbClr val="FF0000"/>
                </a:solidFill>
              </a:rPr>
              <a:t>Nem pertooo ☹ cruzes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44" name="Google Shape;444;p46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Para mais informações acesse: </a:t>
            </a:r>
            <a:r>
              <a:rPr lang="pt-BR" u="sng">
                <a:solidFill>
                  <a:schemeClr val="hlink"/>
                </a:solidFill>
                <a:hlinkClick r:id="rId3"/>
              </a:rPr>
              <a:t>https://www.todamateria.com.br/cnidarios/</a:t>
            </a:r>
            <a:r>
              <a:rPr lang="pt-BR"/>
              <a:t> </a:t>
            </a:r>
            <a:r>
              <a:rPr lang="pt-BR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Isso ajudará sua memoria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445" name="Google Shape;445;p46">
            <a:hlinkClick r:id="rId4" action="ppaction://hlinksldjump"/>
          </p:cNvPr>
          <p:cNvSpPr/>
          <p:nvPr/>
        </p:nvSpPr>
        <p:spPr>
          <a:xfrm>
            <a:off x="677334" y="5655212"/>
            <a:ext cx="2240664" cy="970671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pic>
        <p:nvPicPr>
          <p:cNvPr id="446" name="Google Shape;446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9021" y="3429000"/>
            <a:ext cx="3024981" cy="3024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7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Questão 3 </a:t>
            </a:r>
            <a:endParaRPr/>
          </a:p>
        </p:txBody>
      </p:sp>
      <p:sp>
        <p:nvSpPr>
          <p:cNvPr id="452" name="Google Shape;452;p47"/>
          <p:cNvSpPr txBox="1">
            <a:spLocks noGrp="1"/>
          </p:cNvSpPr>
          <p:nvPr>
            <p:ph type="body" idx="1"/>
          </p:nvPr>
        </p:nvSpPr>
        <p:spPr>
          <a:xfrm>
            <a:off x="680321" y="2250831"/>
            <a:ext cx="8596668" cy="4895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t-BR" sz="2400" b="1">
                <a:latin typeface="Times New Roman"/>
                <a:ea typeface="Times New Roman"/>
                <a:cs typeface="Times New Roman"/>
                <a:sym typeface="Times New Roman"/>
              </a:rPr>
              <a:t>3) Quando um animal possui os dois sexos no mesmo corpo como os Cnidários são  chamados de: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A)</a:t>
            </a: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 Monóicas;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 action="ppaction://hlinksldjump"/>
              </a:rPr>
              <a:t>B)</a:t>
            </a: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 Dióicas;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 action="ppaction://hlinksldjump"/>
              </a:rPr>
              <a:t>C)</a:t>
            </a: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 Hermafrodita;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 action="ppaction://hlinksldjump"/>
              </a:rPr>
              <a:t>D)</a:t>
            </a: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 Vivíparas;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pt-BR" b="1">
                <a:latin typeface="Times New Roman"/>
                <a:ea typeface="Times New Roman"/>
                <a:cs typeface="Times New Roman"/>
                <a:sym typeface="Times New Roman"/>
              </a:rPr>
              <a:t>Instruções</a:t>
            </a:r>
            <a:endParaRPr/>
          </a:p>
        </p:txBody>
      </p:sp>
      <p:sp>
        <p:nvSpPr>
          <p:cNvPr id="229" name="Google Shape;229;p21"/>
          <p:cNvSpPr txBox="1">
            <a:spLocks noGrp="1"/>
          </p:cNvSpPr>
          <p:nvPr>
            <p:ph type="body" idx="1"/>
          </p:nvPr>
        </p:nvSpPr>
        <p:spPr>
          <a:xfrm>
            <a:off x="838200" y="225344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O Objeto de aprendizagem definição: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/>
              <a:t>Podem ser assim definidos (BALBINO, 2007, p.1):</a:t>
            </a:r>
            <a:br>
              <a:rPr lang="pt-BR"/>
            </a:br>
            <a:r>
              <a:rPr lang="pt-BR"/>
              <a:t>“Objetos de Aprendizagem são definidos como uma entidade, digital ou não digital, que pode ser usada e reutilizada ou referenciada durante um processo de suporte tecnológico ao ensino e aprendizagem. </a:t>
            </a: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O quis tem 3 perguntas com alternativas;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Dessas alternativas, 1 está correta e as outras erradas;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Na tela que tiver essa seta                é o movimento para seguir.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Na tela que tiver essa seta                é o movimento que volta.</a:t>
            </a:r>
            <a:endParaRPr/>
          </a:p>
        </p:txBody>
      </p:sp>
      <p:sp>
        <p:nvSpPr>
          <p:cNvPr id="230" name="Google Shape;230;p21"/>
          <p:cNvSpPr/>
          <p:nvPr/>
        </p:nvSpPr>
        <p:spPr>
          <a:xfrm>
            <a:off x="4576103" y="4965218"/>
            <a:ext cx="731520" cy="52677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1" name="Google Shape;231;p21"/>
          <p:cNvSpPr/>
          <p:nvPr/>
        </p:nvSpPr>
        <p:spPr>
          <a:xfrm>
            <a:off x="4576103" y="5483760"/>
            <a:ext cx="731520" cy="526774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2" name="Google Shape;232;p21">
            <a:hlinkClick r:id="rId3" action="ppaction://hlinksldjump"/>
          </p:cNvPr>
          <p:cNvSpPr/>
          <p:nvPr/>
        </p:nvSpPr>
        <p:spPr>
          <a:xfrm>
            <a:off x="880403" y="6010534"/>
            <a:ext cx="1842868" cy="837663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pic>
        <p:nvPicPr>
          <p:cNvPr id="233" name="Google Shape;23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5526" y="4163295"/>
            <a:ext cx="2266071" cy="2266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8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rebuchet MS"/>
              <a:buNone/>
            </a:pPr>
            <a:r>
              <a:rPr lang="pt-BR">
                <a:solidFill>
                  <a:srgbClr val="FF0000"/>
                </a:solidFill>
              </a:rPr>
              <a:t>Volta errou, que triste</a:t>
            </a:r>
            <a:endParaRPr/>
          </a:p>
        </p:txBody>
      </p:sp>
      <p:sp>
        <p:nvSpPr>
          <p:cNvPr id="458" name="Google Shape;458;p48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8973103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Para mais informação acesse: </a:t>
            </a:r>
            <a:r>
              <a:rPr lang="pt-BR" u="sng">
                <a:solidFill>
                  <a:schemeClr val="hlink"/>
                </a:solidFill>
                <a:hlinkClick r:id="rId3"/>
              </a:rPr>
              <a:t>https://www.todamateria.com.br/cnidarios/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Noto Sans Symbols"/>
              <a:buChar char="⮚"/>
            </a:pPr>
            <a:r>
              <a:rPr lang="pt-BR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Isso ajudará sua memoria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pic>
        <p:nvPicPr>
          <p:cNvPr id="459" name="Google Shape;459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3133" y="3254291"/>
            <a:ext cx="3346620" cy="334662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48">
            <a:hlinkClick r:id="rId5" action="ppaction://hlinksldjump"/>
          </p:cNvPr>
          <p:cNvSpPr/>
          <p:nvPr/>
        </p:nvSpPr>
        <p:spPr>
          <a:xfrm>
            <a:off x="1012874" y="5584874"/>
            <a:ext cx="1983544" cy="886264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9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rebuchet MS"/>
              <a:buNone/>
            </a:pPr>
            <a:r>
              <a:rPr lang="pt-BR">
                <a:solidFill>
                  <a:srgbClr val="FF0000"/>
                </a:solidFill>
              </a:rPr>
              <a:t>Não é essa mas que coisa</a:t>
            </a:r>
            <a:endParaRPr/>
          </a:p>
        </p:txBody>
      </p:sp>
      <p:sp>
        <p:nvSpPr>
          <p:cNvPr id="466" name="Google Shape;466;p49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8888697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Para mais informação acesse: </a:t>
            </a:r>
            <a:r>
              <a:rPr lang="pt-BR" u="sng">
                <a:solidFill>
                  <a:schemeClr val="hlink"/>
                </a:solidFill>
                <a:hlinkClick r:id="rId3"/>
              </a:rPr>
              <a:t>https://www.todamateria.com.br/cnidarios/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Noto Sans Symbols"/>
              <a:buChar char="⮚"/>
            </a:pPr>
            <a:r>
              <a:rPr lang="pt-BR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Isso ajudará sua memoria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pic>
        <p:nvPicPr>
          <p:cNvPr id="467" name="Google Shape;467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8433" y="3456840"/>
            <a:ext cx="2814711" cy="2814711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49">
            <a:hlinkClick r:id="rId5" action="ppaction://hlinksldjump"/>
          </p:cNvPr>
          <p:cNvSpPr/>
          <p:nvPr/>
        </p:nvSpPr>
        <p:spPr>
          <a:xfrm>
            <a:off x="677333" y="5219114"/>
            <a:ext cx="2600439" cy="1153551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t-BR"/>
              <a:t>Acertou miserável até que em fim</a:t>
            </a:r>
            <a:endParaRPr/>
          </a:p>
        </p:txBody>
      </p:sp>
      <p:sp>
        <p:nvSpPr>
          <p:cNvPr id="474" name="Google Shape;474;p50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916832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Para mais informação acesse: </a:t>
            </a:r>
            <a:r>
              <a:rPr lang="pt-BR" u="sng">
                <a:solidFill>
                  <a:schemeClr val="hlink"/>
                </a:solidFill>
                <a:hlinkClick r:id="rId3"/>
              </a:rPr>
              <a:t>https://www.todamateria.com.br/cnidarios/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Noto Sans Symbols"/>
              <a:buChar char="⮚"/>
            </a:pPr>
            <a:r>
              <a:rPr lang="pt-BR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Isso ajudará sua memoria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pic>
        <p:nvPicPr>
          <p:cNvPr id="475" name="Google Shape;475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4012" y="3429000"/>
            <a:ext cx="2266071" cy="22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50">
            <a:hlinkClick r:id="rId5" action="ppaction://hlinksldjump"/>
          </p:cNvPr>
          <p:cNvSpPr/>
          <p:nvPr/>
        </p:nvSpPr>
        <p:spPr>
          <a:xfrm>
            <a:off x="872197" y="5542671"/>
            <a:ext cx="2266071" cy="928467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sp>
        <p:nvSpPr>
          <p:cNvPr id="477" name="Google Shape;477;p50">
            <a:hlinkClick r:id="rId6" action="ppaction://hlinksldjump"/>
          </p:cNvPr>
          <p:cNvSpPr/>
          <p:nvPr/>
        </p:nvSpPr>
        <p:spPr>
          <a:xfrm>
            <a:off x="6475827" y="5591907"/>
            <a:ext cx="2266071" cy="8299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Próximo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rebuchet MS"/>
              <a:buNone/>
            </a:pPr>
            <a:r>
              <a:rPr lang="pt-BR">
                <a:solidFill>
                  <a:srgbClr val="FF0000"/>
                </a:solidFill>
              </a:rPr>
              <a:t>Não e não volta e tenta novamente!!!</a:t>
            </a:r>
            <a:endParaRPr/>
          </a:p>
        </p:txBody>
      </p:sp>
      <p:sp>
        <p:nvSpPr>
          <p:cNvPr id="483" name="Google Shape;483;p51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8973103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Para mais informação acesse: </a:t>
            </a:r>
            <a:r>
              <a:rPr lang="pt-BR" u="sng">
                <a:solidFill>
                  <a:schemeClr val="hlink"/>
                </a:solidFill>
                <a:hlinkClick r:id="rId3"/>
              </a:rPr>
              <a:t>https://www.todamateria.com.br/cnidarios/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Noto Sans Symbols"/>
              <a:buChar char="⮚"/>
            </a:pPr>
            <a:r>
              <a:rPr lang="pt-BR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Isso ajudará sua memoria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pic>
        <p:nvPicPr>
          <p:cNvPr id="484" name="Google Shape;484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9021" y="3429000"/>
            <a:ext cx="3024981" cy="3024981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51">
            <a:hlinkClick r:id="rId5" action="ppaction://hlinksldjump"/>
          </p:cNvPr>
          <p:cNvSpPr/>
          <p:nvPr/>
        </p:nvSpPr>
        <p:spPr>
          <a:xfrm>
            <a:off x="723438" y="5391608"/>
            <a:ext cx="2194560" cy="928467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E assim termina o </a:t>
            </a:r>
            <a:r>
              <a:rPr lang="pt-BR" b="1">
                <a:latin typeface="Times New Roman"/>
                <a:ea typeface="Times New Roman"/>
                <a:cs typeface="Times New Roman"/>
                <a:sym typeface="Times New Roman"/>
              </a:rPr>
              <a:t>Quiz</a:t>
            </a: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, mas quer iniciar novamente, aperte iniciar.</a:t>
            </a:r>
            <a:endParaRPr/>
          </a:p>
        </p:txBody>
      </p:sp>
      <p:sp>
        <p:nvSpPr>
          <p:cNvPr id="491" name="Google Shape;491;p52"/>
          <p:cNvSpPr>
            <a:spLocks noGrp="1"/>
          </p:cNvSpPr>
          <p:nvPr>
            <p:ph type="body" idx="1"/>
          </p:nvPr>
        </p:nvSpPr>
        <p:spPr>
          <a:xfrm>
            <a:off x="6780629" y="1930400"/>
            <a:ext cx="2827606" cy="2283797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40"/>
              <a:buChar char="•"/>
            </a:pPr>
            <a:r>
              <a:rPr lang="pt-BR" sz="204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Obrigado por se divertir comigo. até mais !!!!</a:t>
            </a:r>
            <a:endParaRPr/>
          </a:p>
        </p:txBody>
      </p:sp>
      <p:pic>
        <p:nvPicPr>
          <p:cNvPr id="492" name="Google Shape;492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5952" y="4027309"/>
            <a:ext cx="2644726" cy="2662568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52">
            <a:hlinkClick r:id="rId4" action="ppaction://hlinksldjump"/>
          </p:cNvPr>
          <p:cNvSpPr/>
          <p:nvPr/>
        </p:nvSpPr>
        <p:spPr>
          <a:xfrm>
            <a:off x="1341121" y="5613009"/>
            <a:ext cx="1927274" cy="85178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Iniciar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Referências</a:t>
            </a:r>
            <a:endParaRPr/>
          </a:p>
        </p:txBody>
      </p:sp>
      <p:sp>
        <p:nvSpPr>
          <p:cNvPr id="499" name="Google Shape;499;p53"/>
          <p:cNvSpPr txBox="1">
            <a:spLocks noGrp="1"/>
          </p:cNvSpPr>
          <p:nvPr>
            <p:ph type="body" idx="1"/>
          </p:nvPr>
        </p:nvSpPr>
        <p:spPr>
          <a:xfrm>
            <a:off x="677334" y="222399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Char char="•"/>
            </a:pPr>
            <a:r>
              <a:rPr lang="pt-BR" sz="2220">
                <a:latin typeface="Times New Roman"/>
                <a:ea typeface="Times New Roman"/>
                <a:cs typeface="Times New Roman"/>
                <a:sym typeface="Times New Roman"/>
              </a:rPr>
              <a:t>BALBINO, Jaime. Objetos de aprendizagem: contribuições para a sua genealogia. Educação e Tecnologia, abr. 2007, p. 1-10. Disponível em: &lt; http://www.dicasl.com.br/educacao_tecnologia/educacao_tecnologia_20070423.php#.WURZ9oAzrIU&gt;. Acesso em: 16 jun. 2017. 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20"/>
              <a:buChar char="•"/>
            </a:pPr>
            <a:r>
              <a:rPr lang="pt-BR" sz="2220" u="sng">
                <a:solidFill>
                  <a:schemeClr val="hlink"/>
                </a:solidFill>
                <a:hlinkClick r:id="rId3"/>
              </a:rPr>
              <a:t>https://www.todamateria.com.br/cnidarios/</a:t>
            </a:r>
            <a:r>
              <a:rPr lang="pt-BR" sz="2220"/>
              <a:t> acessado: 19/06/2019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20"/>
              <a:buChar char="•"/>
            </a:pPr>
            <a:r>
              <a:rPr lang="pt-BR" sz="2220" u="sng">
                <a:solidFill>
                  <a:schemeClr val="hlink"/>
                </a:solidFill>
                <a:hlinkClick r:id="rId4"/>
              </a:rPr>
              <a:t>https://www.jornalnh.com.br/_conteudo/2015/01/noticias/rio_grande_do_sul/118011-aquecimento-da-agua-do-mar-aumenta-aparecimento-de-aguas-vivas-no-litoral.html</a:t>
            </a:r>
            <a:r>
              <a:rPr lang="pt-BR" sz="2220"/>
              <a:t> e </a:t>
            </a:r>
            <a:r>
              <a:rPr lang="pt-BR" sz="2220" u="sng">
                <a:solidFill>
                  <a:schemeClr val="hlink"/>
                </a:solidFill>
                <a:hlinkClick r:id="rId5"/>
              </a:rPr>
              <a:t>https://www.todamateria.com.br/colonias-no-reino-animal/</a:t>
            </a:r>
            <a:r>
              <a:rPr lang="pt-BR" sz="2220"/>
              <a:t>acessado: 19/06/2019</a:t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20"/>
              <a:buChar char="•"/>
            </a:pPr>
            <a:r>
              <a:rPr lang="pt-BR" sz="2220">
                <a:latin typeface="Times New Roman"/>
                <a:ea typeface="Times New Roman"/>
                <a:cs typeface="Times New Roman"/>
                <a:sym typeface="Times New Roman"/>
              </a:rPr>
              <a:t>Imagens</a:t>
            </a:r>
            <a:r>
              <a:rPr lang="pt-BR" sz="2220" u="sng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22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MomentCam Cartoons e Emoticons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endParaRPr sz="2220" u="sng">
              <a:solidFill>
                <a:schemeClr val="hlink"/>
              </a:solidFill>
              <a:hlinkClick r:id="rId6"/>
            </a:endParaRPr>
          </a:p>
          <a:p>
            <a:pPr marL="228600" lvl="0" indent="-87629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0" name="Google Shape;500;p53"/>
          <p:cNvSpPr txBox="1"/>
          <p:nvPr/>
        </p:nvSpPr>
        <p:spPr>
          <a:xfrm>
            <a:off x="10765177" y="1109031"/>
            <a:ext cx="11254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Parte 1</a:t>
            </a:r>
            <a:endParaRPr/>
          </a:p>
        </p:txBody>
      </p:sp>
      <p:sp>
        <p:nvSpPr>
          <p:cNvPr id="501" name="Google Shape;501;p53">
            <a:hlinkClick r:id="rId7" action="ppaction://hlinksldjump"/>
          </p:cNvPr>
          <p:cNvSpPr/>
          <p:nvPr/>
        </p:nvSpPr>
        <p:spPr>
          <a:xfrm>
            <a:off x="8876714" y="5748970"/>
            <a:ext cx="2067951" cy="86284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Próximo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4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endParaRPr/>
          </a:p>
        </p:txBody>
      </p:sp>
      <p:sp>
        <p:nvSpPr>
          <p:cNvPr id="507" name="Google Shape;507;p54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Char char="•"/>
            </a:pPr>
            <a:r>
              <a:rPr lang="pt-BR" sz="2220" u="sng">
                <a:solidFill>
                  <a:schemeClr val="hlink"/>
                </a:solidFill>
                <a:hlinkClick r:id="rId3"/>
              </a:rPr>
              <a:t>http://cifonauta.cebimar.usp.br/photo/3811/</a:t>
            </a:r>
            <a:r>
              <a:rPr lang="pt-BR" sz="2220"/>
              <a:t> acessado: 18/06/2019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20"/>
              <a:buChar char="•"/>
            </a:pPr>
            <a:r>
              <a:rPr lang="pt-BR" sz="2220" u="sng">
                <a:solidFill>
                  <a:schemeClr val="hlink"/>
                </a:solidFill>
                <a:hlinkClick r:id="rId4"/>
              </a:rPr>
              <a:t>https://descobrindoacienciablog.wordpress.com/2017/09/22/zoologia-dos-invertebrados-filo-cnidaria/mikrofoto-de-hydra_15/</a:t>
            </a:r>
            <a:r>
              <a:rPr lang="pt-BR" sz="2220"/>
              <a:t> acessado: 18/06/2019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20"/>
              <a:buChar char="•"/>
            </a:pPr>
            <a:r>
              <a:rPr lang="pt-BR" sz="2220" u="sng">
                <a:solidFill>
                  <a:schemeClr val="hlink"/>
                </a:solidFill>
                <a:hlinkClick r:id="rId5"/>
              </a:rPr>
              <a:t>https://www.todamateria.com.br/cnidarios/</a:t>
            </a:r>
            <a:r>
              <a:rPr lang="pt-BR" sz="2220"/>
              <a:t> acessado: 19/06/2019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20"/>
              <a:buChar char="•"/>
            </a:pPr>
            <a:r>
              <a:rPr lang="pt-BR" sz="2220" u="sng">
                <a:solidFill>
                  <a:schemeClr val="hlink"/>
                </a:solidFill>
                <a:hlinkClick r:id="rId6"/>
              </a:rPr>
              <a:t>https://www.jornalnh.com.br/_conteudo/2015/01/noticias/rio_grande_do_sul/118011-aquecimento-da-agua-do-mar-aumenta-aparecimento-de-aguas-vivas-no-litoral.html</a:t>
            </a:r>
            <a:r>
              <a:rPr lang="pt-BR" sz="2220"/>
              <a:t> e </a:t>
            </a:r>
            <a:r>
              <a:rPr lang="pt-BR" sz="2220" u="sng">
                <a:solidFill>
                  <a:schemeClr val="hlink"/>
                </a:solidFill>
                <a:hlinkClick r:id="rId7"/>
              </a:rPr>
              <a:t>https://www.todamateria.com.br/colonias-no-reino-animal/</a:t>
            </a:r>
            <a:r>
              <a:rPr lang="pt-BR" sz="2220"/>
              <a:t>acessado: 19/06/2019</a:t>
            </a:r>
            <a:endParaRPr/>
          </a:p>
        </p:txBody>
      </p:sp>
      <p:sp>
        <p:nvSpPr>
          <p:cNvPr id="508" name="Google Shape;508;p54"/>
          <p:cNvSpPr txBox="1"/>
          <p:nvPr/>
        </p:nvSpPr>
        <p:spPr>
          <a:xfrm>
            <a:off x="10747717" y="1181686"/>
            <a:ext cx="12098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Parte 2</a:t>
            </a:r>
            <a:endParaRPr/>
          </a:p>
        </p:txBody>
      </p:sp>
      <p:pic>
        <p:nvPicPr>
          <p:cNvPr id="509" name="Google Shape;509;p5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94182" y="5023835"/>
            <a:ext cx="1475948" cy="1475948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54">
            <a:hlinkClick r:id="rId9" action="ppaction://hlinksldjump"/>
          </p:cNvPr>
          <p:cNvSpPr/>
          <p:nvPr/>
        </p:nvSpPr>
        <p:spPr>
          <a:xfrm>
            <a:off x="849775" y="5848709"/>
            <a:ext cx="2096086" cy="738554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t-BR"/>
              <a:t>Reino </a:t>
            </a:r>
            <a:r>
              <a:rPr lang="pt-BR" i="1"/>
              <a:t>Animalia</a:t>
            </a:r>
            <a:endParaRPr/>
          </a:p>
        </p:txBody>
      </p:sp>
      <p:sp>
        <p:nvSpPr>
          <p:cNvPr id="239" name="Google Shape;239;p22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O Reino Animalia é definido segundo características comuns a todos os animais 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 b="1">
                <a:latin typeface="Times New Roman"/>
                <a:ea typeface="Times New Roman"/>
                <a:cs typeface="Times New Roman"/>
                <a:sym typeface="Times New Roman"/>
              </a:rPr>
              <a:t>Eucariontes;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 b="1">
                <a:latin typeface="Times New Roman"/>
                <a:ea typeface="Times New Roman"/>
                <a:cs typeface="Times New Roman"/>
                <a:sym typeface="Times New Roman"/>
              </a:rPr>
              <a:t>Multicelulares;</a:t>
            </a: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 b="1">
                <a:latin typeface="Times New Roman"/>
                <a:ea typeface="Times New Roman"/>
                <a:cs typeface="Times New Roman"/>
                <a:sym typeface="Times New Roman"/>
              </a:rPr>
              <a:t>Heterotróficos;</a:t>
            </a:r>
            <a:endParaRPr/>
          </a:p>
        </p:txBody>
      </p:sp>
      <p:sp>
        <p:nvSpPr>
          <p:cNvPr id="240" name="Google Shape;240;p22">
            <a:hlinkClick r:id="rId3" action="ppaction://hlinksldjump"/>
          </p:cNvPr>
          <p:cNvSpPr/>
          <p:nvPr/>
        </p:nvSpPr>
        <p:spPr>
          <a:xfrm>
            <a:off x="956603" y="5570806"/>
            <a:ext cx="2405575" cy="970671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sp>
        <p:nvSpPr>
          <p:cNvPr id="241" name="Google Shape;241;p22">
            <a:hlinkClick r:id="rId4" action="ppaction://hlinksldjump"/>
          </p:cNvPr>
          <p:cNvSpPr/>
          <p:nvPr/>
        </p:nvSpPr>
        <p:spPr>
          <a:xfrm>
            <a:off x="9031458" y="5556738"/>
            <a:ext cx="2480221" cy="10809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Próximo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t-BR"/>
              <a:t>Importância</a:t>
            </a:r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/>
              <a:t>O Reino </a:t>
            </a:r>
            <a:r>
              <a:rPr lang="pt-BR" i="1"/>
              <a:t>Animalia</a:t>
            </a:r>
            <a:r>
              <a:rPr lang="pt-BR"/>
              <a:t> tem grande importância ecológica e econômica.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249" name="Google Shape;249;p23">
            <a:hlinkClick r:id="rId3" action="ppaction://hlinksldjump"/>
          </p:cNvPr>
          <p:cNvSpPr/>
          <p:nvPr/>
        </p:nvSpPr>
        <p:spPr>
          <a:xfrm>
            <a:off x="680321" y="5837485"/>
            <a:ext cx="1894067" cy="921811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sp>
        <p:nvSpPr>
          <p:cNvPr id="250" name="Google Shape;250;p23">
            <a:hlinkClick r:id="rId4" action="ppaction://hlinksldjump"/>
          </p:cNvPr>
          <p:cNvSpPr/>
          <p:nvPr/>
        </p:nvSpPr>
        <p:spPr>
          <a:xfrm>
            <a:off x="9159579" y="5837486"/>
            <a:ext cx="2269205" cy="92181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Próximo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t-BR"/>
              <a:t>Poríferos</a:t>
            </a:r>
            <a:endParaRPr/>
          </a:p>
        </p:txBody>
      </p:sp>
      <p:sp>
        <p:nvSpPr>
          <p:cNvPr id="256" name="Google Shape;256;p24"/>
          <p:cNvSpPr txBox="1">
            <a:spLocks noGrp="1"/>
          </p:cNvSpPr>
          <p:nvPr>
            <p:ph type="body" idx="1"/>
          </p:nvPr>
        </p:nvSpPr>
        <p:spPr>
          <a:xfrm>
            <a:off x="680320" y="1942977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/>
              <a:t>Os poríferos, também conhecidos como </a:t>
            </a:r>
            <a:r>
              <a:rPr lang="pt-BR" b="1"/>
              <a:t>espongiários</a:t>
            </a:r>
            <a:r>
              <a:rPr lang="pt-BR"/>
              <a:t> ou simplesmente esponjas: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/>
              <a:t>Esses animais </a:t>
            </a:r>
            <a:r>
              <a:rPr lang="pt-BR" b="1"/>
              <a:t>não possuem tecidos</a:t>
            </a:r>
            <a:r>
              <a:rPr lang="pt-BR"/>
              <a:t> bem definidos e </a:t>
            </a:r>
            <a:r>
              <a:rPr lang="pt-BR" b="1"/>
              <a:t>não apresentam órgãos</a:t>
            </a:r>
            <a:r>
              <a:rPr lang="pt-BR"/>
              <a:t> e nem sistemas. São exclusivamente </a:t>
            </a:r>
            <a:r>
              <a:rPr lang="pt-BR" b="1"/>
              <a:t>aquáticos</a:t>
            </a:r>
            <a:r>
              <a:rPr lang="pt-BR"/>
              <a:t>, predominantemente </a:t>
            </a:r>
            <a:r>
              <a:rPr lang="pt-BR" b="1"/>
              <a:t>marinho</a:t>
            </a:r>
            <a:r>
              <a:rPr lang="pt-BR"/>
              <a:t>s</a:t>
            </a:r>
            <a:endParaRPr/>
          </a:p>
        </p:txBody>
      </p:sp>
      <p:sp>
        <p:nvSpPr>
          <p:cNvPr id="257" name="Google Shape;257;p24">
            <a:hlinkClick r:id="rId3" action="ppaction://hlinksldjump"/>
          </p:cNvPr>
          <p:cNvSpPr/>
          <p:nvPr/>
        </p:nvSpPr>
        <p:spPr>
          <a:xfrm>
            <a:off x="276196" y="5711294"/>
            <a:ext cx="2025747" cy="837028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sp>
        <p:nvSpPr>
          <p:cNvPr id="258" name="Google Shape;258;p24">
            <a:hlinkClick r:id="rId4" action="ppaction://hlinksldjump"/>
          </p:cNvPr>
          <p:cNvSpPr/>
          <p:nvPr/>
        </p:nvSpPr>
        <p:spPr>
          <a:xfrm>
            <a:off x="9045526" y="5711294"/>
            <a:ext cx="2335237" cy="100590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Próximo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t-BR"/>
              <a:t>Curiosidade</a:t>
            </a:r>
            <a:endParaRPr/>
          </a:p>
        </p:txBody>
      </p:sp>
      <p:sp>
        <p:nvSpPr>
          <p:cNvPr id="265" name="Google Shape;265;p25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/>
              <a:t>A esponja natural é o esqueleto macio de certas espécies de animais do grupo dos poríferos;</a:t>
            </a:r>
            <a:endParaRPr/>
          </a:p>
        </p:txBody>
      </p:sp>
      <p:pic>
        <p:nvPicPr>
          <p:cNvPr id="266" name="Google Shape;26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86728" y="614261"/>
            <a:ext cx="1369284" cy="136928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5">
            <a:hlinkClick r:id="rId4" action="ppaction://hlinksldjump"/>
          </p:cNvPr>
          <p:cNvSpPr/>
          <p:nvPr/>
        </p:nvSpPr>
        <p:spPr>
          <a:xfrm>
            <a:off x="680321" y="5655212"/>
            <a:ext cx="2555248" cy="998806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sp>
        <p:nvSpPr>
          <p:cNvPr id="268" name="Google Shape;268;p25">
            <a:hlinkClick r:id="rId5" action="ppaction://hlinksldjump"/>
          </p:cNvPr>
          <p:cNvSpPr/>
          <p:nvPr/>
        </p:nvSpPr>
        <p:spPr>
          <a:xfrm>
            <a:off x="8956433" y="5564303"/>
            <a:ext cx="2264898" cy="10809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Próximo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t-BR"/>
              <a:t>Reprodução</a:t>
            </a:r>
            <a:endParaRPr/>
          </a:p>
        </p:txBody>
      </p:sp>
      <p:sp>
        <p:nvSpPr>
          <p:cNvPr id="275" name="Google Shape;275;p26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/>
              <a:t>A reprodução dos poríferos pode ser assexuada ou sexuada.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 b="1"/>
              <a:t>Assexuada</a:t>
            </a:r>
            <a:r>
              <a:rPr lang="pt-BR"/>
              <a:t> - Ocorre, por exemplo, por brotamento. Neste caso, formam-se brotos;</a:t>
            </a:r>
            <a:endParaRPr/>
          </a:p>
        </p:txBody>
      </p:sp>
      <p:sp>
        <p:nvSpPr>
          <p:cNvPr id="276" name="Google Shape;276;p26">
            <a:hlinkClick r:id="rId3" action="ppaction://hlinksldjump"/>
          </p:cNvPr>
          <p:cNvSpPr/>
          <p:nvPr/>
        </p:nvSpPr>
        <p:spPr>
          <a:xfrm>
            <a:off x="403865" y="5903947"/>
            <a:ext cx="2014633" cy="921811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sp>
        <p:nvSpPr>
          <p:cNvPr id="277" name="Google Shape;277;p26">
            <a:hlinkClick r:id="rId4" action="ppaction://hlinksldjump"/>
          </p:cNvPr>
          <p:cNvSpPr/>
          <p:nvPr/>
        </p:nvSpPr>
        <p:spPr>
          <a:xfrm>
            <a:off x="9741269" y="5889273"/>
            <a:ext cx="2046866" cy="92181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Próximo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endParaRPr/>
          </a:p>
        </p:txBody>
      </p:sp>
      <p:sp>
        <p:nvSpPr>
          <p:cNvPr id="284" name="Google Shape;284;p27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 b="1"/>
              <a:t>Sexuada:  Reprodução por gametas;</a:t>
            </a:r>
            <a:endParaRPr/>
          </a:p>
        </p:txBody>
      </p:sp>
      <p:sp>
        <p:nvSpPr>
          <p:cNvPr id="285" name="Google Shape;285;p27">
            <a:hlinkClick r:id="rId3" action="ppaction://hlinksldjump"/>
          </p:cNvPr>
          <p:cNvSpPr/>
          <p:nvPr/>
        </p:nvSpPr>
        <p:spPr>
          <a:xfrm>
            <a:off x="436098" y="5824025"/>
            <a:ext cx="2377440" cy="914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sp>
        <p:nvSpPr>
          <p:cNvPr id="286" name="Google Shape;286;p27">
            <a:hlinkClick r:id="rId4" action="ppaction://hlinksldjump"/>
          </p:cNvPr>
          <p:cNvSpPr/>
          <p:nvPr/>
        </p:nvSpPr>
        <p:spPr>
          <a:xfrm>
            <a:off x="9941552" y="5922310"/>
            <a:ext cx="2006991" cy="82999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Próximo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Berlim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</Words>
  <PresentationFormat>Personalizar</PresentationFormat>
  <Paragraphs>204</Paragraphs>
  <Slides>36</Slides>
  <Notes>36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Berlim</vt:lpstr>
      <vt:lpstr>Reino Animalia</vt:lpstr>
      <vt:lpstr>Autoria </vt:lpstr>
      <vt:lpstr>Instruções</vt:lpstr>
      <vt:lpstr>Reino Animalia</vt:lpstr>
      <vt:lpstr>Importância</vt:lpstr>
      <vt:lpstr>Poríferos</vt:lpstr>
      <vt:lpstr>Curiosidade</vt:lpstr>
      <vt:lpstr>Reprodução</vt:lpstr>
      <vt:lpstr>Slide 9</vt:lpstr>
      <vt:lpstr>Filo Cnidário</vt:lpstr>
      <vt:lpstr>Exemplos de Cnidários</vt:lpstr>
      <vt:lpstr>Slide 12</vt:lpstr>
      <vt:lpstr>Slide 13</vt:lpstr>
      <vt:lpstr>Alimentação</vt:lpstr>
      <vt:lpstr>Respiração</vt:lpstr>
      <vt:lpstr>Sistema Nervoso</vt:lpstr>
      <vt:lpstr>Reprodução</vt:lpstr>
      <vt:lpstr>Slide 18</vt:lpstr>
      <vt:lpstr>Acerto</vt:lpstr>
      <vt:lpstr>Errouuuu</vt:lpstr>
      <vt:lpstr>Errro de sistema, volte o quanto antes </vt:lpstr>
      <vt:lpstr>ERROUUU volte e tente novamente :(</vt:lpstr>
      <vt:lpstr>Errou tente novamente</vt:lpstr>
      <vt:lpstr>Questão 2</vt:lpstr>
      <vt:lpstr>Acertouu quem diria!!! shushsushsus</vt:lpstr>
      <vt:lpstr>Errou melhor estudar </vt:lpstr>
      <vt:lpstr>Volta tche tá horrível</vt:lpstr>
      <vt:lpstr>Nem pertooo ☹ cruzes</vt:lpstr>
      <vt:lpstr>Questão 3 </vt:lpstr>
      <vt:lpstr>Volta errou, que triste</vt:lpstr>
      <vt:lpstr>Não é essa mas que coisa</vt:lpstr>
      <vt:lpstr>Acertou miserável até que em fim</vt:lpstr>
      <vt:lpstr>Não e não volta e tenta novamente!!!</vt:lpstr>
      <vt:lpstr>E assim termina o Quiz, mas quer iniciar novamente, aperte iniciar.</vt:lpstr>
      <vt:lpstr>Referências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Reino Animalia</dc:title>
  <cp:lastModifiedBy>Bibiana</cp:lastModifiedBy>
  <cp:revision>1</cp:revision>
  <dcterms:modified xsi:type="dcterms:W3CDTF">2019-12-22T19:37:59Z</dcterms:modified>
</cp:coreProperties>
</file>