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88" r:id="rId4"/>
    <p:sldId id="258" r:id="rId5"/>
    <p:sldId id="259" r:id="rId6"/>
    <p:sldId id="260" r:id="rId7"/>
    <p:sldId id="263" r:id="rId8"/>
    <p:sldId id="303" r:id="rId9"/>
    <p:sldId id="304" r:id="rId10"/>
    <p:sldId id="264" r:id="rId11"/>
    <p:sldId id="305" r:id="rId12"/>
    <p:sldId id="306" r:id="rId13"/>
    <p:sldId id="311" r:id="rId14"/>
    <p:sldId id="312" r:id="rId15"/>
    <p:sldId id="313" r:id="rId16"/>
    <p:sldId id="266" r:id="rId17"/>
    <p:sldId id="307" r:id="rId18"/>
    <p:sldId id="308" r:id="rId19"/>
    <p:sldId id="267" r:id="rId20"/>
    <p:sldId id="309" r:id="rId21"/>
    <p:sldId id="310" r:id="rId22"/>
    <p:sldId id="301" r:id="rId23"/>
    <p:sldId id="302" r:id="rId2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40" autoAdjust="0"/>
    <p:restoredTop sz="94660"/>
  </p:normalViewPr>
  <p:slideViewPr>
    <p:cSldViewPr>
      <p:cViewPr varScale="1">
        <p:scale>
          <a:sx n="64" d="100"/>
          <a:sy n="64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74F91-D675-4F8A-814F-ADAC8EF830FE}" type="datetimeFigureOut">
              <a:rPr lang="pt-BR" smtClean="0"/>
              <a:pPr/>
              <a:t>16/12/2019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FDD44-7D30-40AD-8CA6-36BB99E27C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134147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141315" name="Espaço Reservado para Anotações 2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>
              <a:ea typeface="Microsoft YaHei" pitchFamily="34" charset="-122"/>
              <a:cs typeface="Mangal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7558-EAC8-4AA6-ACD0-CD43D7BE7F60}" type="datetimeFigureOut">
              <a:rPr lang="pt-BR" smtClean="0"/>
              <a:pPr/>
              <a:t>16/12/2019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7558-EAC8-4AA6-ACD0-CD43D7BE7F60}" type="datetimeFigureOut">
              <a:rPr lang="pt-BR" smtClean="0"/>
              <a:pPr/>
              <a:t>16/12/2019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7558-EAC8-4AA6-ACD0-CD43D7BE7F60}" type="datetimeFigureOut">
              <a:rPr lang="pt-BR" smtClean="0"/>
              <a:pPr/>
              <a:t>16/12/2019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7558-EAC8-4AA6-ACD0-CD43D7BE7F60}" type="datetimeFigureOut">
              <a:rPr lang="pt-BR" smtClean="0"/>
              <a:pPr/>
              <a:t>16/12/2019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7558-EAC8-4AA6-ACD0-CD43D7BE7F60}" type="datetimeFigureOut">
              <a:rPr lang="pt-BR" smtClean="0"/>
              <a:pPr/>
              <a:t>16/12/2019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7558-EAC8-4AA6-ACD0-CD43D7BE7F60}" type="datetimeFigureOut">
              <a:rPr lang="pt-BR" smtClean="0"/>
              <a:pPr/>
              <a:t>16/12/2019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7558-EAC8-4AA6-ACD0-CD43D7BE7F60}" type="datetimeFigureOut">
              <a:rPr lang="pt-BR" smtClean="0"/>
              <a:pPr/>
              <a:t>16/12/2019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7558-EAC8-4AA6-ACD0-CD43D7BE7F60}" type="datetimeFigureOut">
              <a:rPr lang="pt-BR" smtClean="0"/>
              <a:pPr/>
              <a:t>16/12/2019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7558-EAC8-4AA6-ACD0-CD43D7BE7F60}" type="datetimeFigureOut">
              <a:rPr lang="pt-BR" smtClean="0"/>
              <a:pPr/>
              <a:t>16/12/2019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7558-EAC8-4AA6-ACD0-CD43D7BE7F60}" type="datetimeFigureOut">
              <a:rPr lang="pt-BR" smtClean="0"/>
              <a:pPr/>
              <a:t>16/12/2019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7558-EAC8-4AA6-ACD0-CD43D7BE7F60}" type="datetimeFigureOut">
              <a:rPr lang="pt-BR" smtClean="0"/>
              <a:pPr/>
              <a:t>16/12/2019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57558-EAC8-4AA6-ACD0-CD43D7BE7F60}" type="datetimeFigureOut">
              <a:rPr lang="pt-BR" smtClean="0"/>
              <a:pPr/>
              <a:t>16/12/2019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EA0D8-7B73-4D64-9A11-7639EB7E41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5" Type="http://schemas.openxmlformats.org/officeDocument/2006/relationships/slide" Target="slide22.xml"/><Relationship Id="rId4" Type="http://schemas.openxmlformats.org/officeDocument/2006/relationships/slide" Target="slide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Bibiana\Desktop\Aulas%20Fundamental\Poliniza&#231;&#227;o\Abelhas.mp4" TargetMode="External"/><Relationship Id="rId5" Type="http://schemas.openxmlformats.org/officeDocument/2006/relationships/image" Target="../media/image12.png"/><Relationship Id="rId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Bibiana\Desktop\Aulas%20Fundamental\Poliniza&#231;&#227;o\COMO%20&#201;%20'FEITO'%20O%20MEL%20%23Borav&#234;%20&#128309;Manual%20do%20Mundo.mp4" TargetMode="Externa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m 21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78691"/>
          </a:xfrm>
          <a:prstGeom prst="rect">
            <a:avLst/>
          </a:prstGeom>
        </p:spPr>
      </p:pic>
      <p:sp>
        <p:nvSpPr>
          <p:cNvPr id="7" name="Elipse 6"/>
          <p:cNvSpPr/>
          <p:nvPr/>
        </p:nvSpPr>
        <p:spPr>
          <a:xfrm>
            <a:off x="285720" y="5786454"/>
            <a:ext cx="1928826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hlinkClick r:id="rId3" action="ppaction://hlinksldjump"/>
          </p:cNvPr>
          <p:cNvSpPr txBox="1"/>
          <p:nvPr/>
        </p:nvSpPr>
        <p:spPr>
          <a:xfrm>
            <a:off x="714348" y="607220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Autoria</a:t>
            </a:r>
          </a:p>
        </p:txBody>
      </p:sp>
      <p:sp>
        <p:nvSpPr>
          <p:cNvPr id="11" name="Elipse 10">
            <a:hlinkClick r:id="rId4" action="ppaction://hlinksldjump"/>
          </p:cNvPr>
          <p:cNvSpPr/>
          <p:nvPr/>
        </p:nvSpPr>
        <p:spPr>
          <a:xfrm>
            <a:off x="7072330" y="5786454"/>
            <a:ext cx="1928826" cy="92869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>
            <a:hlinkClick r:id="rId4" action="ppaction://hlinksldjump"/>
          </p:cNvPr>
          <p:cNvSpPr txBox="1"/>
          <p:nvPr/>
        </p:nvSpPr>
        <p:spPr>
          <a:xfrm>
            <a:off x="7715272" y="6060064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Iniciar</a:t>
            </a:r>
          </a:p>
        </p:txBody>
      </p:sp>
      <p:sp>
        <p:nvSpPr>
          <p:cNvPr id="13" name="Elipse 12">
            <a:hlinkClick r:id="rId5" action="ppaction://hlinksldjump"/>
          </p:cNvPr>
          <p:cNvSpPr/>
          <p:nvPr/>
        </p:nvSpPr>
        <p:spPr>
          <a:xfrm>
            <a:off x="4801304" y="5816434"/>
            <a:ext cx="1928826" cy="92869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hlinkClick r:id="rId5" action="ppaction://hlinksldjump"/>
          </p:cNvPr>
          <p:cNvSpPr txBox="1"/>
          <p:nvPr/>
        </p:nvSpPr>
        <p:spPr>
          <a:xfrm>
            <a:off x="5113524" y="610503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Curiosidades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214414" y="214290"/>
            <a:ext cx="65008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b="1" dirty="0" smtClean="0">
                <a:solidFill>
                  <a:srgbClr val="7030A0"/>
                </a:solidFill>
              </a:rPr>
              <a:t>POLINIZAÇÃO</a:t>
            </a:r>
            <a:endParaRPr lang="pt-BR" sz="6600" b="1" dirty="0">
              <a:solidFill>
                <a:srgbClr val="7030A0"/>
              </a:solidFill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2500298" y="5857892"/>
            <a:ext cx="1928826" cy="92869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>
            <a:hlinkClick r:id="rId6" action="ppaction://hlinksldjump"/>
          </p:cNvPr>
          <p:cNvSpPr txBox="1"/>
          <p:nvPr/>
        </p:nvSpPr>
        <p:spPr>
          <a:xfrm>
            <a:off x="2857488" y="613150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Instruções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download (4).jpg"/>
          <p:cNvPicPr>
            <a:picLocks noChangeAspect="1"/>
          </p:cNvPicPr>
          <p:nvPr/>
        </p:nvPicPr>
        <p:blipFill>
          <a:blip r:embed="rId2">
            <a:lum bright="47000"/>
          </a:blip>
          <a:stretch>
            <a:fillRect/>
          </a:stretch>
        </p:blipFill>
        <p:spPr>
          <a:xfrm>
            <a:off x="2500298" y="0"/>
            <a:ext cx="4643470" cy="6744705"/>
          </a:xfrm>
          <a:prstGeom prst="rect">
            <a:avLst/>
          </a:prstGeom>
        </p:spPr>
      </p:pic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428596" y="1000108"/>
            <a:ext cx="8229600" cy="1714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Pergunta 3:</a:t>
            </a:r>
          </a:p>
          <a:p>
            <a:pPr algn="just">
              <a:spcBef>
                <a:spcPct val="20000"/>
              </a:spcBef>
            </a:pPr>
            <a:r>
              <a:rPr kumimoji="0" lang="pt-BR" altLang="pt-B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icrosoft YaHei" panose="020B0503020204020204" pitchFamily="34" charset="-122"/>
                <a:cs typeface="+mn-cs"/>
              </a:rPr>
              <a:t>* </a:t>
            </a:r>
            <a:r>
              <a:rPr lang="pt-BR" sz="3200" b="1" dirty="0" smtClean="0"/>
              <a:t>Qual é a única função do zangão?</a:t>
            </a:r>
          </a:p>
          <a:p>
            <a:pPr algn="just">
              <a:spcBef>
                <a:spcPct val="20000"/>
              </a:spcBef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aixaDeTexto 4">
            <a:hlinkClick r:id="rId3" action="ppaction://hlinksldjump"/>
          </p:cNvPr>
          <p:cNvSpPr txBox="1"/>
          <p:nvPr/>
        </p:nvSpPr>
        <p:spPr>
          <a:xfrm>
            <a:off x="899592" y="3000372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/>
              <a:t>a. Proteger a colméia</a:t>
            </a:r>
            <a:endParaRPr lang="pt-BR" sz="3200" dirty="0"/>
          </a:p>
        </p:txBody>
      </p:sp>
      <p:sp>
        <p:nvSpPr>
          <p:cNvPr id="6" name="CaixaDeTexto 5">
            <a:hlinkClick r:id="rId3" action="ppaction://hlinksldjump"/>
          </p:cNvPr>
          <p:cNvSpPr txBox="1"/>
          <p:nvPr/>
        </p:nvSpPr>
        <p:spPr>
          <a:xfrm>
            <a:off x="899592" y="3585728"/>
            <a:ext cx="7056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pt-BR" sz="3200" dirty="0"/>
              <a:t>b. </a:t>
            </a:r>
            <a:r>
              <a:rPr lang="pt-BR" sz="3200" dirty="0" smtClean="0"/>
              <a:t>Organizar a colméia</a:t>
            </a:r>
          </a:p>
          <a:p>
            <a:r>
              <a:rPr lang="pt-BR" sz="3200" dirty="0" smtClean="0"/>
              <a:t/>
            </a:r>
            <a:br>
              <a:rPr lang="pt-BR" sz="3200" dirty="0" smtClean="0"/>
            </a:br>
            <a:endParaRPr lang="pt-BR" sz="3200" dirty="0"/>
          </a:p>
        </p:txBody>
      </p:sp>
      <p:sp>
        <p:nvSpPr>
          <p:cNvPr id="7" name="CaixaDeTexto 6">
            <a:hlinkClick r:id="rId4" action="ppaction://hlinksldjump"/>
          </p:cNvPr>
          <p:cNvSpPr txBox="1"/>
          <p:nvPr/>
        </p:nvSpPr>
        <p:spPr>
          <a:xfrm>
            <a:off x="899592" y="4171084"/>
            <a:ext cx="7056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pt-BR" sz="3200" dirty="0"/>
              <a:t>c. </a:t>
            </a:r>
            <a:r>
              <a:rPr lang="pt-BR" sz="3200" dirty="0" smtClean="0"/>
              <a:t>Acasalar com a fêmea</a:t>
            </a:r>
          </a:p>
          <a:p>
            <a:r>
              <a:rPr lang="pt-BR" sz="3200" dirty="0" smtClean="0"/>
              <a:t/>
            </a:r>
            <a:br>
              <a:rPr lang="pt-BR" sz="3200" dirty="0" smtClean="0"/>
            </a:br>
            <a:endParaRPr lang="pt-BR" sz="3200" dirty="0"/>
          </a:p>
        </p:txBody>
      </p:sp>
    </p:spTree>
    <p:extLst>
      <p:ext uri="{BB962C8B-B14F-4D97-AF65-F5344CB8AC3E}">
        <p14:creationId xmlns="" xmlns:p14="http://schemas.microsoft.com/office/powerpoint/2010/main" val="266927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ta para a Direita 6">
            <a:hlinkClick r:id="rId2" action="ppaction://hlinksldjump"/>
          </p:cNvPr>
          <p:cNvSpPr/>
          <p:nvPr/>
        </p:nvSpPr>
        <p:spPr>
          <a:xfrm>
            <a:off x="7812360" y="6020306"/>
            <a:ext cx="1080120" cy="649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13"/>
          <p:cNvGrpSpPr/>
          <p:nvPr/>
        </p:nvGrpSpPr>
        <p:grpSpPr>
          <a:xfrm>
            <a:off x="2357422" y="428604"/>
            <a:ext cx="4500594" cy="6240984"/>
            <a:chOff x="2357422" y="428604"/>
            <a:chExt cx="4500594" cy="6240984"/>
          </a:xfrm>
        </p:grpSpPr>
        <p:pic>
          <p:nvPicPr>
            <p:cNvPr id="9" name="Imagem 8" descr="download (2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43174" y="1142984"/>
              <a:ext cx="4214842" cy="5526604"/>
            </a:xfrm>
            <a:prstGeom prst="rect">
              <a:avLst/>
            </a:prstGeom>
          </p:spPr>
        </p:pic>
        <p:sp>
          <p:nvSpPr>
            <p:cNvPr id="11" name="Texto explicativo retangular com cantos arredondados 10"/>
            <p:cNvSpPr/>
            <p:nvPr/>
          </p:nvSpPr>
          <p:spPr>
            <a:xfrm>
              <a:off x="2357422" y="428604"/>
              <a:ext cx="2071702" cy="1500198"/>
            </a:xfrm>
            <a:prstGeom prst="wedgeRoundRect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2714612" y="1000108"/>
              <a:ext cx="15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solidFill>
                    <a:schemeClr val="bg1"/>
                  </a:solidFill>
                </a:rPr>
                <a:t>PARABÉNS!!!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00881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erro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Seta para a Esquerda 4">
            <a:hlinkClick r:id="rId3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exto explicativo em elipse 8"/>
          <p:cNvSpPr/>
          <p:nvPr/>
        </p:nvSpPr>
        <p:spPr>
          <a:xfrm>
            <a:off x="5429256" y="1029853"/>
            <a:ext cx="2286016" cy="111324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5715008" y="1226308"/>
            <a:ext cx="1857388" cy="592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VOCÊ ERROU!!! TENTE  DE NOVO</a:t>
            </a:r>
          </a:p>
        </p:txBody>
      </p:sp>
      <p:sp>
        <p:nvSpPr>
          <p:cNvPr id="11" name="CaixaDeTexto 10"/>
          <p:cNvSpPr txBox="1"/>
          <p:nvPr/>
        </p:nvSpPr>
        <p:spPr>
          <a:xfrm rot="20749084">
            <a:off x="26971" y="991799"/>
            <a:ext cx="41789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Os machos da colônia, denominados zangões, possuem a única função de fecundar a rainha durante o vôo nupcial.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download (3).jpg"/>
          <p:cNvPicPr>
            <a:picLocks noChangeAspect="1"/>
          </p:cNvPicPr>
          <p:nvPr/>
        </p:nvPicPr>
        <p:blipFill>
          <a:blip r:embed="rId2">
            <a:lum bright="33000"/>
          </a:blip>
          <a:stretch>
            <a:fillRect/>
          </a:stretch>
        </p:blipFill>
        <p:spPr>
          <a:xfrm>
            <a:off x="-1" y="-2"/>
            <a:ext cx="9144001" cy="6858002"/>
          </a:xfrm>
          <a:prstGeom prst="rect">
            <a:avLst/>
          </a:prstGeom>
        </p:spPr>
      </p:pic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428596" y="1000108"/>
            <a:ext cx="8229600" cy="1714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Pergunta </a:t>
            </a:r>
            <a:r>
              <a:rPr lang="pt-BR" sz="3200" dirty="0" smtClean="0"/>
              <a:t>4</a:t>
            </a: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/>
            <a:r>
              <a:rPr kumimoji="0" lang="pt-BR" altLang="pt-B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icrosoft YaHei" panose="020B0503020204020204" pitchFamily="34" charset="-122"/>
                <a:cs typeface="+mn-cs"/>
              </a:rPr>
              <a:t>* </a:t>
            </a:r>
            <a:r>
              <a:rPr lang="pt-BR" sz="3200" dirty="0" smtClean="0"/>
              <a:t>Qual a diferença da abelha rainha para as outras abelhas?</a:t>
            </a:r>
          </a:p>
          <a:p>
            <a:r>
              <a:rPr lang="pt-BR" sz="3200" dirty="0" smtClean="0"/>
              <a:t> </a:t>
            </a:r>
          </a:p>
          <a:p>
            <a:pPr algn="just">
              <a:spcBef>
                <a:spcPct val="20000"/>
              </a:spcBef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aixaDeTexto 4">
            <a:hlinkClick r:id="rId3" action="ppaction://hlinksldjump"/>
          </p:cNvPr>
          <p:cNvSpPr txBox="1"/>
          <p:nvPr/>
        </p:nvSpPr>
        <p:spPr>
          <a:xfrm>
            <a:off x="899592" y="3000372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/>
              <a:t>a. Proteger a colméia</a:t>
            </a:r>
            <a:endParaRPr lang="pt-BR" sz="3200" dirty="0"/>
          </a:p>
        </p:txBody>
      </p:sp>
      <p:sp>
        <p:nvSpPr>
          <p:cNvPr id="6" name="CaixaDeTexto 5">
            <a:hlinkClick r:id="rId4" action="ppaction://hlinksldjump"/>
          </p:cNvPr>
          <p:cNvSpPr txBox="1"/>
          <p:nvPr/>
        </p:nvSpPr>
        <p:spPr>
          <a:xfrm>
            <a:off x="899592" y="3585728"/>
            <a:ext cx="78872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pt-BR" sz="3200" dirty="0"/>
              <a:t>b. </a:t>
            </a:r>
            <a:r>
              <a:rPr lang="pt-BR" sz="3200" dirty="0" smtClean="0"/>
              <a:t>A abelha rainha é a única abelha fêmea que possui os órgãos sexuais completamente formados.</a:t>
            </a:r>
          </a:p>
          <a:p>
            <a:r>
              <a:rPr lang="pt-BR" sz="3200" dirty="0" smtClean="0"/>
              <a:t/>
            </a:r>
            <a:br>
              <a:rPr lang="pt-BR" sz="3200" dirty="0" smtClean="0"/>
            </a:br>
            <a:endParaRPr lang="pt-BR" sz="3200" dirty="0"/>
          </a:p>
        </p:txBody>
      </p:sp>
      <p:sp>
        <p:nvSpPr>
          <p:cNvPr id="7" name="CaixaDeTexto 6">
            <a:hlinkClick r:id="rId3" action="ppaction://hlinksldjump"/>
          </p:cNvPr>
          <p:cNvSpPr txBox="1"/>
          <p:nvPr/>
        </p:nvSpPr>
        <p:spPr>
          <a:xfrm>
            <a:off x="899592" y="5288364"/>
            <a:ext cx="7056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pt-BR" sz="3200" dirty="0"/>
              <a:t>c. </a:t>
            </a:r>
            <a:r>
              <a:rPr lang="pt-BR" sz="3200" dirty="0" smtClean="0"/>
              <a:t>Produzir o mel.</a:t>
            </a:r>
          </a:p>
          <a:p>
            <a:r>
              <a:rPr lang="pt-BR" sz="3200" dirty="0" smtClean="0"/>
              <a:t/>
            </a:r>
            <a:br>
              <a:rPr lang="pt-BR" sz="3200" dirty="0" smtClean="0"/>
            </a:br>
            <a:endParaRPr lang="pt-BR" sz="3200" dirty="0"/>
          </a:p>
        </p:txBody>
      </p:sp>
    </p:spTree>
    <p:extLst>
      <p:ext uri="{BB962C8B-B14F-4D97-AF65-F5344CB8AC3E}">
        <p14:creationId xmlns="" xmlns:p14="http://schemas.microsoft.com/office/powerpoint/2010/main" val="266927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ta para a Direita 6">
            <a:hlinkClick r:id="rId2" action="ppaction://hlinksldjump"/>
          </p:cNvPr>
          <p:cNvSpPr/>
          <p:nvPr/>
        </p:nvSpPr>
        <p:spPr>
          <a:xfrm>
            <a:off x="7812360" y="6020306"/>
            <a:ext cx="1080120" cy="649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13"/>
          <p:cNvGrpSpPr/>
          <p:nvPr/>
        </p:nvGrpSpPr>
        <p:grpSpPr>
          <a:xfrm>
            <a:off x="2357422" y="428604"/>
            <a:ext cx="4500594" cy="6240984"/>
            <a:chOff x="2357422" y="428604"/>
            <a:chExt cx="4500594" cy="6240984"/>
          </a:xfrm>
        </p:grpSpPr>
        <p:pic>
          <p:nvPicPr>
            <p:cNvPr id="9" name="Imagem 8" descr="download (2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43174" y="1142984"/>
              <a:ext cx="4214842" cy="5526604"/>
            </a:xfrm>
            <a:prstGeom prst="rect">
              <a:avLst/>
            </a:prstGeom>
          </p:spPr>
        </p:pic>
        <p:sp>
          <p:nvSpPr>
            <p:cNvPr id="11" name="Texto explicativo retangular com cantos arredondados 10"/>
            <p:cNvSpPr/>
            <p:nvPr/>
          </p:nvSpPr>
          <p:spPr>
            <a:xfrm>
              <a:off x="2357422" y="428604"/>
              <a:ext cx="2071702" cy="1500198"/>
            </a:xfrm>
            <a:prstGeom prst="wedgeRoundRect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2714612" y="1000108"/>
              <a:ext cx="15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solidFill>
                    <a:schemeClr val="bg1"/>
                  </a:solidFill>
                </a:rPr>
                <a:t>PARABÉNS!!!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00881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erro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Seta para a Esquerda 4">
            <a:hlinkClick r:id="rId3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exto explicativo em elipse 8"/>
          <p:cNvSpPr/>
          <p:nvPr/>
        </p:nvSpPr>
        <p:spPr>
          <a:xfrm>
            <a:off x="5429256" y="1029853"/>
            <a:ext cx="2286016" cy="111324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5715008" y="1226308"/>
            <a:ext cx="1857388" cy="592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VOCÊ ERROU!!! TENTE  DE NOVO</a:t>
            </a:r>
          </a:p>
        </p:txBody>
      </p:sp>
      <p:sp>
        <p:nvSpPr>
          <p:cNvPr id="11" name="CaixaDeTexto 10"/>
          <p:cNvSpPr txBox="1"/>
          <p:nvPr/>
        </p:nvSpPr>
        <p:spPr>
          <a:xfrm rot="20749084">
            <a:off x="34907" y="401459"/>
            <a:ext cx="417893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 A abelha rainha é a única abelha fêmea que possui os órgãos sexuais completamente formados, ela nasce de um ovo e é alimentada com geléia real (alimento rico em proteínas). Ela copula com vários zangões e sua função é colocar ovos, tendo uma vida aproximada de 5 anos. </a:t>
            </a:r>
          </a:p>
        </p:txBody>
      </p: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download (5).jpg"/>
          <p:cNvPicPr>
            <a:picLocks noChangeAspect="1"/>
          </p:cNvPicPr>
          <p:nvPr/>
        </p:nvPicPr>
        <p:blipFill>
          <a:blip r:embed="rId2">
            <a:lum bright="44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428596" y="1000108"/>
            <a:ext cx="8229600" cy="15407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Pergunta 5: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fontAlgn="ctr"/>
            <a:r>
              <a:rPr lang="pt-BR" sz="3200" b="1" dirty="0" smtClean="0"/>
              <a:t>* Como as abelhas polinizam as flores?</a:t>
            </a:r>
            <a:endParaRPr lang="pt-BR" sz="3200" b="1" dirty="0"/>
          </a:p>
        </p:txBody>
      </p:sp>
      <p:sp>
        <p:nvSpPr>
          <p:cNvPr id="5" name="CaixaDeTexto 4">
            <a:hlinkClick r:id="rId3" action="ppaction://hlinksldjump"/>
          </p:cNvPr>
          <p:cNvSpPr txBox="1"/>
          <p:nvPr/>
        </p:nvSpPr>
        <p:spPr>
          <a:xfrm>
            <a:off x="428596" y="2857496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a. </a:t>
            </a:r>
            <a:r>
              <a:rPr lang="pt-BR" sz="3200" dirty="0" smtClean="0"/>
              <a:t>As abelhas não fazem esta tarefa.</a:t>
            </a:r>
            <a:endParaRPr lang="pt-BR" sz="3200" dirty="0"/>
          </a:p>
        </p:txBody>
      </p:sp>
      <p:sp>
        <p:nvSpPr>
          <p:cNvPr id="6" name="CaixaDeTexto 5">
            <a:hlinkClick r:id="rId3" action="ppaction://hlinksldjump"/>
          </p:cNvPr>
          <p:cNvSpPr txBox="1"/>
          <p:nvPr/>
        </p:nvSpPr>
        <p:spPr>
          <a:xfrm>
            <a:off x="428596" y="3643314"/>
            <a:ext cx="8286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dirty="0"/>
              <a:t>b</a:t>
            </a:r>
            <a:r>
              <a:rPr lang="pt-BR" sz="3200" dirty="0" smtClean="0"/>
              <a:t>. As abelhas carregam a seiva de uma flor para outra. </a:t>
            </a:r>
            <a:endParaRPr lang="pt-BR" sz="3200" dirty="0"/>
          </a:p>
        </p:txBody>
      </p:sp>
      <p:sp>
        <p:nvSpPr>
          <p:cNvPr id="7" name="CaixaDeTexto 6">
            <a:hlinkClick r:id="rId4" action="ppaction://hlinksldjump"/>
          </p:cNvPr>
          <p:cNvSpPr txBox="1"/>
          <p:nvPr/>
        </p:nvSpPr>
        <p:spPr>
          <a:xfrm>
            <a:off x="428596" y="4714884"/>
            <a:ext cx="8429684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ctr"/>
            <a:r>
              <a:rPr lang="pt-BR" sz="2700" dirty="0"/>
              <a:t>c. </a:t>
            </a:r>
            <a:r>
              <a:rPr lang="pt-BR" sz="2700" dirty="0" smtClean="0"/>
              <a:t>Quando uma abelha pousa em uma flor masculina para obter o néctar, alguns do pólen dos estames da flor adere a suas pernas e corpo. Quando cai em uma flor feminina, um pouco "de pólen pode esfregar no segundo flor, fertilizando-lo.</a:t>
            </a:r>
            <a:endParaRPr lang="pt-BR" sz="2700" dirty="0"/>
          </a:p>
        </p:txBody>
      </p:sp>
    </p:spTree>
    <p:extLst>
      <p:ext uri="{BB962C8B-B14F-4D97-AF65-F5344CB8AC3E}">
        <p14:creationId xmlns="" xmlns:p14="http://schemas.microsoft.com/office/powerpoint/2010/main" val="266927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ta para a Direita 6">
            <a:hlinkClick r:id="rId2" action="ppaction://hlinksldjump"/>
          </p:cNvPr>
          <p:cNvSpPr/>
          <p:nvPr/>
        </p:nvSpPr>
        <p:spPr>
          <a:xfrm>
            <a:off x="7812360" y="6020306"/>
            <a:ext cx="1080120" cy="649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13"/>
          <p:cNvGrpSpPr/>
          <p:nvPr/>
        </p:nvGrpSpPr>
        <p:grpSpPr>
          <a:xfrm>
            <a:off x="2357422" y="428604"/>
            <a:ext cx="4500594" cy="6240984"/>
            <a:chOff x="2357422" y="428604"/>
            <a:chExt cx="4500594" cy="6240984"/>
          </a:xfrm>
        </p:grpSpPr>
        <p:pic>
          <p:nvPicPr>
            <p:cNvPr id="9" name="Imagem 8" descr="download (2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43174" y="1142984"/>
              <a:ext cx="4214842" cy="5526604"/>
            </a:xfrm>
            <a:prstGeom prst="rect">
              <a:avLst/>
            </a:prstGeom>
          </p:spPr>
        </p:pic>
        <p:sp>
          <p:nvSpPr>
            <p:cNvPr id="11" name="Texto explicativo retangular com cantos arredondados 10"/>
            <p:cNvSpPr/>
            <p:nvPr/>
          </p:nvSpPr>
          <p:spPr>
            <a:xfrm>
              <a:off x="2357422" y="428604"/>
              <a:ext cx="2071702" cy="1500198"/>
            </a:xfrm>
            <a:prstGeom prst="wedgeRoundRect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2714612" y="1000108"/>
              <a:ext cx="15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solidFill>
                    <a:schemeClr val="bg1"/>
                  </a:solidFill>
                </a:rPr>
                <a:t>PARABÉNS!!!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00881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erro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Seta para a Esquerda 4">
            <a:hlinkClick r:id="rId3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exto explicativo em elipse 8"/>
          <p:cNvSpPr/>
          <p:nvPr/>
        </p:nvSpPr>
        <p:spPr>
          <a:xfrm>
            <a:off x="5429256" y="1029853"/>
            <a:ext cx="2286016" cy="111324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5715008" y="1226308"/>
            <a:ext cx="1857388" cy="592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VOCÊ ERROU!!! TENTE  DE NOVO</a:t>
            </a:r>
          </a:p>
        </p:txBody>
      </p:sp>
      <p:sp>
        <p:nvSpPr>
          <p:cNvPr id="11" name="CaixaDeTexto 10"/>
          <p:cNvSpPr txBox="1"/>
          <p:nvPr/>
        </p:nvSpPr>
        <p:spPr>
          <a:xfrm rot="20749084">
            <a:off x="521335" y="306713"/>
            <a:ext cx="3395813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ctr"/>
            <a:r>
              <a:rPr lang="pt-BR" sz="2000" b="1" dirty="0" smtClean="0">
                <a:solidFill>
                  <a:srgbClr val="FF0000"/>
                </a:solidFill>
              </a:rPr>
              <a:t>Quando uma abelha pousa em uma flor masculina para obter o néctar, alguns do pólen dos estames da flor adere a suas pernas e corpo. Quando cai em uma flor feminina, um pouco "de pólen pode esfregar no segundo flor, fertilizando-lo.</a:t>
            </a:r>
          </a:p>
          <a:p>
            <a:pPr algn="just" fontAlgn="ctr"/>
            <a:r>
              <a:rPr lang="pt-BR" sz="2000" b="1" dirty="0" smtClean="0">
                <a:solidFill>
                  <a:srgbClr val="FF0000"/>
                </a:solidFill>
              </a:rPr>
              <a:t>As abelhas são muito importantes para o ecossistema, porque eles são a principal maneira de fecundar as flores femininas para que eles possam crescer em uma fruta, vegetal ou porca.</a:t>
            </a:r>
          </a:p>
          <a:p>
            <a:pPr algn="just"/>
            <a:r>
              <a:rPr lang="pt-BR" sz="2000" b="1" dirty="0" smtClean="0">
                <a:solidFill>
                  <a:srgbClr val="FF0000"/>
                </a:solidFill>
              </a:rPr>
              <a:t/>
            </a:r>
            <a:br>
              <a:rPr lang="pt-BR" sz="2000" b="1" dirty="0" smtClean="0">
                <a:solidFill>
                  <a:srgbClr val="FF0000"/>
                </a:solidFill>
              </a:rPr>
            </a:br>
            <a:endParaRPr lang="pt-BR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download (6).jpg"/>
          <p:cNvPicPr>
            <a:picLocks noChangeAspect="1"/>
          </p:cNvPicPr>
          <p:nvPr/>
        </p:nvPicPr>
        <p:blipFill>
          <a:blip r:embed="rId2">
            <a:lum bright="58000"/>
          </a:blip>
          <a:stretch>
            <a:fillRect/>
          </a:stretch>
        </p:blipFill>
        <p:spPr>
          <a:xfrm>
            <a:off x="-1" y="-24"/>
            <a:ext cx="9155815" cy="6858024"/>
          </a:xfrm>
          <a:prstGeom prst="rect">
            <a:avLst/>
          </a:prstGeom>
        </p:spPr>
      </p:pic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428596" y="1000108"/>
            <a:ext cx="8229600" cy="15407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Pergunta 6: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fontAlgn="ctr"/>
            <a:r>
              <a:rPr kumimoji="0" lang="pt-BR" altLang="pt-B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icrosoft YaHei" panose="020B0503020204020204" pitchFamily="34" charset="-122"/>
                <a:cs typeface="+mn-cs"/>
              </a:rPr>
              <a:t>* </a:t>
            </a:r>
            <a:r>
              <a:rPr lang="pt-BR" sz="3200" b="1" dirty="0" smtClean="0"/>
              <a:t>Qual o fator atual é responsável  pela desordem de colapso de colônia?</a:t>
            </a:r>
            <a:endParaRPr lang="pt-BR" sz="3200" b="1" dirty="0"/>
          </a:p>
        </p:txBody>
      </p:sp>
      <p:sp>
        <p:nvSpPr>
          <p:cNvPr id="5" name="CaixaDeTexto 4">
            <a:hlinkClick r:id="rId3" action="ppaction://hlinksldjump"/>
          </p:cNvPr>
          <p:cNvSpPr txBox="1"/>
          <p:nvPr/>
        </p:nvSpPr>
        <p:spPr>
          <a:xfrm>
            <a:off x="899592" y="3524672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a. </a:t>
            </a:r>
            <a:r>
              <a:rPr lang="pt-BR" altLang="pt-BR" sz="3200" dirty="0" smtClean="0">
                <a:ea typeface="Microsoft YaHei" pitchFamily="34" charset="-122"/>
              </a:rPr>
              <a:t>Sol </a:t>
            </a:r>
            <a:endParaRPr lang="pt-BR" sz="3200" dirty="0"/>
          </a:p>
        </p:txBody>
      </p:sp>
      <p:sp>
        <p:nvSpPr>
          <p:cNvPr id="6" name="CaixaDeTexto 5">
            <a:hlinkClick r:id="rId4" action="ppaction://hlinksldjump"/>
          </p:cNvPr>
          <p:cNvSpPr txBox="1"/>
          <p:nvPr/>
        </p:nvSpPr>
        <p:spPr>
          <a:xfrm>
            <a:off x="899592" y="4110028"/>
            <a:ext cx="7056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b. </a:t>
            </a:r>
            <a:r>
              <a:rPr lang="pt-BR" altLang="pt-BR" sz="3200" dirty="0" smtClean="0">
                <a:ea typeface="Microsoft YaHei" pitchFamily="34" charset="-122"/>
              </a:rPr>
              <a:t>Agrotóxicos </a:t>
            </a:r>
            <a:endParaRPr lang="pt-BR" sz="3200" dirty="0"/>
          </a:p>
          <a:p>
            <a:endParaRPr lang="pt-BR" sz="3200" dirty="0"/>
          </a:p>
        </p:txBody>
      </p:sp>
      <p:sp>
        <p:nvSpPr>
          <p:cNvPr id="7" name="CaixaDeTexto 6">
            <a:hlinkClick r:id="rId3" action="ppaction://hlinksldjump"/>
          </p:cNvPr>
          <p:cNvSpPr txBox="1"/>
          <p:nvPr/>
        </p:nvSpPr>
        <p:spPr>
          <a:xfrm>
            <a:off x="899592" y="4695384"/>
            <a:ext cx="7056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c. </a:t>
            </a:r>
            <a:r>
              <a:rPr lang="pt-BR" sz="3200" dirty="0" smtClean="0"/>
              <a:t>Mudanças </a:t>
            </a:r>
            <a:r>
              <a:rPr lang="pt-BR" altLang="pt-BR" sz="3200" dirty="0" smtClean="0">
                <a:ea typeface="Microsoft YaHei" pitchFamily="34" charset="-122"/>
              </a:rPr>
              <a:t>climáticas</a:t>
            </a:r>
            <a:endParaRPr lang="pt-BR" sz="3200" dirty="0"/>
          </a:p>
          <a:p>
            <a:endParaRPr lang="pt-BR" sz="3200" dirty="0"/>
          </a:p>
        </p:txBody>
      </p:sp>
    </p:spTree>
    <p:extLst>
      <p:ext uri="{BB962C8B-B14F-4D97-AF65-F5344CB8AC3E}">
        <p14:creationId xmlns="" xmlns:p14="http://schemas.microsoft.com/office/powerpoint/2010/main" val="266927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download (8)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AUTORIA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 fontAlgn="base"/>
            <a:r>
              <a:rPr lang="pt-BR" sz="2400" dirty="0"/>
              <a:t>Título: </a:t>
            </a:r>
            <a:r>
              <a:rPr lang="pt-BR" sz="2400" dirty="0" smtClean="0"/>
              <a:t>Polinização</a:t>
            </a:r>
            <a:endParaRPr lang="pt-BR" sz="2400" dirty="0"/>
          </a:p>
          <a:p>
            <a:pPr lvl="0" algn="just" fontAlgn="base"/>
            <a:r>
              <a:rPr lang="pt-BR" sz="2400" dirty="0"/>
              <a:t>Objetivo:  Este é um jogo que tem por objetivo revisar os conteúdos relativos </a:t>
            </a:r>
            <a:r>
              <a:rPr lang="pt-BR" sz="2400" dirty="0" smtClean="0"/>
              <a:t>a polinização.</a:t>
            </a:r>
            <a:endParaRPr lang="pt-BR" sz="2400" dirty="0"/>
          </a:p>
          <a:p>
            <a:pPr lvl="0" algn="just" fontAlgn="base"/>
            <a:r>
              <a:rPr lang="pt-BR" sz="2400" dirty="0"/>
              <a:t>Componente Curricular</a:t>
            </a:r>
            <a:r>
              <a:rPr lang="pt-BR" sz="2400"/>
              <a:t>: </a:t>
            </a:r>
            <a:r>
              <a:rPr lang="pt-BR" sz="2400" smtClean="0"/>
              <a:t>C</a:t>
            </a:r>
            <a:r>
              <a:rPr lang="pt-BR" sz="2400" smtClean="0"/>
              <a:t>iências</a:t>
            </a:r>
            <a:endParaRPr lang="pt-BR" sz="2400" dirty="0"/>
          </a:p>
          <a:p>
            <a:pPr lvl="0" algn="just" fontAlgn="base"/>
            <a:r>
              <a:rPr lang="pt-BR" sz="2400" dirty="0"/>
              <a:t>Tema: </a:t>
            </a:r>
            <a:r>
              <a:rPr lang="pt-BR" sz="2400" dirty="0" smtClean="0"/>
              <a:t>Zoologia</a:t>
            </a:r>
            <a:endParaRPr lang="pt-BR" sz="2400" dirty="0"/>
          </a:p>
          <a:p>
            <a:pPr algn="just"/>
            <a:r>
              <a:rPr lang="pt-BR" sz="2400" dirty="0"/>
              <a:t>Autora: Bibiana  Kaiser </a:t>
            </a:r>
            <a:r>
              <a:rPr lang="pt-BR" sz="2400" dirty="0" smtClean="0"/>
              <a:t>Dutra</a:t>
            </a:r>
          </a:p>
          <a:p>
            <a:pPr algn="just"/>
            <a:r>
              <a:rPr lang="pt-BR" sz="2400" dirty="0" smtClean="0"/>
              <a:t>Orientadoras: Maria Rosângela Silveira Ramos e Helena </a:t>
            </a:r>
            <a:r>
              <a:rPr lang="pt-BR" sz="2400" dirty="0" err="1" smtClean="0"/>
              <a:t>Brum</a:t>
            </a:r>
            <a:endParaRPr lang="pt-BR" sz="2400" dirty="0"/>
          </a:p>
          <a:p>
            <a:pPr lvl="0" algn="just" fontAlgn="base"/>
            <a:r>
              <a:rPr lang="pt-BR" sz="2400" dirty="0" smtClean="0"/>
              <a:t>País</a:t>
            </a:r>
            <a:r>
              <a:rPr lang="pt-BR" sz="2400" dirty="0"/>
              <a:t>: Brasil</a:t>
            </a:r>
          </a:p>
          <a:p>
            <a:pPr lvl="0" algn="just" fontAlgn="base"/>
            <a:r>
              <a:rPr lang="pt-BR" sz="2400" dirty="0"/>
              <a:t>Instituição: Instituto Federal </a:t>
            </a:r>
            <a:r>
              <a:rPr lang="pt-BR" sz="2400" dirty="0" smtClean="0"/>
              <a:t>Farroupilha- Programa de Residência Pedagógica - CAPES</a:t>
            </a:r>
            <a:endParaRPr lang="pt-BR" sz="2400" dirty="0"/>
          </a:p>
          <a:p>
            <a:pPr lvl="0" algn="just" fontAlgn="base"/>
            <a:r>
              <a:rPr lang="pt-BR" sz="2400" dirty="0"/>
              <a:t>Ano: </a:t>
            </a:r>
            <a:r>
              <a:rPr lang="pt-BR" sz="2400" dirty="0" smtClean="0"/>
              <a:t>2019</a:t>
            </a:r>
          </a:p>
          <a:p>
            <a:pPr lvl="0" algn="just" fontAlgn="base"/>
            <a:r>
              <a:rPr lang="pt-BR" sz="2400" dirty="0" smtClean="0"/>
              <a:t>Licença:</a:t>
            </a:r>
            <a:endParaRPr lang="pt-BR" sz="2400" dirty="0"/>
          </a:p>
          <a:p>
            <a:pPr algn="just">
              <a:buNone/>
            </a:pPr>
            <a:endParaRPr lang="pt-BR" sz="2400" dirty="0"/>
          </a:p>
        </p:txBody>
      </p:sp>
      <p:sp>
        <p:nvSpPr>
          <p:cNvPr id="4" name="Seta para a esquerda 3">
            <a:hlinkClick r:id="rId3" action="ppaction://hlinksldjump"/>
          </p:cNvPr>
          <p:cNvSpPr/>
          <p:nvPr/>
        </p:nvSpPr>
        <p:spPr>
          <a:xfrm>
            <a:off x="7429520" y="5857892"/>
            <a:ext cx="1285884" cy="5715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ta para a Direita 6">
            <a:hlinkClick r:id="rId2" action="ppaction://hlinksldjump"/>
          </p:cNvPr>
          <p:cNvSpPr/>
          <p:nvPr/>
        </p:nvSpPr>
        <p:spPr>
          <a:xfrm>
            <a:off x="7812360" y="6020306"/>
            <a:ext cx="1080120" cy="649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13"/>
          <p:cNvGrpSpPr/>
          <p:nvPr/>
        </p:nvGrpSpPr>
        <p:grpSpPr>
          <a:xfrm>
            <a:off x="2357422" y="428604"/>
            <a:ext cx="4500594" cy="6240984"/>
            <a:chOff x="2357422" y="428604"/>
            <a:chExt cx="4500594" cy="6240984"/>
          </a:xfrm>
        </p:grpSpPr>
        <p:pic>
          <p:nvPicPr>
            <p:cNvPr id="9" name="Imagem 8" descr="download (2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43174" y="1142984"/>
              <a:ext cx="4214842" cy="5526604"/>
            </a:xfrm>
            <a:prstGeom prst="rect">
              <a:avLst/>
            </a:prstGeom>
          </p:spPr>
        </p:pic>
        <p:sp>
          <p:nvSpPr>
            <p:cNvPr id="11" name="Texto explicativo retangular com cantos arredondados 10"/>
            <p:cNvSpPr/>
            <p:nvPr/>
          </p:nvSpPr>
          <p:spPr>
            <a:xfrm>
              <a:off x="2357422" y="428604"/>
              <a:ext cx="2071702" cy="1500198"/>
            </a:xfrm>
            <a:prstGeom prst="wedgeRoundRect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2714612" y="1000108"/>
              <a:ext cx="15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solidFill>
                    <a:schemeClr val="bg1"/>
                  </a:solidFill>
                </a:rPr>
                <a:t>PARABÉNS!!!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00881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erro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Seta para a Esquerda 4">
            <a:hlinkClick r:id="rId3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exto explicativo em elipse 8"/>
          <p:cNvSpPr/>
          <p:nvPr/>
        </p:nvSpPr>
        <p:spPr>
          <a:xfrm>
            <a:off x="5429256" y="1029853"/>
            <a:ext cx="2286016" cy="111324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5715008" y="1226308"/>
            <a:ext cx="1857388" cy="592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VOCÊ ERROU!!! TENTE  DE NOVO</a:t>
            </a:r>
          </a:p>
        </p:txBody>
      </p:sp>
      <p:sp>
        <p:nvSpPr>
          <p:cNvPr id="11" name="CaixaDeTexto 10"/>
          <p:cNvSpPr txBox="1"/>
          <p:nvPr/>
        </p:nvSpPr>
        <p:spPr>
          <a:xfrm rot="20749084">
            <a:off x="299644" y="345347"/>
            <a:ext cx="334630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ctr"/>
            <a:r>
              <a:rPr lang="pt-BR" sz="2000" b="1" dirty="0" smtClean="0">
                <a:solidFill>
                  <a:srgbClr val="FF0000"/>
                </a:solidFill>
              </a:rPr>
              <a:t>A partir de 2006, os apicultores na América do Norte começaram a notar o desaparecimento de colônias de abelhas inteiras. Este súbito desaparecimento de colônias de abelhas era conhecido como </a:t>
            </a:r>
            <a:r>
              <a:rPr lang="pt-BR" sz="2000" b="1" dirty="0" err="1" smtClean="0">
                <a:solidFill>
                  <a:srgbClr val="FF0000"/>
                </a:solidFill>
              </a:rPr>
              <a:t>Colony</a:t>
            </a:r>
            <a:r>
              <a:rPr lang="pt-BR" sz="2000" b="1" dirty="0" smtClean="0">
                <a:solidFill>
                  <a:srgbClr val="FF0000"/>
                </a:solidFill>
              </a:rPr>
              <a:t> </a:t>
            </a:r>
            <a:r>
              <a:rPr lang="pt-BR" sz="2000" b="1" dirty="0" err="1" smtClean="0">
                <a:solidFill>
                  <a:srgbClr val="FF0000"/>
                </a:solidFill>
              </a:rPr>
              <a:t>Collapse</a:t>
            </a:r>
            <a:r>
              <a:rPr lang="pt-BR" sz="2000" b="1" dirty="0" smtClean="0">
                <a:solidFill>
                  <a:srgbClr val="FF0000"/>
                </a:solidFill>
              </a:rPr>
              <a:t> </a:t>
            </a:r>
            <a:r>
              <a:rPr lang="pt-BR" sz="2000" b="1" dirty="0" err="1" smtClean="0">
                <a:solidFill>
                  <a:srgbClr val="FF0000"/>
                </a:solidFill>
              </a:rPr>
              <a:t>Disorder</a:t>
            </a:r>
            <a:r>
              <a:rPr lang="pt-BR" sz="2000" b="1" dirty="0" smtClean="0">
                <a:solidFill>
                  <a:srgbClr val="FF0000"/>
                </a:solidFill>
              </a:rPr>
              <a:t> (CCD). Atualmente se sabe que o principal fator para esse fenômeno é o uso de pesticidas.</a:t>
            </a:r>
            <a:endParaRPr lang="pt-BR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tângulo 1"/>
          <p:cNvSpPr>
            <a:spLocks noChangeArrowheads="1"/>
          </p:cNvSpPr>
          <p:nvPr/>
        </p:nvSpPr>
        <p:spPr bwMode="auto">
          <a:xfrm>
            <a:off x="1571604" y="0"/>
            <a:ext cx="51069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pt-BR" altLang="pt-BR" sz="1600" b="1" dirty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Ciências, 8º Ano</a:t>
            </a:r>
            <a:r>
              <a:rPr lang="pt-BR" altLang="pt-BR" sz="1600" b="1" dirty="0" smtClean="0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,</a:t>
            </a:r>
            <a:endParaRPr lang="pt-BR" altLang="pt-BR" sz="1600" b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  <a:p>
            <a:pP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pt-BR" altLang="pt-BR" sz="1600" i="1" dirty="0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7" name="Seta para a Direita 6">
            <a:hlinkClick r:id="rId4" action="ppaction://hlinksldjump"/>
          </p:cNvPr>
          <p:cNvSpPr/>
          <p:nvPr/>
        </p:nvSpPr>
        <p:spPr>
          <a:xfrm>
            <a:off x="8063880" y="6208946"/>
            <a:ext cx="1080120" cy="649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Abelhas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1214414" y="785794"/>
            <a:ext cx="7143800" cy="535785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3571868" y="285728"/>
            <a:ext cx="28575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>
                <a:solidFill>
                  <a:srgbClr val="C00000"/>
                </a:solidFill>
              </a:rPr>
              <a:t>AS ABELHAS</a:t>
            </a:r>
            <a:endParaRPr lang="pt-BR" sz="3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tângulo 1"/>
          <p:cNvSpPr>
            <a:spLocks noChangeArrowheads="1"/>
          </p:cNvSpPr>
          <p:nvPr/>
        </p:nvSpPr>
        <p:spPr bwMode="auto">
          <a:xfrm>
            <a:off x="107950" y="0"/>
            <a:ext cx="51069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pt-BR" altLang="pt-BR" sz="1600" b="1">
                <a:solidFill>
                  <a:srgbClr val="FFFFFF"/>
                </a:solidFill>
                <a:ea typeface="Microsoft YaHei" pitchFamily="34" charset="-122"/>
                <a:cs typeface="Mangal" pitchFamily="18" charset="0"/>
              </a:rPr>
              <a:t>Ciências, 8º Ano, Os órgãos dos sentidos e seus mecanismos de funcionamento </a:t>
            </a:r>
          </a:p>
          <a:p>
            <a:pP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pt-BR" altLang="pt-BR" sz="1600" i="1">
              <a:solidFill>
                <a:srgbClr val="FFFFFF"/>
              </a:solidFill>
              <a:ea typeface="Microsoft YaHei" pitchFamily="34" charset="-122"/>
              <a:cs typeface="Mangal" pitchFamily="18" charset="0"/>
            </a:endParaRPr>
          </a:p>
        </p:txBody>
      </p:sp>
      <p:sp>
        <p:nvSpPr>
          <p:cNvPr id="6" name="Estrela de 5 pontas 5">
            <a:hlinkClick r:id="" action="ppaction://hlinkshowjump?jump=firstslide"/>
          </p:cNvPr>
          <p:cNvSpPr/>
          <p:nvPr/>
        </p:nvSpPr>
        <p:spPr>
          <a:xfrm flipV="1">
            <a:off x="8358182" y="6072206"/>
            <a:ext cx="785818" cy="57150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COMO É 'FEITO' O MEL #Boravê 🔵Manual do Mundo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500166" y="1125126"/>
            <a:ext cx="6786609" cy="5089956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3571868" y="285728"/>
            <a:ext cx="28575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>
                <a:solidFill>
                  <a:srgbClr val="C00000"/>
                </a:solidFill>
              </a:rPr>
              <a:t>O MEL</a:t>
            </a:r>
            <a:endParaRPr lang="pt-BR" sz="3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download (7).jpg"/>
          <p:cNvPicPr>
            <a:picLocks noChangeAspect="1"/>
          </p:cNvPicPr>
          <p:nvPr/>
        </p:nvPicPr>
        <p:blipFill>
          <a:blip r:embed="rId2">
            <a:lum bright="28000"/>
          </a:blip>
          <a:stretch>
            <a:fillRect/>
          </a:stretch>
        </p:blipFill>
        <p:spPr>
          <a:xfrm>
            <a:off x="-32" y="-25"/>
            <a:ext cx="9144032" cy="685802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INSTRUÇÕES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CLIQUE NAS SETAS PARA VOLTAR OU SEGUIR NO OBJETO</a:t>
            </a:r>
          </a:p>
          <a:p>
            <a:pPr algn="just"/>
            <a:r>
              <a:rPr lang="pt-BR" dirty="0"/>
              <a:t>VOCÊ SÓ PASSARÁ PARA A PRÓXIMA PERGUNTA SE ACERTAR</a:t>
            </a:r>
          </a:p>
          <a:p>
            <a:pPr algn="just"/>
            <a:endParaRPr lang="pt-BR" dirty="0"/>
          </a:p>
          <a:p>
            <a:pPr lvl="8" algn="just">
              <a:buNone/>
            </a:pPr>
            <a:endParaRPr lang="pt-BR" dirty="0"/>
          </a:p>
          <a:p>
            <a:pPr lvl="8" algn="just">
              <a:buNone/>
            </a:pPr>
            <a:r>
              <a:rPr lang="pt-BR" dirty="0"/>
              <a:t>			</a:t>
            </a:r>
            <a:r>
              <a:rPr lang="pt-BR" sz="3200" dirty="0"/>
              <a:t>BOA SORTE!!!</a:t>
            </a:r>
          </a:p>
        </p:txBody>
      </p:sp>
      <p:sp>
        <p:nvSpPr>
          <p:cNvPr id="4" name="Seta para a direita 3">
            <a:hlinkClick r:id="rId3" action="ppaction://hlinksldjump"/>
          </p:cNvPr>
          <p:cNvSpPr/>
          <p:nvPr/>
        </p:nvSpPr>
        <p:spPr>
          <a:xfrm rot="10800000">
            <a:off x="7286644" y="5786454"/>
            <a:ext cx="1428760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download (1).jpg"/>
          <p:cNvPicPr>
            <a:picLocks noChangeAspect="1"/>
          </p:cNvPicPr>
          <p:nvPr/>
        </p:nvPicPr>
        <p:blipFill>
          <a:blip r:embed="rId2">
            <a:lum bright="32000"/>
          </a:blip>
          <a:stretch>
            <a:fillRect/>
          </a:stretch>
        </p:blipFill>
        <p:spPr>
          <a:xfrm>
            <a:off x="31" y="-1"/>
            <a:ext cx="9144001" cy="6858001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>
                <a:solidFill>
                  <a:schemeClr val="bg1"/>
                </a:solidFill>
              </a:rPr>
              <a:t>Quiz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4076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b="1" dirty="0">
                <a:solidFill>
                  <a:srgbClr val="C00000"/>
                </a:solidFill>
              </a:rPr>
              <a:t>Pergunta 1:</a:t>
            </a:r>
          </a:p>
          <a:p>
            <a:pPr marL="0" indent="0" algn="just">
              <a:buNone/>
            </a:pPr>
            <a:r>
              <a:rPr lang="pt-BR" altLang="pt-BR" b="1" dirty="0">
                <a:solidFill>
                  <a:srgbClr val="C00000"/>
                </a:solidFill>
                <a:ea typeface="Microsoft YaHei" panose="020B0503020204020204" pitchFamily="34" charset="-122"/>
              </a:rPr>
              <a:t>* </a:t>
            </a:r>
            <a:r>
              <a:rPr lang="pt-BR" b="1" dirty="0" smtClean="0">
                <a:solidFill>
                  <a:srgbClr val="C00000"/>
                </a:solidFill>
              </a:rPr>
              <a:t>Por que as abelhas morrem depois que picam?</a:t>
            </a:r>
          </a:p>
          <a:p>
            <a:pPr marL="0" indent="0" algn="just">
              <a:buNone/>
            </a:pPr>
            <a:endParaRPr lang="pt-BR" b="1" dirty="0">
              <a:solidFill>
                <a:srgbClr val="C00000"/>
              </a:solidFill>
            </a:endParaRPr>
          </a:p>
        </p:txBody>
      </p:sp>
      <p:sp>
        <p:nvSpPr>
          <p:cNvPr id="4" name="CaixaDeTexto 3">
            <a:hlinkClick r:id="rId3" action="ppaction://hlinksldjump"/>
          </p:cNvPr>
          <p:cNvSpPr txBox="1"/>
          <p:nvPr/>
        </p:nvSpPr>
        <p:spPr>
          <a:xfrm>
            <a:off x="571472" y="3387068"/>
            <a:ext cx="835824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500" b="1" dirty="0"/>
              <a:t>a. </a:t>
            </a:r>
            <a:r>
              <a:rPr lang="pt-BR" sz="2500" b="1" dirty="0" smtClean="0"/>
              <a:t>Porque o ferrão está anexado aos partes internas das abelhas, nervos, músculos e intestino. </a:t>
            </a:r>
            <a:endParaRPr lang="pt-BR" sz="2500" b="1" dirty="0"/>
          </a:p>
        </p:txBody>
      </p:sp>
      <p:sp>
        <p:nvSpPr>
          <p:cNvPr id="5" name="CaixaDeTexto 4">
            <a:hlinkClick r:id="rId4" action="ppaction://hlinksldjump"/>
          </p:cNvPr>
          <p:cNvSpPr txBox="1"/>
          <p:nvPr/>
        </p:nvSpPr>
        <p:spPr>
          <a:xfrm>
            <a:off x="571472" y="4337786"/>
            <a:ext cx="82868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500" b="1" dirty="0"/>
              <a:t>b. </a:t>
            </a:r>
            <a:r>
              <a:rPr lang="pt-BR" sz="2500" b="1" dirty="0" smtClean="0"/>
              <a:t>Porque elas ficam frágeis e morrem. </a:t>
            </a:r>
            <a:endParaRPr lang="pt-BR" sz="2500" b="1" dirty="0"/>
          </a:p>
        </p:txBody>
      </p:sp>
      <p:sp>
        <p:nvSpPr>
          <p:cNvPr id="6" name="CaixaDeTexto 5">
            <a:hlinkClick r:id="rId4" action="ppaction://hlinksldjump"/>
          </p:cNvPr>
          <p:cNvSpPr txBox="1"/>
          <p:nvPr/>
        </p:nvSpPr>
        <p:spPr>
          <a:xfrm>
            <a:off x="571472" y="4952210"/>
            <a:ext cx="821537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500" b="1" dirty="0"/>
              <a:t>c. </a:t>
            </a:r>
            <a:r>
              <a:rPr lang="pt-BR" sz="2500" b="1" dirty="0" smtClean="0"/>
              <a:t>Porque com o ferrão elas perdem muito sangue. </a:t>
            </a:r>
            <a:endParaRPr lang="pt-BR" sz="2500" b="1" dirty="0"/>
          </a:p>
        </p:txBody>
      </p:sp>
      <p:sp>
        <p:nvSpPr>
          <p:cNvPr id="8" name="Retângulo 7"/>
          <p:cNvSpPr/>
          <p:nvPr/>
        </p:nvSpPr>
        <p:spPr>
          <a:xfrm>
            <a:off x="-611187" y="3053834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ta para a Direita 6">
            <a:hlinkClick r:id="rId2" action="ppaction://hlinksldjump"/>
          </p:cNvPr>
          <p:cNvSpPr/>
          <p:nvPr/>
        </p:nvSpPr>
        <p:spPr>
          <a:xfrm>
            <a:off x="7812360" y="6020306"/>
            <a:ext cx="1080120" cy="649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4" name="Grupo 13"/>
          <p:cNvGrpSpPr/>
          <p:nvPr/>
        </p:nvGrpSpPr>
        <p:grpSpPr>
          <a:xfrm>
            <a:off x="2357422" y="428604"/>
            <a:ext cx="4500594" cy="6240984"/>
            <a:chOff x="2357422" y="428604"/>
            <a:chExt cx="4500594" cy="6240984"/>
          </a:xfrm>
        </p:grpSpPr>
        <p:pic>
          <p:nvPicPr>
            <p:cNvPr id="9" name="Imagem 8" descr="download (2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43174" y="1142984"/>
              <a:ext cx="4214842" cy="5526604"/>
            </a:xfrm>
            <a:prstGeom prst="rect">
              <a:avLst/>
            </a:prstGeom>
          </p:spPr>
        </p:pic>
        <p:sp>
          <p:nvSpPr>
            <p:cNvPr id="11" name="Texto explicativo retangular com cantos arredondados 10"/>
            <p:cNvSpPr/>
            <p:nvPr/>
          </p:nvSpPr>
          <p:spPr>
            <a:xfrm>
              <a:off x="2357422" y="428604"/>
              <a:ext cx="2071702" cy="1500198"/>
            </a:xfrm>
            <a:prstGeom prst="wedgeRoundRect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2714612" y="1000108"/>
              <a:ext cx="15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solidFill>
                    <a:schemeClr val="bg1"/>
                  </a:solidFill>
                </a:rPr>
                <a:t>PARABÉNS!!!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00881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erro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Seta para a Esquerda 4">
            <a:hlinkClick r:id="rId3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exto explicativo em elipse 8"/>
          <p:cNvSpPr/>
          <p:nvPr/>
        </p:nvSpPr>
        <p:spPr>
          <a:xfrm>
            <a:off x="5429256" y="1029853"/>
            <a:ext cx="2286016" cy="111324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5715008" y="1226308"/>
            <a:ext cx="1857388" cy="592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VOCÊ ERROU!!! TENTE  DE NOVO</a:t>
            </a:r>
          </a:p>
        </p:txBody>
      </p:sp>
      <p:sp>
        <p:nvSpPr>
          <p:cNvPr id="11" name="CaixaDeTexto 10"/>
          <p:cNvSpPr txBox="1"/>
          <p:nvPr/>
        </p:nvSpPr>
        <p:spPr>
          <a:xfrm rot="20749084">
            <a:off x="245013" y="284339"/>
            <a:ext cx="417893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bg1"/>
                </a:solidFill>
              </a:rPr>
              <a:t>Porque o ferrão está anexado às partes internas das abelhas, nervos, músculos e intestino. Quando as abelhas (operárias) atacam um ser humano, o ferrão fica preso à pele do ser humano. Então, as abelhas instintivamente tentam voar para longe, deixando para trás uma fração das suas partes internas, algo que resulta na morte instantânea das abelhas. 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4b8dd2_fc53f2531f8e40e1977b2061ca441eeb.gif"/>
          <p:cNvPicPr>
            <a:picLocks noChangeAspect="1"/>
          </p:cNvPicPr>
          <p:nvPr/>
        </p:nvPicPr>
        <p:blipFill>
          <a:blip r:embed="rId2">
            <a:lum bright="49000"/>
          </a:blip>
          <a:stretch>
            <a:fillRect/>
          </a:stretch>
        </p:blipFill>
        <p:spPr>
          <a:xfrm>
            <a:off x="0" y="0"/>
            <a:ext cx="9144000" cy="6829603"/>
          </a:xfrm>
          <a:prstGeom prst="rect">
            <a:avLst/>
          </a:prstGeom>
        </p:spPr>
      </p:pic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428596" y="1000108"/>
            <a:ext cx="8229600" cy="154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Pergunta 2:</a:t>
            </a:r>
          </a:p>
          <a:p>
            <a:pPr algn="just">
              <a:spcBef>
                <a:spcPct val="20000"/>
              </a:spcBef>
            </a:pPr>
            <a:r>
              <a:rPr kumimoji="0" lang="pt-BR" alt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icrosoft YaHei" panose="020B0503020204020204" pitchFamily="34" charset="-122"/>
                <a:cs typeface="+mn-cs"/>
              </a:rPr>
              <a:t>*</a:t>
            </a:r>
            <a:r>
              <a:rPr lang="pt-BR" sz="3200" dirty="0" smtClean="0"/>
              <a:t> Quanto tempo as abelhas vivem?</a:t>
            </a:r>
          </a:p>
          <a:p>
            <a:pPr lvl="0" algn="just">
              <a:spcBef>
                <a:spcPct val="20000"/>
              </a:spcBef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aixaDeTexto 4">
            <a:hlinkClick r:id="rId3" action="ppaction://hlinksldjump"/>
          </p:cNvPr>
          <p:cNvSpPr txBox="1"/>
          <p:nvPr/>
        </p:nvSpPr>
        <p:spPr>
          <a:xfrm>
            <a:off x="899592" y="3000372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a. </a:t>
            </a:r>
            <a:r>
              <a:rPr lang="pt-BR" sz="3200" dirty="0" smtClean="0"/>
              <a:t>3 anos</a:t>
            </a:r>
            <a:endParaRPr lang="pt-BR" sz="3200" dirty="0"/>
          </a:p>
        </p:txBody>
      </p:sp>
      <p:sp>
        <p:nvSpPr>
          <p:cNvPr id="6" name="CaixaDeTexto 5">
            <a:hlinkClick r:id="rId4" action="ppaction://hlinksldjump"/>
          </p:cNvPr>
          <p:cNvSpPr txBox="1"/>
          <p:nvPr/>
        </p:nvSpPr>
        <p:spPr>
          <a:xfrm>
            <a:off x="899592" y="3585728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b. </a:t>
            </a:r>
            <a:r>
              <a:rPr lang="pt-BR" sz="3200" dirty="0" smtClean="0"/>
              <a:t>26 dias</a:t>
            </a:r>
            <a:endParaRPr lang="pt-BR" sz="3200" dirty="0"/>
          </a:p>
        </p:txBody>
      </p:sp>
      <p:sp>
        <p:nvSpPr>
          <p:cNvPr id="7" name="CaixaDeTexto 6">
            <a:hlinkClick r:id="rId3" action="ppaction://hlinksldjump"/>
          </p:cNvPr>
          <p:cNvSpPr txBox="1"/>
          <p:nvPr/>
        </p:nvSpPr>
        <p:spPr>
          <a:xfrm>
            <a:off x="899592" y="4171084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c. </a:t>
            </a:r>
            <a:r>
              <a:rPr lang="pt-BR" altLang="pt-BR" sz="3200" dirty="0" smtClean="0">
                <a:ea typeface="Microsoft YaHei" panose="020B0503020204020204" pitchFamily="34" charset="-122"/>
              </a:rPr>
              <a:t>6 meses</a:t>
            </a:r>
            <a:endParaRPr lang="pt-BR" sz="3200" dirty="0"/>
          </a:p>
        </p:txBody>
      </p:sp>
    </p:spTree>
    <p:extLst>
      <p:ext uri="{BB962C8B-B14F-4D97-AF65-F5344CB8AC3E}">
        <p14:creationId xmlns="" xmlns:p14="http://schemas.microsoft.com/office/powerpoint/2010/main" val="266927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ta para a Direita 6">
            <a:hlinkClick r:id="rId2" action="ppaction://hlinksldjump"/>
          </p:cNvPr>
          <p:cNvSpPr/>
          <p:nvPr/>
        </p:nvSpPr>
        <p:spPr>
          <a:xfrm>
            <a:off x="7812360" y="6020306"/>
            <a:ext cx="1080120" cy="649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13"/>
          <p:cNvGrpSpPr/>
          <p:nvPr/>
        </p:nvGrpSpPr>
        <p:grpSpPr>
          <a:xfrm>
            <a:off x="2357422" y="428604"/>
            <a:ext cx="4500594" cy="6240984"/>
            <a:chOff x="2357422" y="428604"/>
            <a:chExt cx="4500594" cy="6240984"/>
          </a:xfrm>
        </p:grpSpPr>
        <p:pic>
          <p:nvPicPr>
            <p:cNvPr id="9" name="Imagem 8" descr="download (2)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43174" y="1142984"/>
              <a:ext cx="4214842" cy="5526604"/>
            </a:xfrm>
            <a:prstGeom prst="rect">
              <a:avLst/>
            </a:prstGeom>
          </p:spPr>
        </p:pic>
        <p:sp>
          <p:nvSpPr>
            <p:cNvPr id="11" name="Texto explicativo retangular com cantos arredondados 10"/>
            <p:cNvSpPr/>
            <p:nvPr/>
          </p:nvSpPr>
          <p:spPr>
            <a:xfrm>
              <a:off x="2357422" y="428604"/>
              <a:ext cx="2071702" cy="1500198"/>
            </a:xfrm>
            <a:prstGeom prst="wedgeRoundRect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2714612" y="1000108"/>
              <a:ext cx="15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solidFill>
                    <a:schemeClr val="bg1"/>
                  </a:solidFill>
                </a:rPr>
                <a:t>PARABÉNS!!!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00881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erro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Seta para a Esquerda 4">
            <a:hlinkClick r:id="rId3" action="ppaction://hlinksldjump"/>
          </p:cNvPr>
          <p:cNvSpPr/>
          <p:nvPr/>
        </p:nvSpPr>
        <p:spPr>
          <a:xfrm>
            <a:off x="8244408" y="6093296"/>
            <a:ext cx="792088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exto explicativo em elipse 8"/>
          <p:cNvSpPr/>
          <p:nvPr/>
        </p:nvSpPr>
        <p:spPr>
          <a:xfrm>
            <a:off x="5429256" y="1029853"/>
            <a:ext cx="2286016" cy="111324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5715008" y="1226308"/>
            <a:ext cx="1857388" cy="592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VOCÊ ERROU!!! TENTE  DE NOVO</a:t>
            </a:r>
          </a:p>
        </p:txBody>
      </p:sp>
      <p:sp>
        <p:nvSpPr>
          <p:cNvPr id="11" name="CaixaDeTexto 10"/>
          <p:cNvSpPr txBox="1"/>
          <p:nvPr/>
        </p:nvSpPr>
        <p:spPr>
          <a:xfrm rot="20749084">
            <a:off x="68642" y="369379"/>
            <a:ext cx="417893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Rainha: 3-5 anos.</a:t>
            </a:r>
          </a:p>
          <a:p>
            <a:pPr algn="just"/>
            <a:r>
              <a:rPr lang="pt-BR" sz="2000" dirty="0" smtClean="0"/>
              <a:t>Abelhas Operárias: 26 dias.</a:t>
            </a:r>
          </a:p>
          <a:p>
            <a:pPr algn="just"/>
            <a:r>
              <a:rPr lang="pt-BR" sz="2000" dirty="0" smtClean="0"/>
              <a:t>Zangões: Morrem logo depois de acasalarem. Longevidade máxima 4 meses</a:t>
            </a:r>
            <a:endParaRPr lang="pt-BR" sz="2000" dirty="0"/>
          </a:p>
        </p:txBody>
      </p:sp>
    </p:spTree>
    <p:extLst>
      <p:ext uri="{BB962C8B-B14F-4D97-AF65-F5344CB8AC3E}">
        <p14:creationId xmlns="" xmlns:p14="http://schemas.microsoft.com/office/powerpoint/2010/main" val="22848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</TotalTime>
  <Words>643</Words>
  <Application>Microsoft Office PowerPoint</Application>
  <PresentationFormat>Apresentação na tela (4:3)</PresentationFormat>
  <Paragraphs>87</Paragraphs>
  <Slides>23</Slides>
  <Notes>2</Notes>
  <HiddenSlides>0</HiddenSlides>
  <MMClips>2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Tema do Office</vt:lpstr>
      <vt:lpstr>Slide 1</vt:lpstr>
      <vt:lpstr>AUTORIA</vt:lpstr>
      <vt:lpstr>INSTRUÇÕES</vt:lpstr>
      <vt:lpstr>Quiz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Formação Residência Pedagógica</dc:title>
  <dc:creator>Bibiana</dc:creator>
  <cp:lastModifiedBy>Bibiana</cp:lastModifiedBy>
  <cp:revision>94</cp:revision>
  <dcterms:created xsi:type="dcterms:W3CDTF">2018-09-28T16:48:07Z</dcterms:created>
  <dcterms:modified xsi:type="dcterms:W3CDTF">2019-12-16T14:49:56Z</dcterms:modified>
</cp:coreProperties>
</file>