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3" r:id="rId4"/>
    <p:sldId id="259" r:id="rId5"/>
    <p:sldId id="260" r:id="rId6"/>
    <p:sldId id="261" r:id="rId7"/>
    <p:sldId id="265" r:id="rId8"/>
    <p:sldId id="271" r:id="rId9"/>
    <p:sldId id="268" r:id="rId10"/>
    <p:sldId id="272" r:id="rId11"/>
    <p:sldId id="269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7" autoAdjust="0"/>
    <p:restoredTop sz="94660"/>
  </p:normalViewPr>
  <p:slideViewPr>
    <p:cSldViewPr>
      <p:cViewPr varScale="1">
        <p:scale>
          <a:sx n="64" d="100"/>
          <a:sy n="64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1A5562-7FCC-4AF8-BDBF-FB4AE428D1A2}" type="datetimeFigureOut">
              <a:rPr lang="pt-BR" smtClean="0"/>
              <a:pPr/>
              <a:t>09/12/2019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D2B0BB-3537-41BD-A75B-E9BA939C1557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403648" y="3456496"/>
            <a:ext cx="6336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ÁGUA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ágrima 5">
            <a:hlinkClick r:id="rId3" action="ppaction://hlinksldjump"/>
          </p:cNvPr>
          <p:cNvSpPr/>
          <p:nvPr/>
        </p:nvSpPr>
        <p:spPr>
          <a:xfrm>
            <a:off x="395536" y="5556684"/>
            <a:ext cx="1872208" cy="1224136"/>
          </a:xfrm>
          <a:prstGeom prst="teardrop">
            <a:avLst>
              <a:gd name="adj" fmla="val 109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AUTORIA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4" action="ppaction://hlinksldjump"/>
          </p:cNvPr>
          <p:cNvSpPr/>
          <p:nvPr/>
        </p:nvSpPr>
        <p:spPr>
          <a:xfrm>
            <a:off x="3065303" y="5484676"/>
            <a:ext cx="2016224" cy="1296144"/>
          </a:xfrm>
          <a:prstGeom prst="teardrop">
            <a:avLst>
              <a:gd name="adj" fmla="val 1121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INSTRUÇÕES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ágrima 7">
            <a:hlinkClick r:id="rId5" action="ppaction://hlinksldjump"/>
          </p:cNvPr>
          <p:cNvSpPr/>
          <p:nvPr/>
        </p:nvSpPr>
        <p:spPr>
          <a:xfrm>
            <a:off x="6019297" y="5484676"/>
            <a:ext cx="1872208" cy="1296144"/>
          </a:xfrm>
          <a:prstGeom prst="teardrop">
            <a:avLst>
              <a:gd name="adj" fmla="val 105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INICIAR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-24796" y="3284984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835696" y="3717032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ÁGUA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11560" y="692696"/>
            <a:ext cx="7848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Objeto de Aprendizagem: A Química da Água</a:t>
            </a:r>
            <a:endParaRPr lang="pt-BR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122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180111"/>
            <a:ext cx="2769096" cy="2677889"/>
          </a:xfrm>
        </p:spPr>
      </p:pic>
      <p:sp>
        <p:nvSpPr>
          <p:cNvPr id="5" name="Texto Explicativo Retangular com Cantos Arredondados 4"/>
          <p:cNvSpPr/>
          <p:nvPr/>
        </p:nvSpPr>
        <p:spPr>
          <a:xfrm>
            <a:off x="2051720" y="476672"/>
            <a:ext cx="6840760" cy="4104456"/>
          </a:xfrm>
          <a:prstGeom prst="wedgeRoundRectCallout">
            <a:avLst>
              <a:gd name="adj1" fmla="val -51617"/>
              <a:gd name="adj2" fmla="val 76677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267744" y="704088"/>
            <a:ext cx="6419056" cy="386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Você sabia que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água é um recurso natural essencial para a existência de vida na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Terra?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Cerca de 70% da superfície terrestre está coberta por água. Desse total,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97,5%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corresponde à disponibilidade de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salgada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2,5%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corresponde à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 </a:t>
            </a:r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doce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disponível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totalizando aproximadamente 1,4 bilhão de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pt-BR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pt-BR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4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 volume de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doce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existente no planeta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não se distribui uniformemente no globo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 Isso deve-se ao fato de que a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distribuição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varia e depende da presença dos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ecossistemas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em cada lugar. Rússia, China, Brasil, Canadá, Estados Unidos, Índia, Colômbia e a República Democrática do Congo concentram cerca de 60% da água doce disponível no mundo.</a:t>
            </a:r>
          </a:p>
          <a:p>
            <a:endParaRPr lang="pt-BR" dirty="0" smtClean="0"/>
          </a:p>
          <a:p>
            <a:r>
              <a:rPr lang="pt-BR" dirty="0" smtClean="0"/>
              <a:t>SEJA CONSCIENTE CUIDE MAIS A NOSSA RESERVA DE ÁGUA POTÁVEL PARA CONSUMO...</a:t>
            </a:r>
            <a:endParaRPr lang="pt-BR" dirty="0"/>
          </a:p>
        </p:txBody>
      </p:sp>
      <p:sp>
        <p:nvSpPr>
          <p:cNvPr id="7" name="Seta para a Direita 6">
            <a:hlinkClick r:id="rId3" action="ppaction://hlinksldjump"/>
          </p:cNvPr>
          <p:cNvSpPr/>
          <p:nvPr/>
        </p:nvSpPr>
        <p:spPr>
          <a:xfrm>
            <a:off x="7308304" y="6237312"/>
            <a:ext cx="137849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2988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778" y="3048000"/>
            <a:ext cx="381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3621151" y="1340768"/>
            <a:ext cx="4968552" cy="2880320"/>
          </a:xfrm>
          <a:prstGeom prst="wedgeRoundRectCallout">
            <a:avLst>
              <a:gd name="adj1" fmla="val -61544"/>
              <a:gd name="adj2" fmla="val 8045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981191" y="1811432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Obrigada por ir até o Final!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Espero ter ajudado!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Até uma próxima pessoal!!!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129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Dados: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Título: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Química da Água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E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ste 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O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bjeto de Aprendizagem tem o objetivo de servir de ferramenta para engrandecer os conhecimentos dos educandos nas áreas de Química/Ciências</a:t>
            </a:r>
          </a:p>
          <a:p>
            <a:r>
              <a:rPr lang="pt-BR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Componente  Curricular: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Ciências</a:t>
            </a:r>
            <a:endParaRPr lang="pt-BR" sz="17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Água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Autora: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Acadêmica: Ana </a:t>
            </a:r>
            <a:r>
              <a:rPr lang="pt-BR" sz="1700" dirty="0" err="1" smtClean="0">
                <a:latin typeface="Arial" pitchFamily="34" charset="0"/>
                <a:cs typeface="Arial" pitchFamily="34" charset="0"/>
              </a:rPr>
              <a:t>Bedin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Orientadora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  Profa. Dra. Maria Rosângela S. Ramos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País: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Brasil.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Instituição: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Instituto Federal Farroupilha – Programa Residência Pedagógica (Capes).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Ano: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2/2018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Licença: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179512" y="6165304"/>
            <a:ext cx="108012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467544" y="630932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</a:rPr>
              <a:t>VOLTAR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10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3429000"/>
            <a:ext cx="2736304" cy="3429000"/>
          </a:xfrm>
        </p:spPr>
      </p:pic>
      <p:sp>
        <p:nvSpPr>
          <p:cNvPr id="5" name="Texto explicativo em elipse 4"/>
          <p:cNvSpPr/>
          <p:nvPr/>
        </p:nvSpPr>
        <p:spPr>
          <a:xfrm>
            <a:off x="2411760" y="1340768"/>
            <a:ext cx="5832648" cy="3528392"/>
          </a:xfrm>
          <a:prstGeom prst="wedgeEllipseCallout">
            <a:avLst>
              <a:gd name="adj1" fmla="val -56226"/>
              <a:gd name="adj2" fmla="val 6642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419872" y="1737479"/>
            <a:ext cx="403244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Pessoal!!!</a:t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Como é o dia da água, é importante sabermos um pouquinho sobre a química da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aguá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Serão realizadas perguntas referente a química da água. Você deverá respondê-la de acordo com os seus conhecimentos em Química, escolhendo a alternativa a qual você acha que está correta. Se errar você terá a opção de responder novamente.</a:t>
            </a:r>
          </a:p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Bons Estudos!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99892" y="2635171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Clique na seta para voltar ao menu principal 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eta para a esquerda 9"/>
          <p:cNvSpPr/>
          <p:nvPr/>
        </p:nvSpPr>
        <p:spPr>
          <a:xfrm>
            <a:off x="7583613" y="6142992"/>
            <a:ext cx="1152128" cy="5983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hlinkClick r:id="rId3" action="ppaction://hlinksldjump"/>
          </p:cNvPr>
          <p:cNvSpPr txBox="1"/>
          <p:nvPr/>
        </p:nvSpPr>
        <p:spPr>
          <a:xfrm>
            <a:off x="7920371" y="6211669"/>
            <a:ext cx="8153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812360" y="6334779"/>
            <a:ext cx="923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VOLTAR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95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Questão 1: Qual é a fórmula Química da água?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</p:spPr>
      </p:pic>
      <p:sp>
        <p:nvSpPr>
          <p:cNvPr id="5" name="Lágrima 4">
            <a:hlinkClick r:id="rId3" action="ppaction://hlinksldjump"/>
          </p:cNvPr>
          <p:cNvSpPr/>
          <p:nvPr/>
        </p:nvSpPr>
        <p:spPr>
          <a:xfrm>
            <a:off x="1115616" y="1700808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6368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4" action="ppaction://hlinksldjump"/>
          </p:cNvPr>
          <p:cNvSpPr/>
          <p:nvPr/>
        </p:nvSpPr>
        <p:spPr>
          <a:xfrm>
            <a:off x="1115616" y="2276872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48167" y="2263009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ágrima 8">
            <a:hlinkClick r:id="rId3" action="ppaction://hlinksldjump"/>
          </p:cNvPr>
          <p:cNvSpPr/>
          <p:nvPr/>
        </p:nvSpPr>
        <p:spPr>
          <a:xfrm>
            <a:off x="1133631" y="2960948"/>
            <a:ext cx="486041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mtClean="0"/>
              <a:t>C</a:t>
            </a:r>
            <a:endParaRPr lang="pt-BR" dirty="0"/>
          </a:p>
        </p:txBody>
      </p:sp>
      <p:sp>
        <p:nvSpPr>
          <p:cNvPr id="10" name="Lágrima 9">
            <a:hlinkClick r:id="rId3" action="ppaction://hlinksldjump"/>
          </p:cNvPr>
          <p:cNvSpPr/>
          <p:nvPr/>
        </p:nvSpPr>
        <p:spPr>
          <a:xfrm>
            <a:off x="1151620" y="3555014"/>
            <a:ext cx="468052" cy="468052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763688" y="29609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4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63688" y="35550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4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43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9863" y="3573016"/>
            <a:ext cx="1672137" cy="2106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eta para a esquerda 3">
            <a:hlinkClick r:id="rId3" action="ppaction://hlinksldjump"/>
          </p:cNvPr>
          <p:cNvSpPr/>
          <p:nvPr/>
        </p:nvSpPr>
        <p:spPr>
          <a:xfrm>
            <a:off x="107504" y="4932931"/>
            <a:ext cx="1224136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o explicativo em elipse 6"/>
          <p:cNvSpPr/>
          <p:nvPr/>
        </p:nvSpPr>
        <p:spPr>
          <a:xfrm>
            <a:off x="5508104" y="1628800"/>
            <a:ext cx="2952328" cy="3096344"/>
          </a:xfrm>
          <a:prstGeom prst="wedgeEllipseCallout">
            <a:avLst>
              <a:gd name="adj1" fmla="val -94979"/>
              <a:gd name="adj2" fmla="val 4281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508104" y="2546030"/>
            <a:ext cx="295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Você Errou! </a:t>
            </a:r>
          </a:p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Aperte em voltar e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t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ente novamente!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23528" y="50851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VOLTAR</a:t>
            </a:r>
            <a:endParaRPr lang="pt-BR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54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784" y="1052736"/>
            <a:ext cx="6120680" cy="4433308"/>
          </a:xfrm>
        </p:spPr>
      </p:pic>
      <p:sp>
        <p:nvSpPr>
          <p:cNvPr id="4" name="Seta para a direita 3">
            <a:hlinkClick r:id="rId3" action="ppaction://hlinksldjump"/>
          </p:cNvPr>
          <p:cNvSpPr/>
          <p:nvPr/>
        </p:nvSpPr>
        <p:spPr>
          <a:xfrm>
            <a:off x="7596336" y="4797152"/>
            <a:ext cx="125015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Fluxograma: Processo 5"/>
          <p:cNvSpPr/>
          <p:nvPr/>
        </p:nvSpPr>
        <p:spPr>
          <a:xfrm>
            <a:off x="3347138" y="548680"/>
            <a:ext cx="3420380" cy="2026956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473152" y="900868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PARABÉNS !!! Você acertou!</a:t>
            </a:r>
          </a:p>
          <a:p>
            <a:r>
              <a:rPr lang="pt-BR" dirty="0" smtClean="0"/>
              <a:t>A água é uma substância Química, cujas moléculas são formadas por dois átomos de Hidrogênio e um Oxigênio.</a:t>
            </a:r>
            <a:endParaRPr lang="pt-BR" dirty="0"/>
          </a:p>
        </p:txBody>
      </p:sp>
      <p:pic>
        <p:nvPicPr>
          <p:cNvPr id="8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7740352" y="5013176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PRÓXIMA</a:t>
            </a:r>
            <a:endParaRPr lang="pt-BR" sz="1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85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Questão 2: Com quantos graus a água ferve?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Lágrima 4">
            <a:hlinkClick r:id="rId2" action="ppaction://hlinksldjump"/>
          </p:cNvPr>
          <p:cNvSpPr/>
          <p:nvPr/>
        </p:nvSpPr>
        <p:spPr>
          <a:xfrm>
            <a:off x="1115616" y="1700808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6368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150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3" action="ppaction://hlinksldjump"/>
          </p:cNvPr>
          <p:cNvSpPr/>
          <p:nvPr/>
        </p:nvSpPr>
        <p:spPr>
          <a:xfrm>
            <a:off x="1115616" y="2276872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63688" y="227687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100ºC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ágrima 8">
            <a:hlinkClick r:id="rId2" action="ppaction://hlinksldjump"/>
          </p:cNvPr>
          <p:cNvSpPr/>
          <p:nvPr/>
        </p:nvSpPr>
        <p:spPr>
          <a:xfrm>
            <a:off x="1133631" y="2960948"/>
            <a:ext cx="486041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0" name="Lágrima 9">
            <a:hlinkClick r:id="rId2" action="ppaction://hlinksldjump"/>
          </p:cNvPr>
          <p:cNvSpPr/>
          <p:nvPr/>
        </p:nvSpPr>
        <p:spPr>
          <a:xfrm>
            <a:off x="1151620" y="3555014"/>
            <a:ext cx="468052" cy="468052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763688" y="29609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1.000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63688" y="35550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2.756ºC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644008" y="188082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41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9863" y="3573016"/>
            <a:ext cx="1672137" cy="2106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eta para a esquerda 3">
            <a:hlinkClick r:id="rId3" action="ppaction://hlinksldjump"/>
          </p:cNvPr>
          <p:cNvSpPr/>
          <p:nvPr/>
        </p:nvSpPr>
        <p:spPr>
          <a:xfrm>
            <a:off x="107504" y="4932931"/>
            <a:ext cx="1224136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o explicativo em elipse 6"/>
          <p:cNvSpPr/>
          <p:nvPr/>
        </p:nvSpPr>
        <p:spPr>
          <a:xfrm>
            <a:off x="5508104" y="1628800"/>
            <a:ext cx="2952328" cy="3096344"/>
          </a:xfrm>
          <a:prstGeom prst="wedgeEllipseCallout">
            <a:avLst>
              <a:gd name="adj1" fmla="val -94979"/>
              <a:gd name="adj2" fmla="val 4281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508104" y="2546030"/>
            <a:ext cx="295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Você Errou! </a:t>
            </a:r>
          </a:p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Aperte em voltar e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t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ente novamente!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23528" y="50851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</a:rPr>
              <a:t>VOLTAR</a:t>
            </a:r>
            <a:endParaRPr lang="pt-BR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10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307"/>
          <a:stretch/>
        </p:blipFill>
        <p:spPr>
          <a:xfrm>
            <a:off x="3707904" y="1124744"/>
            <a:ext cx="4082935" cy="4525963"/>
          </a:xfrm>
        </p:spPr>
      </p:pic>
      <p:sp>
        <p:nvSpPr>
          <p:cNvPr id="6" name="Texto explicativo em forma de nuvem 5"/>
          <p:cNvSpPr/>
          <p:nvPr/>
        </p:nvSpPr>
        <p:spPr>
          <a:xfrm>
            <a:off x="1043608" y="376210"/>
            <a:ext cx="4176463" cy="3096344"/>
          </a:xfrm>
          <a:prstGeom prst="cloudCallout">
            <a:avLst>
              <a:gd name="adj1" fmla="val 72728"/>
              <a:gd name="adj2" fmla="val 407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547664" y="870682"/>
            <a:ext cx="30028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Isso!!! </a:t>
            </a:r>
            <a:r>
              <a:rPr lang="pt-BR" dirty="0">
                <a:latin typeface="Arial" pitchFamily="34" charset="0"/>
                <a:cs typeface="Arial" pitchFamily="34" charset="0"/>
              </a:rPr>
              <a:t>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stá correto!!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Ponto de ebulição é a temperatura em que uma substância Líquida passa para o estado Gasoso, sob a temperatura de 100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eta para a direita 7">
            <a:hlinkClick r:id="rId3" action="ppaction://hlinksldjump"/>
          </p:cNvPr>
          <p:cNvSpPr/>
          <p:nvPr/>
        </p:nvSpPr>
        <p:spPr>
          <a:xfrm>
            <a:off x="7596336" y="85016"/>
            <a:ext cx="1440160" cy="612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>
            <a:hlinkClick r:id="rId3" action="ppaction://hlinksldjump"/>
          </p:cNvPr>
          <p:cNvSpPr txBox="1"/>
          <p:nvPr/>
        </p:nvSpPr>
        <p:spPr>
          <a:xfrm>
            <a:off x="7740352" y="188640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PRÓXIMA</a:t>
            </a:r>
            <a:endParaRPr lang="pt-BR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78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268</Words>
  <Application>Microsoft Office PowerPoint</Application>
  <PresentationFormat>Apresentação na tela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Fluxo</vt:lpstr>
      <vt:lpstr>Slide 1</vt:lpstr>
      <vt:lpstr>Dados:</vt:lpstr>
      <vt:lpstr>Slide 3</vt:lpstr>
      <vt:lpstr>Questão 1: Qual é a fórmula Química da água?</vt:lpstr>
      <vt:lpstr>Slide 5</vt:lpstr>
      <vt:lpstr>Slide 6</vt:lpstr>
      <vt:lpstr>Questão 2: Com quantos graus a água ferve?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Meus Documentos</dc:creator>
  <cp:lastModifiedBy>Bibiana</cp:lastModifiedBy>
  <cp:revision>33</cp:revision>
  <dcterms:created xsi:type="dcterms:W3CDTF">2018-09-28T18:17:19Z</dcterms:created>
  <dcterms:modified xsi:type="dcterms:W3CDTF">2019-12-10T02:05:11Z</dcterms:modified>
</cp:coreProperties>
</file>