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38"/>
  </p:notesMasterIdLst>
  <p:sldIdLst>
    <p:sldId id="256" r:id="rId2"/>
    <p:sldId id="257" r:id="rId3"/>
    <p:sldId id="258" r:id="rId4"/>
    <p:sldId id="279" r:id="rId5"/>
    <p:sldId id="288" r:id="rId6"/>
    <p:sldId id="280" r:id="rId7"/>
    <p:sldId id="281" r:id="rId8"/>
    <p:sldId id="289" r:id="rId9"/>
    <p:sldId id="290" r:id="rId10"/>
    <p:sldId id="282" r:id="rId11"/>
    <p:sldId id="283" r:id="rId12"/>
    <p:sldId id="284" r:id="rId13"/>
    <p:sldId id="285" r:id="rId14"/>
    <p:sldId id="286" r:id="rId15"/>
    <p:sldId id="292" r:id="rId16"/>
    <p:sldId id="293" r:id="rId17"/>
    <p:sldId id="294" r:id="rId18"/>
    <p:sldId id="259" r:id="rId19"/>
    <p:sldId id="260" r:id="rId20"/>
    <p:sldId id="261" r:id="rId21"/>
    <p:sldId id="262" r:id="rId22"/>
    <p:sldId id="263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65" r:id="rId36"/>
    <p:sldId id="291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 snapToGrid="0">
      <p:cViewPr varScale="1">
        <p:scale>
          <a:sx n="43" d="100"/>
          <a:sy n="43" d="100"/>
        </p:scale>
        <p:origin x="5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57C07-CB4A-498C-9F5A-DE725583A5C0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3D4C9-74E5-44EC-B4FD-01229B8CA4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61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42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88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9116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401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933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73D4C9-74E5-44EC-B4FD-01229B8CA42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18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567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066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0512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623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6566808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9336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2688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588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2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423481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377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4B89B1B-4245-47C1-8AAF-020BB564FE41}" type="datetimeFigureOut">
              <a:rPr lang="pt-BR" smtClean="0"/>
              <a:t>22/11/2019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AC17DB-6247-4C32-8BCA-ECD975FACB9E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072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slide" Target="slide35.xml"/><Relationship Id="rId4" Type="http://schemas.openxmlformats.org/officeDocument/2006/relationships/slide" Target="slide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escola.com/bioquimica/proteinas/" TargetMode="External"/><Relationship Id="rId3" Type="http://schemas.openxmlformats.org/officeDocument/2006/relationships/hyperlink" Target="https://www.infoescola.com/biologia/dna/" TargetMode="External"/><Relationship Id="rId7" Type="http://schemas.openxmlformats.org/officeDocument/2006/relationships/hyperlink" Target="https://www.infoescola.com/citologia/nucleo-celular/" TargetMode="External"/><Relationship Id="rId12" Type="http://schemas.openxmlformats.org/officeDocument/2006/relationships/slide" Target="slide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escola.com/biologia/eucariontes/" TargetMode="External"/><Relationship Id="rId11" Type="http://schemas.openxmlformats.org/officeDocument/2006/relationships/slide" Target="slide10.xml"/><Relationship Id="rId5" Type="http://schemas.openxmlformats.org/officeDocument/2006/relationships/hyperlink" Target="https://www.infoescola.com/citologia/nucleotideos/" TargetMode="External"/><Relationship Id="rId10" Type="http://schemas.openxmlformats.org/officeDocument/2006/relationships/hyperlink" Target="https://www.infoescola.com/biologia/procariontes/" TargetMode="External"/><Relationship Id="rId4" Type="http://schemas.openxmlformats.org/officeDocument/2006/relationships/hyperlink" Target="https://www.infoescola.com/genetica/gene/" TargetMode="External"/><Relationship Id="rId9" Type="http://schemas.openxmlformats.org/officeDocument/2006/relationships/hyperlink" Target="https://www.infoescola.com/biologia/rna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escola.com/citologia/nucleossomo/" TargetMode="External"/><Relationship Id="rId2" Type="http://schemas.openxmlformats.org/officeDocument/2006/relationships/hyperlink" Target="https://www.infoescola.com/quimica/molecula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hyperlink" Target="https://www.infoescola.com/genetica/cromatina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foescola.com/citologia/divisao-celula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escola.com/biologia/reino-fungi/" TargetMode="External"/><Relationship Id="rId7" Type="http://schemas.openxmlformats.org/officeDocument/2006/relationships/slide" Target="slide17.xml"/><Relationship Id="rId2" Type="http://schemas.openxmlformats.org/officeDocument/2006/relationships/hyperlink" Target="https://www.infoescola.com/biologia/reproducao-assexuada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hyperlink" Target="https://www.infoescola.com/biologia/algas/" TargetMode="External"/><Relationship Id="rId4" Type="http://schemas.openxmlformats.org/officeDocument/2006/relationships/hyperlink" Target="https://www.infoescola.com/reino-monera/bacterias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7" Type="http://schemas.openxmlformats.org/officeDocument/2006/relationships/slide" Target="slide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s://www.todamateria.com.br/d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s://www.todamateria.com.br/dna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hyperlink" Target="https://www.todamateria.com.br/d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dna/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8.xml"/><Relationship Id="rId4" Type="http://schemas.openxmlformats.org/officeDocument/2006/relationships/slide" Target="slide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todamateria.com.br/d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todamateria.com.br/d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hyperlink" Target="https://www.todamateria.com.br/d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www.infoescola.com/biologia/cromossom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todamateria.com.br/cnidari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www.infoescola.com/biologia/cromossomos/" TargetMode="External"/><Relationship Id="rId1" Type="http://schemas.openxmlformats.org/officeDocument/2006/relationships/slideLayout" Target="../slideLayouts/slideLayout2.xml"/><Relationship Id="rId5" Type="http://schemas.openxmlformats.org/officeDocument/2006/relationships/slide" Target="slide34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s://www.infoescola.com/biologia/cromossomos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2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?id=com.manboker.headportrait&amp;hl=pt" TargetMode="External"/><Relationship Id="rId2" Type="http://schemas.openxmlformats.org/officeDocument/2006/relationships/hyperlink" Target="https://www.todamateria.com.br/dna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exercicios.mundoeducacao.bol.uol.com.br/exercicios-biologia/exercicios-sobre-dna.htm#questao-3683" TargetMode="External"/><Relationship Id="rId2" Type="http://schemas.openxmlformats.org/officeDocument/2006/relationships/hyperlink" Target="https://www.infoescola.com/biologia/cromossomos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gif"/><Relationship Id="rId4" Type="http://schemas.openxmlformats.org/officeDocument/2006/relationships/hyperlink" Target="https://exercicios.mundoeducacao.bol.uol.com.br/exercicios-biologia/exercicios-sobre-cromossomos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nucleotideo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bases-nitrogenada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2599B19-E45B-40EE-AEC0-555F4B2008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0670160">
            <a:off x="3300531" y="2615158"/>
            <a:ext cx="5378548" cy="98535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endParaRPr lang="pt-BR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ipse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B2964F2D-0940-41FC-9F78-54143D2399B0}"/>
              </a:ext>
            </a:extLst>
          </p:cNvPr>
          <p:cNvSpPr/>
          <p:nvPr/>
        </p:nvSpPr>
        <p:spPr>
          <a:xfrm>
            <a:off x="3346890" y="4689612"/>
            <a:ext cx="2319130" cy="1856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14972881-5F43-4941-A713-A14DFCCB28AE}"/>
              </a:ext>
            </a:extLst>
          </p:cNvPr>
          <p:cNvSpPr txBox="1"/>
          <p:nvPr/>
        </p:nvSpPr>
        <p:spPr>
          <a:xfrm>
            <a:off x="3698072" y="5357300"/>
            <a:ext cx="1616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Autoria</a:t>
            </a:r>
          </a:p>
        </p:txBody>
      </p:sp>
      <p:sp>
        <p:nvSpPr>
          <p:cNvPr id="6" name="Elipse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282FF1FB-DA06-42B5-B4BE-64B1D6501CBE}"/>
              </a:ext>
            </a:extLst>
          </p:cNvPr>
          <p:cNvSpPr/>
          <p:nvPr/>
        </p:nvSpPr>
        <p:spPr>
          <a:xfrm>
            <a:off x="569843" y="4670562"/>
            <a:ext cx="2319130" cy="189506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Instruções</a:t>
            </a:r>
          </a:p>
        </p:txBody>
      </p:sp>
      <p:sp>
        <p:nvSpPr>
          <p:cNvPr id="7" name="Elipse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67C5ABFF-CE66-46AE-A1E2-FA83CF6D1C97}"/>
              </a:ext>
            </a:extLst>
          </p:cNvPr>
          <p:cNvSpPr/>
          <p:nvPr/>
        </p:nvSpPr>
        <p:spPr>
          <a:xfrm>
            <a:off x="6096000" y="4689612"/>
            <a:ext cx="2319131" cy="1895061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Quiz</a:t>
            </a:r>
            <a:endParaRPr lang="pt-BR" dirty="0"/>
          </a:p>
        </p:txBody>
      </p:sp>
      <p:sp>
        <p:nvSpPr>
          <p:cNvPr id="8" name="Elipse 7">
            <a:hlinkClick r:id="rId5" action="ppaction://hlinksldjump"/>
            <a:extLst>
              <a:ext uri="{FF2B5EF4-FFF2-40B4-BE49-F238E27FC236}">
                <a16:creationId xmlns:a16="http://schemas.microsoft.com/office/drawing/2014/main" xmlns="" id="{05A0AA09-B6F0-4999-8149-11F0B0513855}"/>
              </a:ext>
            </a:extLst>
          </p:cNvPr>
          <p:cNvSpPr/>
          <p:nvPr/>
        </p:nvSpPr>
        <p:spPr>
          <a:xfrm>
            <a:off x="9342783" y="2517708"/>
            <a:ext cx="2239618" cy="18569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Referências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A1E9076F-18F0-40E6-B96F-0DE40FB41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42" y="1125719"/>
            <a:ext cx="2319131" cy="2319131"/>
          </a:xfrm>
          <a:prstGeom prst="rect">
            <a:avLst/>
          </a:prstGeom>
        </p:spPr>
      </p:pic>
      <p:sp>
        <p:nvSpPr>
          <p:cNvPr id="3" name="Balão de Pensamento: Nuvem 2">
            <a:extLst>
              <a:ext uri="{FF2B5EF4-FFF2-40B4-BE49-F238E27FC236}">
                <a16:creationId xmlns:a16="http://schemas.microsoft.com/office/drawing/2014/main" xmlns="" id="{A0C3D73A-8BA9-45BE-8505-1BCA5A80BA6B}"/>
              </a:ext>
            </a:extLst>
          </p:cNvPr>
          <p:cNvSpPr/>
          <p:nvPr/>
        </p:nvSpPr>
        <p:spPr>
          <a:xfrm>
            <a:off x="2537791" y="203676"/>
            <a:ext cx="2610984" cy="225103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Oii</a:t>
            </a:r>
            <a:r>
              <a:rPr lang="pt-BR" dirty="0"/>
              <a:t> eu sou o Ezequiél, vamos se diverti !!!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F071BE96-30F9-4CE4-8150-5ADC38E182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090" y="473761"/>
            <a:ext cx="2991267" cy="1105054"/>
          </a:xfrm>
          <a:prstGeom prst="rect">
            <a:avLst/>
          </a:prstGeom>
        </p:spPr>
      </p:pic>
      <p:sp>
        <p:nvSpPr>
          <p:cNvPr id="10" name="Elipse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C8016040-1C5B-4F8E-8A2B-64F179D428CF}"/>
              </a:ext>
            </a:extLst>
          </p:cNvPr>
          <p:cNvSpPr/>
          <p:nvPr/>
        </p:nvSpPr>
        <p:spPr>
          <a:xfrm>
            <a:off x="9342783" y="4651513"/>
            <a:ext cx="2394292" cy="189506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DNA e Cromossomo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518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DF9E5E-27B7-4FDE-AEF8-6FBED56F4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1275" y="409681"/>
            <a:ext cx="10178322" cy="900504"/>
          </a:xfrm>
        </p:spPr>
        <p:txBody>
          <a:bodyPr/>
          <a:lstStyle/>
          <a:p>
            <a:pPr algn="ctr"/>
            <a:r>
              <a:rPr lang="pt-BR" b="1" dirty="0" smtClean="0"/>
              <a:t>Gene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940FA3F-0158-4F9E-89BB-082D06C86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 </a:t>
            </a:r>
            <a:r>
              <a:rPr lang="pt-BR" b="1" dirty="0"/>
              <a:t>genes</a:t>
            </a:r>
            <a:r>
              <a:rPr lang="pt-BR" dirty="0"/>
              <a:t> são unidades de informação hereditária que formam os </a:t>
            </a:r>
            <a:r>
              <a:rPr lang="pt-BR" b="1" dirty="0"/>
              <a:t>cromossomos</a:t>
            </a:r>
            <a:r>
              <a:rPr lang="pt-BR" dirty="0"/>
              <a:t>, formados por sequências especiais de centenas ou milhares de pares de bases nitrogenadas (A-T ou C-G</a:t>
            </a:r>
            <a:r>
              <a:rPr lang="pt-BR" dirty="0" smtClean="0"/>
              <a:t>).</a:t>
            </a:r>
          </a:p>
          <a:p>
            <a:endParaRPr lang="pt-BR" dirty="0"/>
          </a:p>
          <a:p>
            <a:r>
              <a:rPr lang="pt-BR" dirty="0"/>
              <a:t>São eles que determinam tanto as características próprias da espécie humana, quanto as características próprias de cada indivíduo.</a:t>
            </a:r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6F4B1CC1-085F-44ED-BDDC-A27F2FD26324}"/>
              </a:ext>
            </a:extLst>
          </p:cNvPr>
          <p:cNvSpPr/>
          <p:nvPr/>
        </p:nvSpPr>
        <p:spPr>
          <a:xfrm>
            <a:off x="556889" y="5559649"/>
            <a:ext cx="2681857" cy="10902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7A13E298-8B3F-46A3-B933-9436232A85AC}"/>
              </a:ext>
            </a:extLst>
          </p:cNvPr>
          <p:cNvSpPr/>
          <p:nvPr/>
        </p:nvSpPr>
        <p:spPr>
          <a:xfrm>
            <a:off x="9168767" y="5559272"/>
            <a:ext cx="2250830" cy="108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27527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ECF6F9-02EC-4F90-87B9-13F4664FC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Cromossomos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BD25930-BC06-4AD3-9AE4-1ED359410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Os </a:t>
            </a:r>
            <a:r>
              <a:rPr lang="pt-BR" b="1" dirty="0"/>
              <a:t>cromossomos</a:t>
            </a:r>
            <a:r>
              <a:rPr lang="pt-BR" dirty="0"/>
              <a:t> são longas sequências de </a:t>
            </a:r>
            <a:r>
              <a:rPr lang="pt-BR" u="sng" dirty="0">
                <a:hlinkClick r:id="rId3"/>
              </a:rPr>
              <a:t>DNA</a:t>
            </a:r>
            <a:r>
              <a:rPr lang="pt-BR" dirty="0"/>
              <a:t> que contêm diversos </a:t>
            </a:r>
            <a:r>
              <a:rPr lang="pt-BR" u="sng" dirty="0">
                <a:hlinkClick r:id="rId4"/>
              </a:rPr>
              <a:t>genes</a:t>
            </a:r>
            <a:r>
              <a:rPr lang="pt-BR" dirty="0"/>
              <a:t> e outras sequências de </a:t>
            </a:r>
            <a:r>
              <a:rPr lang="pt-BR" u="sng" dirty="0">
                <a:hlinkClick r:id="rId5"/>
              </a:rPr>
              <a:t>nucleotídeos</a:t>
            </a:r>
            <a:r>
              <a:rPr lang="pt-BR" dirty="0"/>
              <a:t>. Em </a:t>
            </a:r>
            <a:r>
              <a:rPr lang="pt-BR" u="sng" dirty="0">
                <a:hlinkClick r:id="rId6"/>
              </a:rPr>
              <a:t>organismos eucariontes</a:t>
            </a:r>
            <a:r>
              <a:rPr lang="pt-BR" dirty="0"/>
              <a:t>, os cromossomos são estruturas lineares de DNA dupla fita, altamente enovelado, normalmente encontradas no </a:t>
            </a:r>
            <a:r>
              <a:rPr lang="pt-BR" u="sng" dirty="0">
                <a:hlinkClick r:id="rId7"/>
              </a:rPr>
              <a:t>núcleo das células</a:t>
            </a:r>
            <a:r>
              <a:rPr lang="pt-BR" dirty="0"/>
              <a:t>, podendo também estar associadas com </a:t>
            </a:r>
            <a:r>
              <a:rPr lang="pt-BR" u="sng" dirty="0">
                <a:hlinkClick r:id="rId8"/>
              </a:rPr>
              <a:t>proteínas</a:t>
            </a:r>
            <a:r>
              <a:rPr lang="pt-BR" dirty="0"/>
              <a:t> e </a:t>
            </a:r>
            <a:r>
              <a:rPr lang="pt-BR" u="sng" dirty="0">
                <a:hlinkClick r:id="rId9"/>
              </a:rPr>
              <a:t>RNA</a:t>
            </a:r>
            <a:r>
              <a:rPr lang="pt-BR" dirty="0"/>
              <a:t>. </a:t>
            </a:r>
            <a:endParaRPr lang="pt-BR" dirty="0" smtClean="0"/>
          </a:p>
          <a:p>
            <a:pPr algn="just"/>
            <a:r>
              <a:rPr lang="pt-BR" dirty="0" smtClean="0"/>
              <a:t>Em</a:t>
            </a:r>
            <a:r>
              <a:rPr lang="pt-BR" dirty="0"/>
              <a:t> </a:t>
            </a:r>
            <a:r>
              <a:rPr lang="pt-BR" u="sng" dirty="0">
                <a:hlinkClick r:id="rId10"/>
              </a:rPr>
              <a:t>organismos procariontes</a:t>
            </a:r>
            <a:r>
              <a:rPr lang="pt-BR" dirty="0"/>
              <a:t>, eles se apresentam de forma circular ou linear, não estando presentes no núcleo nem associados a proteínas.</a:t>
            </a:r>
          </a:p>
        </p:txBody>
      </p:sp>
      <p:sp>
        <p:nvSpPr>
          <p:cNvPr id="4" name="Seta: para a Esquerda 3">
            <a:hlinkClick r:id="rId11" action="ppaction://hlinksldjump"/>
            <a:extLst>
              <a:ext uri="{FF2B5EF4-FFF2-40B4-BE49-F238E27FC236}">
                <a16:creationId xmlns:a16="http://schemas.microsoft.com/office/drawing/2014/main" xmlns="" id="{6C471F17-9602-452F-B32B-6BB9B8232698}"/>
              </a:ext>
            </a:extLst>
          </p:cNvPr>
          <p:cNvSpPr/>
          <p:nvPr/>
        </p:nvSpPr>
        <p:spPr>
          <a:xfrm>
            <a:off x="680321" y="5711483"/>
            <a:ext cx="2527113" cy="10128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12" action="ppaction://hlinksldjump"/>
            <a:extLst>
              <a:ext uri="{FF2B5EF4-FFF2-40B4-BE49-F238E27FC236}">
                <a16:creationId xmlns:a16="http://schemas.microsoft.com/office/drawing/2014/main" xmlns="" id="{E9F80B7D-4849-4383-9A38-2F1F5190F1B1}"/>
              </a:ext>
            </a:extLst>
          </p:cNvPr>
          <p:cNvSpPr/>
          <p:nvPr/>
        </p:nvSpPr>
        <p:spPr>
          <a:xfrm>
            <a:off x="9650437" y="5654835"/>
            <a:ext cx="2110154" cy="9524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148632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69F929-D1C3-48FF-8862-B417B93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9" y="2620618"/>
            <a:ext cx="10178322" cy="1492132"/>
          </a:xfrm>
        </p:spPr>
        <p:txBody>
          <a:bodyPr>
            <a:noAutofit/>
          </a:bodyPr>
          <a:lstStyle/>
          <a:p>
            <a:pPr algn="just"/>
            <a:r>
              <a:rPr lang="pt-BR" sz="2000" cap="none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As </a:t>
            </a:r>
            <a:r>
              <a:rPr lang="pt-BR" sz="2000" u="sng" cap="none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moléculas</a:t>
            </a:r>
            <a:r>
              <a:rPr lang="pt-BR" sz="2000" cap="none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 de DNA que formam os cromossomos, para se enquadrarem dentro do núcleo, se unem ao </a:t>
            </a:r>
            <a:r>
              <a:rPr lang="pt-BR" sz="2000" u="sng" cap="none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nucleossomo</a:t>
            </a:r>
            <a:r>
              <a:rPr lang="pt-BR" sz="2000" cap="none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estrutura formada por oito unidades de uma proteína chamada histona. A cadeia </a:t>
            </a:r>
            <a:r>
              <a:rPr lang="pt-BR" sz="2000" cap="none" dirty="0" err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dna-nucleossomo</a:t>
            </a:r>
            <a:r>
              <a:rPr lang="pt-BR" sz="2000" cap="none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constitui a </a:t>
            </a:r>
            <a:r>
              <a:rPr lang="pt-BR" sz="2000" u="sng" cap="none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cromatina</a:t>
            </a:r>
            <a:r>
              <a:rPr lang="pt-BR" sz="2000" cap="none" dirty="0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o arcabouço dos cromossomos.</a:t>
            </a:r>
            <a:endParaRPr lang="pt-BR" sz="2000" cap="none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eta: para a Esquerda 2">
            <a:hlinkClick r:id="rId5" action="ppaction://hlinksldjump"/>
            <a:extLst>
              <a:ext uri="{FF2B5EF4-FFF2-40B4-BE49-F238E27FC236}">
                <a16:creationId xmlns:a16="http://schemas.microsoft.com/office/drawing/2014/main" xmlns="" id="{606F6013-DEC3-45D6-9CB9-F68F00895BE4}"/>
              </a:ext>
            </a:extLst>
          </p:cNvPr>
          <p:cNvSpPr/>
          <p:nvPr/>
        </p:nvSpPr>
        <p:spPr>
          <a:xfrm>
            <a:off x="492369" y="5526800"/>
            <a:ext cx="2518117" cy="11559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8" name="Seta: para a Direita 7">
            <a:hlinkClick r:id="rId6" action="ppaction://hlinksldjump"/>
            <a:extLst>
              <a:ext uri="{FF2B5EF4-FFF2-40B4-BE49-F238E27FC236}">
                <a16:creationId xmlns:a16="http://schemas.microsoft.com/office/drawing/2014/main" xmlns="" id="{CD9E1AC5-B235-4DBD-9341-44B06190C8A1}"/>
              </a:ext>
            </a:extLst>
          </p:cNvPr>
          <p:cNvSpPr/>
          <p:nvPr/>
        </p:nvSpPr>
        <p:spPr>
          <a:xfrm>
            <a:off x="8693833" y="5521447"/>
            <a:ext cx="2419643" cy="11559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360046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12E5EC-03F9-4D0A-B6CB-34E61E1B7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eta: para a Esquerda 2">
            <a:hlinkClick r:id="rId2" action="ppaction://hlinksldjump"/>
            <a:extLst>
              <a:ext uri="{FF2B5EF4-FFF2-40B4-BE49-F238E27FC236}">
                <a16:creationId xmlns:a16="http://schemas.microsoft.com/office/drawing/2014/main" xmlns="" id="{E3063C72-FAE0-4189-8B77-00FD81B025C0}"/>
              </a:ext>
            </a:extLst>
          </p:cNvPr>
          <p:cNvSpPr/>
          <p:nvPr/>
        </p:nvSpPr>
        <p:spPr>
          <a:xfrm>
            <a:off x="458086" y="5838092"/>
            <a:ext cx="2397656" cy="8862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8" name="Seta: para a Direita 7">
            <a:hlinkClick r:id="rId3" action="ppaction://hlinksldjump"/>
            <a:extLst>
              <a:ext uri="{FF2B5EF4-FFF2-40B4-BE49-F238E27FC236}">
                <a16:creationId xmlns:a16="http://schemas.microsoft.com/office/drawing/2014/main" xmlns="" id="{272CE81A-2C7B-4FAF-A6F8-8D399F669C76}"/>
              </a:ext>
            </a:extLst>
          </p:cNvPr>
          <p:cNvSpPr/>
          <p:nvPr/>
        </p:nvSpPr>
        <p:spPr>
          <a:xfrm>
            <a:off x="9120526" y="5647572"/>
            <a:ext cx="2321169" cy="914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Durante o processo de </a:t>
            </a:r>
            <a:r>
              <a:rPr lang="pt-BR" u="sng" dirty="0">
                <a:hlinkClick r:id="rId4"/>
              </a:rPr>
              <a:t>divisão celular</a:t>
            </a:r>
            <a:r>
              <a:rPr lang="pt-BR" dirty="0"/>
              <a:t>, à medida que os cromossomos se tornam visíveis, eles se apresentam em dois filamentos chamados cromátides, que ligados por uma constrição denominada centrômero formam as cromátides-irmãs. Ao final da divisão, as cromátides se separam.</a:t>
            </a:r>
          </a:p>
        </p:txBody>
      </p:sp>
    </p:spTree>
    <p:extLst>
      <p:ext uri="{BB962C8B-B14F-4D97-AF65-F5344CB8AC3E}">
        <p14:creationId xmlns:p14="http://schemas.microsoft.com/office/powerpoint/2010/main" val="54780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8ABEAC-37D7-4EC9-AD15-443A6919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628045"/>
            <a:ext cx="10178322" cy="1239457"/>
          </a:xfrm>
        </p:spPr>
        <p:txBody>
          <a:bodyPr>
            <a:normAutofit/>
          </a:bodyPr>
          <a:lstStyle/>
          <a:p>
            <a:pPr algn="ctr"/>
            <a:r>
              <a:rPr lang="pt-BR" sz="3100" dirty="0"/>
              <a:t>A posição do centrômero nos permite classificar os cromossomos em quatro tipos</a:t>
            </a:r>
            <a:r>
              <a:rPr lang="pt-BR" sz="3100" dirty="0" smtClean="0"/>
              <a:t>: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45C48F8C-F486-4965-AE0E-060187DE4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b="1" dirty="0" smtClean="0"/>
              <a:t>telocêntricos</a:t>
            </a:r>
            <a:r>
              <a:rPr lang="pt-BR" dirty="0"/>
              <a:t>: possuem o centrômero em um das extremidades, tendo apenas um braço.</a:t>
            </a:r>
          </a:p>
          <a:p>
            <a:r>
              <a:rPr lang="pt-BR" b="1" dirty="0"/>
              <a:t>acrocêntricos</a:t>
            </a:r>
            <a:r>
              <a:rPr lang="pt-BR" dirty="0"/>
              <a:t>: possuem o centrômero bem próximo a uma das extremidades, formando um braço grande e outro muito pequeno;</a:t>
            </a:r>
          </a:p>
          <a:p>
            <a:r>
              <a:rPr lang="pt-BR" b="1" dirty="0"/>
              <a:t>submetacêntricos</a:t>
            </a:r>
            <a:r>
              <a:rPr lang="pt-BR" dirty="0"/>
              <a:t>: possuem o centrômero um pouco deslocado da região mediana, formando dois braços de tamanhos desiguais;</a:t>
            </a:r>
          </a:p>
          <a:p>
            <a:r>
              <a:rPr lang="pt-BR" b="1" dirty="0"/>
              <a:t>metacêntricos</a:t>
            </a:r>
            <a:r>
              <a:rPr lang="pt-BR" dirty="0"/>
              <a:t>: possuem o centrômero no meio, formando dois braços de mesmo tamanho;</a:t>
            </a:r>
          </a:p>
          <a:p>
            <a:endParaRPr lang="pt-BR" dirty="0"/>
          </a:p>
        </p:txBody>
      </p:sp>
      <p:sp>
        <p:nvSpPr>
          <p:cNvPr id="4" name="Seta: para a Esquerd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1DB2B31B-1601-4F6D-9CD1-08CB56449EA9}"/>
              </a:ext>
            </a:extLst>
          </p:cNvPr>
          <p:cNvSpPr/>
          <p:nvPr/>
        </p:nvSpPr>
        <p:spPr>
          <a:xfrm>
            <a:off x="680321" y="5584874"/>
            <a:ext cx="2569316" cy="9988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3AF1A6E-430C-4CC6-8A50-707B0A480766}"/>
              </a:ext>
            </a:extLst>
          </p:cNvPr>
          <p:cNvSpPr/>
          <p:nvPr/>
        </p:nvSpPr>
        <p:spPr>
          <a:xfrm>
            <a:off x="9242474" y="5544945"/>
            <a:ext cx="2269205" cy="998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238045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36F2263-B9A1-48F9-AFF4-E4C1073A3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490" y="914648"/>
            <a:ext cx="10178322" cy="1492132"/>
          </a:xfrm>
        </p:spPr>
        <p:txBody>
          <a:bodyPr/>
          <a:lstStyle/>
          <a:p>
            <a:pPr algn="ctr"/>
            <a:r>
              <a:rPr lang="pt-BR" dirty="0" smtClean="0"/>
              <a:t>Cromossomos</a:t>
            </a:r>
            <a:endParaRPr lang="pt-BR" dirty="0"/>
          </a:p>
        </p:txBody>
      </p:sp>
      <p:sp>
        <p:nvSpPr>
          <p:cNvPr id="4" name="Seta: para a Esquerd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15639321-537A-481A-A660-C1E458A413AE}"/>
              </a:ext>
            </a:extLst>
          </p:cNvPr>
          <p:cNvSpPr/>
          <p:nvPr/>
        </p:nvSpPr>
        <p:spPr>
          <a:xfrm>
            <a:off x="680321" y="5514535"/>
            <a:ext cx="2358301" cy="9243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DE676A64-0881-42EA-A23A-8161B5D35E74}"/>
              </a:ext>
            </a:extLst>
          </p:cNvPr>
          <p:cNvSpPr/>
          <p:nvPr/>
        </p:nvSpPr>
        <p:spPr>
          <a:xfrm>
            <a:off x="8834511" y="5357958"/>
            <a:ext cx="2358301" cy="108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866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942D172-4732-4C4C-8BA8-BEBAE0083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Normalmente, a quantidade de cromossomos é a mesma entre os organismos de uma espécie. Organismos de </a:t>
            </a:r>
            <a:r>
              <a:rPr lang="pt-BR" u="sng" dirty="0">
                <a:hlinkClick r:id="rId2"/>
              </a:rPr>
              <a:t>reprodução assexuada</a:t>
            </a:r>
            <a:r>
              <a:rPr lang="pt-BR" dirty="0"/>
              <a:t> como alguns </a:t>
            </a:r>
            <a:r>
              <a:rPr lang="pt-BR" u="sng" dirty="0">
                <a:hlinkClick r:id="rId3"/>
              </a:rPr>
              <a:t>fungos</a:t>
            </a:r>
            <a:r>
              <a:rPr lang="pt-BR" dirty="0"/>
              <a:t>, </a:t>
            </a:r>
            <a:r>
              <a:rPr lang="pt-BR" u="sng" dirty="0">
                <a:hlinkClick r:id="rId4"/>
              </a:rPr>
              <a:t>bactérias</a:t>
            </a:r>
            <a:r>
              <a:rPr lang="pt-BR" dirty="0"/>
              <a:t> e </a:t>
            </a:r>
            <a:r>
              <a:rPr lang="pt-BR" u="sng" dirty="0">
                <a:hlinkClick r:id="rId5"/>
              </a:rPr>
              <a:t>algas</a:t>
            </a:r>
            <a:r>
              <a:rPr lang="pt-BR" dirty="0"/>
              <a:t> contêm apenas um conjunto de cromossomos, sendo estes indivíduos chamados de haploides, também conhecidos como </a:t>
            </a:r>
            <a:r>
              <a:rPr lang="pt-BR" i="1" dirty="0"/>
              <a:t>n</a:t>
            </a:r>
            <a:r>
              <a:rPr lang="pt-BR" dirty="0"/>
              <a:t>.</a:t>
            </a:r>
          </a:p>
        </p:txBody>
      </p:sp>
      <p:sp>
        <p:nvSpPr>
          <p:cNvPr id="4" name="Seta: para a Esquerda 3">
            <a:hlinkClick r:id="rId6" action="ppaction://hlinksldjump"/>
            <a:extLst>
              <a:ext uri="{FF2B5EF4-FFF2-40B4-BE49-F238E27FC236}">
                <a16:creationId xmlns:a16="http://schemas.microsoft.com/office/drawing/2014/main" xmlns="" id="{D862A692-DAF0-4899-97AF-97CCEB55780A}"/>
              </a:ext>
            </a:extLst>
          </p:cNvPr>
          <p:cNvSpPr/>
          <p:nvPr/>
        </p:nvSpPr>
        <p:spPr>
          <a:xfrm>
            <a:off x="520505" y="5500468"/>
            <a:ext cx="2475913" cy="10809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216FC3D5-D5FA-4069-BE4E-1DCF96213EB7}"/>
              </a:ext>
            </a:extLst>
          </p:cNvPr>
          <p:cNvSpPr/>
          <p:nvPr/>
        </p:nvSpPr>
        <p:spPr>
          <a:xfrm>
            <a:off x="9340948" y="5669280"/>
            <a:ext cx="2039815" cy="9121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77932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5DC9AB-8D92-409D-8BF9-825BC7338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Cariótipo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54138E2-31EF-4CAA-97B4-710E9F2BE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496" y="1490735"/>
            <a:ext cx="10178322" cy="3593591"/>
          </a:xfrm>
        </p:spPr>
        <p:txBody>
          <a:bodyPr/>
          <a:lstStyle/>
          <a:p>
            <a:r>
              <a:rPr lang="pt-BR" dirty="0"/>
              <a:t>Cariótipo é o conjunto de cromossomos de uma célula, organizados de acordo com sua morfologia.</a:t>
            </a:r>
          </a:p>
          <a:p>
            <a:endParaRPr lang="pt-BR" dirty="0"/>
          </a:p>
        </p:txBody>
      </p:sp>
      <p:sp>
        <p:nvSpPr>
          <p:cNvPr id="4" name="Seta: para a Esquerd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DFEA1B85-E862-425E-AA4A-487DCF681174}"/>
              </a:ext>
            </a:extLst>
          </p:cNvPr>
          <p:cNvSpPr/>
          <p:nvPr/>
        </p:nvSpPr>
        <p:spPr>
          <a:xfrm>
            <a:off x="669431" y="5626773"/>
            <a:ext cx="2456774" cy="9559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CF9EE12-2687-4FB6-81B9-EB3665747353}"/>
              </a:ext>
            </a:extLst>
          </p:cNvPr>
          <p:cNvSpPr/>
          <p:nvPr/>
        </p:nvSpPr>
        <p:spPr>
          <a:xfrm>
            <a:off x="9102926" y="5427690"/>
            <a:ext cx="2419643" cy="108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Quiz</a:t>
            </a:r>
          </a:p>
        </p:txBody>
      </p:sp>
      <p:sp>
        <p:nvSpPr>
          <p:cNvPr id="6" name="Pentágono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2D61EA91-164F-44F1-8593-68D5A191BCA3}"/>
              </a:ext>
            </a:extLst>
          </p:cNvPr>
          <p:cNvSpPr/>
          <p:nvPr/>
        </p:nvSpPr>
        <p:spPr>
          <a:xfrm>
            <a:off x="5040923" y="4700544"/>
            <a:ext cx="2110154" cy="1558935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Início</a:t>
            </a:r>
          </a:p>
        </p:txBody>
      </p:sp>
    </p:spTree>
    <p:extLst>
      <p:ext uri="{BB962C8B-B14F-4D97-AF65-F5344CB8AC3E}">
        <p14:creationId xmlns:p14="http://schemas.microsoft.com/office/powerpoint/2010/main" val="95402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DB245D1-0B8A-4A4A-859E-CA272F92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1668"/>
            <a:ext cx="10515600" cy="4995277"/>
          </a:xfrm>
        </p:spPr>
        <p:txBody>
          <a:bodyPr/>
          <a:lstStyle/>
          <a:p>
            <a:endParaRPr lang="pt-B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pt-BR" sz="1800" dirty="0"/>
              <a:t>O DNA (ácido desoxirribonucleico) é o ácido nucleico que contém as informações genéticas dos indivíduos. Ele é constituído, assim como o RNA, por três componentes básicos que formam os </a:t>
            </a:r>
            <a:r>
              <a:rPr lang="pt-BR" sz="1800" dirty="0" err="1"/>
              <a:t>nucleotídios</a:t>
            </a:r>
            <a:r>
              <a:rPr lang="pt-BR" sz="1800" dirty="0"/>
              <a:t>. São eles:</a:t>
            </a:r>
            <a:r>
              <a:rPr lang="pt-BR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)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/>
              <a:t>P</a:t>
            </a:r>
            <a:r>
              <a:rPr lang="pt-BR" dirty="0" smtClean="0"/>
              <a:t>entose</a:t>
            </a:r>
            <a:r>
              <a:rPr lang="pt-BR" dirty="0"/>
              <a:t>, ácido fosfórico e </a:t>
            </a:r>
            <a:r>
              <a:rPr lang="pt-BR" dirty="0" smtClean="0"/>
              <a:t>desoxirribose.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t-BR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B)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/>
              <a:t>G</a:t>
            </a:r>
            <a:r>
              <a:rPr lang="pt-BR" dirty="0" smtClean="0"/>
              <a:t>licídio</a:t>
            </a:r>
            <a:r>
              <a:rPr lang="pt-BR" dirty="0"/>
              <a:t>, ácido clorídrico e bases nitrogenadas.</a:t>
            </a:r>
            <a:endParaRPr lang="pt-B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C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action="ppaction://hlinksldjump"/>
              </a:rPr>
              <a:t>)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/>
              <a:t>R</a:t>
            </a:r>
            <a:r>
              <a:rPr lang="pt-BR" dirty="0" smtClean="0"/>
              <a:t>ibose</a:t>
            </a:r>
            <a:r>
              <a:rPr lang="pt-BR" dirty="0"/>
              <a:t>, ácido nucleico e desoxirribose.</a:t>
            </a:r>
            <a:endParaRPr lang="pt-B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D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action="ppaction://hlinksldjump"/>
              </a:rPr>
              <a:t>)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/>
              <a:t>P</a:t>
            </a:r>
            <a:r>
              <a:rPr lang="pt-BR" dirty="0" err="1" smtClean="0"/>
              <a:t>olissacarídios</a:t>
            </a:r>
            <a:r>
              <a:rPr lang="pt-BR" dirty="0"/>
              <a:t>, ácido fosfórico e ribose.</a:t>
            </a:r>
            <a:endParaRPr lang="pt-BR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action="ppaction://hlinksldjump"/>
              </a:rPr>
              <a:t>E)</a:t>
            </a:r>
            <a:r>
              <a:rPr lang="pt-BR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/>
              <a:t>P</a:t>
            </a:r>
            <a:r>
              <a:rPr lang="pt-BR" dirty="0" smtClean="0"/>
              <a:t>entose</a:t>
            </a:r>
            <a:r>
              <a:rPr lang="pt-BR" dirty="0"/>
              <a:t>, ácido fosfórico e bases nitrogenadas.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Seta: para a Esquerda 3">
            <a:hlinkClick r:id="rId7" action="ppaction://hlinksldjump"/>
            <a:extLst>
              <a:ext uri="{FF2B5EF4-FFF2-40B4-BE49-F238E27FC236}">
                <a16:creationId xmlns:a16="http://schemas.microsoft.com/office/drawing/2014/main" xmlns="" id="{CE4C751C-0DCB-4C6C-B80F-0FE420742BBE}"/>
              </a:ext>
            </a:extLst>
          </p:cNvPr>
          <p:cNvSpPr/>
          <p:nvPr/>
        </p:nvSpPr>
        <p:spPr>
          <a:xfrm>
            <a:off x="838200" y="5795962"/>
            <a:ext cx="1802296" cy="7620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5CED720-FB3B-4C4B-ADCE-1C8FE7646FF3}"/>
              </a:ext>
            </a:extLst>
          </p:cNvPr>
          <p:cNvSpPr txBox="1"/>
          <p:nvPr/>
        </p:nvSpPr>
        <p:spPr>
          <a:xfrm>
            <a:off x="3516923" y="775790"/>
            <a:ext cx="4318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endParaRPr lang="pt-BR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35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304084-9159-497C-8EB0-DFE3EF0FD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Acerto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7FAFBC-9197-4BAD-AE50-CC7B37A4A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Parabéns você merece uma sardinha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fliper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ta: para a Esquerd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D4657D95-6DEA-4F54-9A17-0AAC5AA9778B}"/>
              </a:ext>
            </a:extLst>
          </p:cNvPr>
          <p:cNvSpPr/>
          <p:nvPr/>
        </p:nvSpPr>
        <p:spPr>
          <a:xfrm>
            <a:off x="1285461" y="5327374"/>
            <a:ext cx="1948069" cy="9011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8EE5E7A2-0AB8-4D6A-B1CD-EE74C5062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945" y="2695543"/>
            <a:ext cx="2631831" cy="2631831"/>
          </a:xfrm>
          <a:prstGeom prst="rect">
            <a:avLst/>
          </a:prstGeom>
        </p:spPr>
      </p:pic>
      <p:sp>
        <p:nvSpPr>
          <p:cNvPr id="6" name="Seta: para a Direita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F8D45026-9E80-455D-B765-0B9BFEF648EE}"/>
              </a:ext>
            </a:extLst>
          </p:cNvPr>
          <p:cNvSpPr/>
          <p:nvPr/>
        </p:nvSpPr>
        <p:spPr>
          <a:xfrm>
            <a:off x="7532825" y="5370403"/>
            <a:ext cx="1948070" cy="901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 Próximo</a:t>
            </a:r>
          </a:p>
        </p:txBody>
      </p:sp>
    </p:spTree>
    <p:extLst>
      <p:ext uri="{BB962C8B-B14F-4D97-AF65-F5344CB8AC3E}">
        <p14:creationId xmlns:p14="http://schemas.microsoft.com/office/powerpoint/2010/main" val="142628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CB5DEF-EAA6-450B-9573-29F35BD6B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7666" y="557611"/>
            <a:ext cx="8596668" cy="1060174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Autoria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389159D-1532-4698-8A2A-BD40A800F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796" y="1613308"/>
            <a:ext cx="11280204" cy="4262510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Autoria: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Ezequiél Hans: acadêmico em Licenciatura em Ciências Biológicas</a:t>
            </a: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Orientadoras: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Profº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Drº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Maria Rosangela Silveira Ramos, Coordenadora Institucional do Programa de Residência Pedagógica</a:t>
            </a:r>
          </a:p>
          <a:p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Profº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Drº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Helena Brum Neto,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Coordenadorado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Laboratório Interdisciplinar de Formação de Educadores (LIFE)</a:t>
            </a: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Nível de ensino: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Ensino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Médio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Biologia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Tema: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DNA e Cromossomo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xmlns="" id="{B18A6CD0-A500-418E-8930-3474A1A262E2}"/>
              </a:ext>
            </a:extLst>
          </p:cNvPr>
          <p:cNvSpPr/>
          <p:nvPr/>
        </p:nvSpPr>
        <p:spPr>
          <a:xfrm>
            <a:off x="600222" y="5829347"/>
            <a:ext cx="2064026" cy="10601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Voltar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77E669E-98A3-4F66-993D-BC87766DB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032" y="4306087"/>
            <a:ext cx="2288302" cy="228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B7C712A-2B6C-4A6D-950F-DFAE33348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Errouuuu</a:t>
            </a:r>
            <a:endParaRPr lang="pt-B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9A17E8A2-4806-4566-893A-7CF01C4BB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Volte e tente novamente </a:t>
            </a:r>
            <a:r>
              <a:rPr lang="pt-BR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</a:p>
          <a:p>
            <a:r>
              <a:rPr lang="pt-BR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Está com duvidas acesse:</a:t>
            </a:r>
          </a:p>
          <a:p>
            <a:pPr lvl="1"/>
            <a:r>
              <a:rPr lang="pt-BR" sz="2000" dirty="0">
                <a:hlinkClick r:id="rId2"/>
              </a:rPr>
              <a:t>https://www.todamateria.com.br/dna/</a:t>
            </a:r>
            <a:r>
              <a:rPr lang="pt-BR" sz="2000" dirty="0"/>
              <a:t> </a:t>
            </a:r>
            <a:endParaRPr lang="pt-BR" sz="2000" dirty="0" smtClean="0"/>
          </a:p>
          <a:p>
            <a:pPr lvl="1"/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ajudará sua memoria</a:t>
            </a:r>
          </a:p>
          <a:p>
            <a:pPr lvl="1"/>
            <a:endParaRPr lang="pt-BR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pt-BR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B626D5EC-7EF9-4AF1-BFB1-9C96C48720F2}"/>
              </a:ext>
            </a:extLst>
          </p:cNvPr>
          <p:cNvSpPr/>
          <p:nvPr/>
        </p:nvSpPr>
        <p:spPr>
          <a:xfrm>
            <a:off x="838200" y="5221019"/>
            <a:ext cx="2467708" cy="10908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EA1CA8C-9438-42EB-961F-531A3CD072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89" y="4341055"/>
            <a:ext cx="2302410" cy="230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1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xmlns="" id="{85383D09-4EAF-4DFD-8FB2-193F215DC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550" y="48535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Errro</a:t>
            </a:r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sistema, volte o quanto antes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7B3E4AB-DCB2-46F3-B0B7-DE68DA0F7E3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0753" y="2141538"/>
            <a:ext cx="9418638" cy="4351337"/>
          </a:xfrm>
        </p:spPr>
        <p:txBody>
          <a:bodyPr/>
          <a:lstStyle/>
          <a:p>
            <a:r>
              <a:rPr lang="pt-BR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Está com duvidas acesse:</a:t>
            </a:r>
          </a:p>
          <a:p>
            <a:pPr lvl="1"/>
            <a:r>
              <a:rPr lang="pt-BR" sz="2000" dirty="0">
                <a:hlinkClick r:id="rId2"/>
              </a:rPr>
              <a:t>https://www.todamateria.com.br/dna/</a:t>
            </a:r>
            <a:r>
              <a:rPr lang="pt-BR" sz="2000" dirty="0"/>
              <a:t> </a:t>
            </a:r>
            <a:endParaRPr lang="pt-BR" sz="2000" dirty="0" smtClean="0"/>
          </a:p>
          <a:p>
            <a:pPr lvl="1"/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ajudará sua memoria</a:t>
            </a:r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D61A99B9-B156-4C88-BA74-84B026FFAEAD}"/>
              </a:ext>
            </a:extLst>
          </p:cNvPr>
          <p:cNvSpPr/>
          <p:nvPr/>
        </p:nvSpPr>
        <p:spPr>
          <a:xfrm>
            <a:off x="1153550" y="5318833"/>
            <a:ext cx="2138289" cy="85813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2737DBD-D3C4-4551-B8E8-771CCFDE95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38" y="3146255"/>
            <a:ext cx="3346620" cy="33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5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FD4493A-6FB5-4689-8355-9D29FF2B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ERROUUU volte e tente novamente :(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2E78A14-3C21-4A7C-9E6C-332C36795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Está com duvidas acesse:</a:t>
            </a:r>
          </a:p>
          <a:p>
            <a:pPr lvl="1"/>
            <a:r>
              <a:rPr lang="pt-BR" sz="2000" dirty="0">
                <a:hlinkClick r:id="rId2"/>
              </a:rPr>
              <a:t>https://www.todamateria.com.br/dna/</a:t>
            </a:r>
            <a:r>
              <a:rPr lang="pt-BR" sz="2000" dirty="0"/>
              <a:t> </a:t>
            </a:r>
            <a:endParaRPr lang="pt-BR" sz="2000" dirty="0" smtClean="0"/>
          </a:p>
          <a:p>
            <a:pPr lvl="1"/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ajudará sua memoria</a:t>
            </a:r>
          </a:p>
          <a:p>
            <a:endParaRPr lang="pt-BR" dirty="0"/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118C6E58-7710-45E0-80B6-6D2E0BB42E64}"/>
              </a:ext>
            </a:extLst>
          </p:cNvPr>
          <p:cNvSpPr/>
          <p:nvPr/>
        </p:nvSpPr>
        <p:spPr>
          <a:xfrm>
            <a:off x="838200" y="5391077"/>
            <a:ext cx="2467708" cy="10064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EE5423E-99DD-4701-B2F6-0D21C1D510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424" y="3813515"/>
            <a:ext cx="2814711" cy="28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C6E2C1-8309-4F02-927A-9AD2E85A0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199" y="457799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Errou tente novamente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FD43DA87-0E95-46D6-9EBF-65163357EC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86" y="3091218"/>
            <a:ext cx="3594100" cy="3594100"/>
          </a:xfr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29AB8A97-8CC3-4C26-9837-B36F538B5065}"/>
              </a:ext>
            </a:extLst>
          </p:cNvPr>
          <p:cNvSpPr txBox="1">
            <a:spLocks/>
          </p:cNvSpPr>
          <p:nvPr/>
        </p:nvSpPr>
        <p:spPr>
          <a:xfrm>
            <a:off x="649199" y="320115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xmlns="" id="{43673C2E-C1E5-45D8-A0DF-927F000A46C1}"/>
              </a:ext>
            </a:extLst>
          </p:cNvPr>
          <p:cNvSpPr/>
          <p:nvPr/>
        </p:nvSpPr>
        <p:spPr>
          <a:xfrm>
            <a:off x="450165" y="2197364"/>
            <a:ext cx="8932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Está com duvidas acesse: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>
                <a:hlinkClick r:id="rId3"/>
              </a:rPr>
              <a:t>https://www.todamateria.com.br/dna/</a:t>
            </a:r>
            <a:r>
              <a:rPr lang="pt-BR" sz="2000" dirty="0"/>
              <a:t> </a:t>
            </a:r>
            <a:endParaRPr lang="pt-BR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pt-B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</a:t>
            </a:r>
            <a:r>
              <a:rPr lang="pt-BR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ajudará sua memoria</a:t>
            </a:r>
          </a:p>
        </p:txBody>
      </p:sp>
      <p:sp>
        <p:nvSpPr>
          <p:cNvPr id="9" name="Seta: para a Esquerda 8">
            <a:hlinkClick r:id="rId4" action="ppaction://hlinksldjump"/>
            <a:extLst>
              <a:ext uri="{FF2B5EF4-FFF2-40B4-BE49-F238E27FC236}">
                <a16:creationId xmlns:a16="http://schemas.microsoft.com/office/drawing/2014/main" xmlns="" id="{FDA74DD7-0697-4B5D-B142-B4EB9E29A5E6}"/>
              </a:ext>
            </a:extLst>
          </p:cNvPr>
          <p:cNvSpPr/>
          <p:nvPr/>
        </p:nvSpPr>
        <p:spPr>
          <a:xfrm>
            <a:off x="858129" y="5753686"/>
            <a:ext cx="1899139" cy="82287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406503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8AE8F25-65F7-4846-952D-78A1092D6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Questão 2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6B1D523-4C82-4E0F-BA38-7F69C8B01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746826" cy="3880773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pt-BR" sz="1800" dirty="0"/>
              <a:t>O DNA e o RNA diferenciam-se, entre outras características, pela base nitrogenada que possuem. Entre as bases citadas a seguir, marque a única que não ocorre em uma molécula de DNA.</a:t>
            </a:r>
            <a:endParaRPr lang="pt-BR" sz="1800" b="1" dirty="0" smtClean="0"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) </a:t>
            </a:r>
            <a:r>
              <a:rPr lang="pt-BR" sz="2400" dirty="0"/>
              <a:t>U</a:t>
            </a:r>
            <a:r>
              <a:rPr lang="pt-BR" sz="2400" dirty="0" smtClean="0"/>
              <a:t>racila</a:t>
            </a:r>
            <a:r>
              <a:rPr lang="pt-BR" sz="2400" dirty="0"/>
              <a:t>.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B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sldjump"/>
              </a:rPr>
              <a:t>) </a:t>
            </a:r>
            <a:r>
              <a:rPr lang="pt-BR" sz="2400" dirty="0" smtClean="0">
                <a:cs typeface="Times New Roman" panose="02020603050405020304" pitchFamily="18" charset="0"/>
              </a:rPr>
              <a:t>Adenina.</a:t>
            </a:r>
          </a:p>
          <a:p>
            <a:r>
              <a:rPr lang="pt-BR" sz="2400" dirty="0" smtClean="0">
                <a:cs typeface="Times New Roman" panose="02020603050405020304" pitchFamily="18" charset="0"/>
                <a:hlinkClick r:id="rId4" action="ppaction://hlinksldjump"/>
              </a:rPr>
              <a:t>C</a:t>
            </a:r>
            <a:r>
              <a:rPr lang="pt-BR" sz="2400" dirty="0">
                <a:cs typeface="Times New Roman" panose="02020603050405020304" pitchFamily="18" charset="0"/>
                <a:hlinkClick r:id="rId4" action="ppaction://hlinksldjump"/>
              </a:rPr>
              <a:t>) </a:t>
            </a:r>
            <a:r>
              <a:rPr lang="pt-BR" sz="2400" dirty="0" smtClean="0">
                <a:cs typeface="Times New Roman" panose="02020603050405020304" pitchFamily="18" charset="0"/>
              </a:rPr>
              <a:t>Citosina.</a:t>
            </a:r>
            <a:endParaRPr lang="pt-BR" sz="2400" dirty="0">
              <a:cs typeface="Times New Roman" panose="02020603050405020304" pitchFamily="18" charset="0"/>
            </a:endParaRPr>
          </a:p>
          <a:p>
            <a:r>
              <a:rPr lang="pt-BR" sz="2400" dirty="0">
                <a:cs typeface="Times New Roman" panose="02020603050405020304" pitchFamily="18" charset="0"/>
                <a:hlinkClick r:id="rId5" action="ppaction://hlinksldjump"/>
              </a:rPr>
              <a:t>D)</a:t>
            </a:r>
            <a:r>
              <a:rPr lang="pt-BR" sz="2400" dirty="0"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cs typeface="Times New Roman" panose="02020603050405020304" pitchFamily="18" charset="0"/>
              </a:rPr>
              <a:t>Timina.</a:t>
            </a:r>
            <a:endParaRPr lang="pt-BR" sz="2400" dirty="0">
              <a:cs typeface="Times New Roman" panose="02020603050405020304" pitchFamily="18" charset="0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eta: para a Esquerda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A809D531-CB18-4C41-89DF-CC5F33E3A6E9}"/>
              </a:ext>
            </a:extLst>
          </p:cNvPr>
          <p:cNvSpPr/>
          <p:nvPr/>
        </p:nvSpPr>
        <p:spPr>
          <a:xfrm>
            <a:off x="424116" y="5517340"/>
            <a:ext cx="2712980" cy="104804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7895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515FD0F-20E2-4B01-B2A5-01921FB7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Acertouu</a:t>
            </a:r>
            <a:r>
              <a:rPr lang="pt-BR" dirty="0"/>
              <a:t> quem diria!!! </a:t>
            </a:r>
            <a:r>
              <a:rPr lang="pt-BR" dirty="0" err="1"/>
              <a:t>shushsushsus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805249B-649D-4063-98B4-48DD6B1E8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971909" cy="3880773"/>
          </a:xfrm>
        </p:spPr>
        <p:txBody>
          <a:bodyPr/>
          <a:lstStyle/>
          <a:p>
            <a:r>
              <a:rPr lang="pt-BR" dirty="0" smtClean="0"/>
              <a:t>.&gt;</a:t>
            </a:r>
          </a:p>
          <a:p>
            <a:r>
              <a:rPr lang="pt-BR" dirty="0" err="1" smtClean="0"/>
              <a:t>Parabénsssss</a:t>
            </a:r>
            <a:r>
              <a:rPr lang="pt-BR" dirty="0" smtClean="0"/>
              <a:t> !!!!</a:t>
            </a:r>
            <a:endParaRPr lang="pt-BR" dirty="0"/>
          </a:p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EAC80635-3352-4700-A2BA-B248D362F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471" y="3242175"/>
            <a:ext cx="2654532" cy="2654532"/>
          </a:xfrm>
          <a:prstGeom prst="rect">
            <a:avLst/>
          </a:prstGeom>
        </p:spPr>
      </p:pic>
      <p:sp>
        <p:nvSpPr>
          <p:cNvPr id="5" name="Seta: para a Esquerd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ADDAF6EA-8B32-4574-8DB8-5945931D0EB9}"/>
              </a:ext>
            </a:extLst>
          </p:cNvPr>
          <p:cNvSpPr/>
          <p:nvPr/>
        </p:nvSpPr>
        <p:spPr>
          <a:xfrm>
            <a:off x="872197" y="5683348"/>
            <a:ext cx="2045801" cy="80185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696FB565-5F7C-4520-BFDF-69B8E1AA39A1}"/>
              </a:ext>
            </a:extLst>
          </p:cNvPr>
          <p:cNvSpPr/>
          <p:nvPr/>
        </p:nvSpPr>
        <p:spPr>
          <a:xfrm>
            <a:off x="6096000" y="5683348"/>
            <a:ext cx="2045801" cy="8018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 Próximo</a:t>
            </a:r>
          </a:p>
        </p:txBody>
      </p:sp>
    </p:spTree>
    <p:extLst>
      <p:ext uri="{BB962C8B-B14F-4D97-AF65-F5344CB8AC3E}">
        <p14:creationId xmlns:p14="http://schemas.microsoft.com/office/powerpoint/2010/main" val="169929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364EA75-B891-4328-AA12-255EF0C4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Errou melhor estudar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C735332-48DF-4B63-8FD3-25CCF75D1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324795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informações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acesse: </a:t>
            </a:r>
            <a:r>
              <a:rPr lang="pt-BR" sz="2400" dirty="0" smtClean="0">
                <a:hlinkClick r:id="rId2"/>
              </a:rPr>
              <a:t>https</a:t>
            </a:r>
            <a:r>
              <a:rPr lang="pt-BR" sz="2400" dirty="0">
                <a:hlinkClick r:id="rId2"/>
              </a:rPr>
              <a:t>://www.todamateria.com.br/dna/</a:t>
            </a:r>
            <a:r>
              <a:rPr lang="pt-BR" sz="2400" dirty="0"/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5A75550B-8CB8-4EEE-B34F-38416139C3CB}"/>
              </a:ext>
            </a:extLst>
          </p:cNvPr>
          <p:cNvSpPr/>
          <p:nvPr/>
        </p:nvSpPr>
        <p:spPr>
          <a:xfrm>
            <a:off x="677334" y="5570806"/>
            <a:ext cx="2094001" cy="8862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07F9CF6-25A2-4256-9ACA-B64B35F87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38" y="3146255"/>
            <a:ext cx="3346620" cy="33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90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193133-8B1B-46E7-B905-5B413F05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Volta </a:t>
            </a:r>
            <a:r>
              <a:rPr lang="pt-BR" dirty="0" err="1">
                <a:solidFill>
                  <a:srgbClr val="FF0000"/>
                </a:solidFill>
              </a:rPr>
              <a:t>tche</a:t>
            </a:r>
            <a:r>
              <a:rPr lang="pt-BR" dirty="0">
                <a:solidFill>
                  <a:srgbClr val="FF0000"/>
                </a:solidFill>
              </a:rPr>
              <a:t> tá horrível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5264342-1BF2-494F-91EA-E44F6563F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358" y="2160589"/>
            <a:ext cx="9381066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informação acesse: </a:t>
            </a:r>
            <a:r>
              <a:rPr lang="pt-BR" sz="2400" dirty="0">
                <a:hlinkClick r:id="rId2"/>
              </a:rPr>
              <a:t>https://www.todamateria.com.br/dna/</a:t>
            </a:r>
            <a:r>
              <a:rPr lang="pt-BR" sz="2400" dirty="0"/>
              <a:t>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</a:t>
            </a: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ajudará sua memoria</a:t>
            </a:r>
          </a:p>
          <a:p>
            <a:endParaRPr lang="pt-BR" dirty="0"/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D4BB4914-1448-4227-96EF-B723E8FA0F27}"/>
              </a:ext>
            </a:extLst>
          </p:cNvPr>
          <p:cNvSpPr/>
          <p:nvPr/>
        </p:nvSpPr>
        <p:spPr>
          <a:xfrm>
            <a:off x="677334" y="5626365"/>
            <a:ext cx="2051798" cy="82999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9E4EC173-D553-4930-91C5-E49D0A299E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33" y="3456840"/>
            <a:ext cx="2814711" cy="281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00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739B4FA-C154-4F8C-8816-62A13CAD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Nem </a:t>
            </a:r>
            <a:r>
              <a:rPr lang="pt-BR" dirty="0" err="1">
                <a:solidFill>
                  <a:srgbClr val="FF0000"/>
                </a:solidFill>
              </a:rPr>
              <a:t>pertooo</a:t>
            </a:r>
            <a:r>
              <a:rPr lang="pt-BR" dirty="0">
                <a:solidFill>
                  <a:srgbClr val="FF0000"/>
                </a:solidFill>
              </a:rPr>
              <a:t> </a:t>
            </a:r>
            <a:r>
              <a:rPr lang="pt-BR" dirty="0">
                <a:solidFill>
                  <a:srgbClr val="FF0000"/>
                </a:solidFill>
                <a:sym typeface="Wingdings" panose="05000000000000000000" pitchFamily="2" charset="2"/>
              </a:rPr>
              <a:t> cruzes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1C94F70-9025-4E30-AA9B-01383B860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informações acesse: </a:t>
            </a:r>
            <a:r>
              <a:rPr lang="pt-BR" sz="2400" dirty="0">
                <a:hlinkClick r:id="rId2"/>
              </a:rPr>
              <a:t>https://www.todamateria.com.br/dna/</a:t>
            </a:r>
            <a:r>
              <a:rPr lang="pt-BR" sz="2400" dirty="0"/>
              <a:t> </a:t>
            </a:r>
          </a:p>
          <a:p>
            <a:r>
              <a:rPr lang="pt-BR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</a:t>
            </a:r>
            <a:r>
              <a:rPr lang="pt-B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ajudará sua memoria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Seta: para a Esquerda 3">
            <a:hlinkClick r:id="rId3" action="ppaction://hlinksldjump"/>
            <a:extLst>
              <a:ext uri="{FF2B5EF4-FFF2-40B4-BE49-F238E27FC236}">
                <a16:creationId xmlns:a16="http://schemas.microsoft.com/office/drawing/2014/main" xmlns="" id="{18ABC857-5C89-4BD6-8316-10F7995FCB05}"/>
              </a:ext>
            </a:extLst>
          </p:cNvPr>
          <p:cNvSpPr/>
          <p:nvPr/>
        </p:nvSpPr>
        <p:spPr>
          <a:xfrm>
            <a:off x="677334" y="5655212"/>
            <a:ext cx="2240664" cy="970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CD346830-D203-4799-A58B-28590706FC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21" y="3429000"/>
            <a:ext cx="3024981" cy="302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3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DADACE-4B9B-41D6-B9A8-A083A2375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Questão 3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45888BA-872A-44E6-A0B9-08D7E1D01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250831"/>
            <a:ext cx="8596668" cy="48955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Quando um animal possui os dois sexos no mesmo corpo como os Cnidários são  chamados de:</a:t>
            </a:r>
          </a:p>
          <a:p>
            <a:pPr algn="just"/>
            <a:r>
              <a:rPr lang="pt-BR" sz="2400" dirty="0">
                <a:cs typeface="Times New Roman" panose="02020603050405020304" pitchFamily="18" charset="0"/>
                <a:hlinkClick r:id="rId2" action="ppaction://hlinksldjump"/>
              </a:rPr>
              <a:t>A)</a:t>
            </a:r>
            <a:r>
              <a:rPr lang="pt-BR" sz="2400" dirty="0"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cs typeface="Times New Roman" panose="02020603050405020304" pitchFamily="18" charset="0"/>
              </a:rPr>
              <a:t>Anáfase;</a:t>
            </a:r>
            <a:endParaRPr lang="pt-BR" sz="2400" dirty="0"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cs typeface="Times New Roman" panose="02020603050405020304" pitchFamily="18" charset="0"/>
                <a:hlinkClick r:id="rId3" action="ppaction://hlinksldjump"/>
              </a:rPr>
              <a:t>B)</a:t>
            </a:r>
            <a:r>
              <a:rPr lang="pt-BR" sz="2400" dirty="0">
                <a:cs typeface="Times New Roman" panose="02020603050405020304" pitchFamily="18" charset="0"/>
              </a:rPr>
              <a:t> </a:t>
            </a:r>
            <a:r>
              <a:rPr lang="pt-BR" sz="2400" dirty="0" smtClean="0">
                <a:cs typeface="Times New Roman" panose="02020603050405020304" pitchFamily="18" charset="0"/>
              </a:rPr>
              <a:t>Prófase;</a:t>
            </a:r>
            <a:endParaRPr lang="pt-BR" sz="2400" dirty="0">
              <a:cs typeface="Times New Roman" panose="02020603050405020304" pitchFamily="18" charset="0"/>
            </a:endParaRPr>
          </a:p>
          <a:p>
            <a:pPr algn="just"/>
            <a:r>
              <a:rPr lang="pt-BR" sz="2400" dirty="0">
                <a:cs typeface="Times New Roman" panose="02020603050405020304" pitchFamily="18" charset="0"/>
                <a:hlinkClick r:id="rId4" action="ppaction://hlinksldjump"/>
              </a:rPr>
              <a:t>C)</a:t>
            </a:r>
            <a:r>
              <a:rPr lang="pt-BR" sz="2400" dirty="0">
                <a:cs typeface="Times New Roman" panose="02020603050405020304" pitchFamily="18" charset="0"/>
              </a:rPr>
              <a:t> </a:t>
            </a:r>
            <a:r>
              <a:rPr lang="pt-BR" sz="2400" dirty="0" smtClean="0"/>
              <a:t>Metáfase</a:t>
            </a:r>
          </a:p>
          <a:p>
            <a:pPr algn="just"/>
            <a:r>
              <a:rPr lang="pt-BR" sz="2400" dirty="0" smtClean="0">
                <a:cs typeface="Times New Roman" panose="02020603050405020304" pitchFamily="18" charset="0"/>
                <a:hlinkClick r:id="rId5" action="ppaction://hlinksldjump"/>
              </a:rPr>
              <a:t>D)</a:t>
            </a:r>
            <a:r>
              <a:rPr lang="pt-BR" sz="2400" dirty="0" smtClean="0">
                <a:cs typeface="Times New Roman" panose="02020603050405020304" pitchFamily="18" charset="0"/>
              </a:rPr>
              <a:t> Telófase;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216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5C6A567-3964-4483-899F-FC619CDC6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Instruções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4B5D5CE-9964-4665-B48D-150F7CDC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3444"/>
            <a:ext cx="10515600" cy="4351338"/>
          </a:xfrm>
        </p:spPr>
        <p:txBody>
          <a:bodyPr>
            <a:norm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Objeto de aprendizagem definição:</a:t>
            </a:r>
          </a:p>
          <a:p>
            <a:r>
              <a:rPr lang="pt-BR" dirty="0"/>
              <a:t>Podem ser assim definidos (BALBINO, 2007, p.1):</a:t>
            </a:r>
            <a:br>
              <a:rPr lang="pt-BR" dirty="0"/>
            </a:br>
            <a:r>
              <a:rPr lang="pt-BR" dirty="0"/>
              <a:t>“Objetos de Aprendizagem são definidos como uma entidade, digital ou não digital, que pode ser usada e reutilizada ou referenciada durante um processo de suporte tecnológico ao ensino e aprendizagem.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quis tem 3 perguntas com alternativas;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Dessas alternativas, 1 está correta e as outras erradas;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tela que tiver essa seta                é o movimento para seguir.</a:t>
            </a:r>
          </a:p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tela que tiver essa seta                é o movimento que volta.</a:t>
            </a:r>
          </a:p>
        </p:txBody>
      </p:sp>
      <p:sp>
        <p:nvSpPr>
          <p:cNvPr id="4" name="Seta: para a Direita 3">
            <a:extLst>
              <a:ext uri="{FF2B5EF4-FFF2-40B4-BE49-F238E27FC236}">
                <a16:creationId xmlns:a16="http://schemas.microsoft.com/office/drawing/2014/main" xmlns="" id="{2A21FB72-CB35-4D11-8D91-6473ADDEBF2F}"/>
              </a:ext>
            </a:extLst>
          </p:cNvPr>
          <p:cNvSpPr/>
          <p:nvPr/>
        </p:nvSpPr>
        <p:spPr>
          <a:xfrm>
            <a:off x="4576103" y="5220373"/>
            <a:ext cx="731520" cy="526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xmlns="" id="{9552481F-7E05-47A9-8734-1D106C43450F}"/>
              </a:ext>
            </a:extLst>
          </p:cNvPr>
          <p:cNvSpPr/>
          <p:nvPr/>
        </p:nvSpPr>
        <p:spPr>
          <a:xfrm>
            <a:off x="4576103" y="5747147"/>
            <a:ext cx="731520" cy="52677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a Esquerda 5">
            <a:hlinkClick r:id="rId2" action="ppaction://hlinksldjump"/>
            <a:extLst>
              <a:ext uri="{FF2B5EF4-FFF2-40B4-BE49-F238E27FC236}">
                <a16:creationId xmlns:a16="http://schemas.microsoft.com/office/drawing/2014/main" xmlns="" id="{E6BF15A6-5351-4715-AFB3-758FB66F28E1}"/>
              </a:ext>
            </a:extLst>
          </p:cNvPr>
          <p:cNvSpPr/>
          <p:nvPr/>
        </p:nvSpPr>
        <p:spPr>
          <a:xfrm>
            <a:off x="880403" y="6010534"/>
            <a:ext cx="1842868" cy="83766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494EC29-CD62-43F9-9AA2-8D59F0148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26" y="4163295"/>
            <a:ext cx="2266071" cy="22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1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FC67089-B31D-4EFC-85B8-B2030D7F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Volta errou, que triste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D3E02A5C-CD83-42F8-8183-D225E4BE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973103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informação acesse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2400" dirty="0">
                <a:hlinkClick r:id="rId2"/>
              </a:rPr>
              <a:t> https://www.infoescola.com/biologia/cromossomos/</a:t>
            </a:r>
            <a:r>
              <a:rPr lang="pt-BR" sz="2400" dirty="0"/>
              <a:t>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94BC204-F810-46ED-AC0F-FE07AF70A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33" y="3254291"/>
            <a:ext cx="3346620" cy="3346620"/>
          </a:xfrm>
          <a:prstGeom prst="rect">
            <a:avLst/>
          </a:prstGeom>
        </p:spPr>
      </p:pic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6611F2BB-94F3-403D-8EAE-9D0F50BE9717}"/>
              </a:ext>
            </a:extLst>
          </p:cNvPr>
          <p:cNvSpPr/>
          <p:nvPr/>
        </p:nvSpPr>
        <p:spPr>
          <a:xfrm>
            <a:off x="1012874" y="5584874"/>
            <a:ext cx="1983544" cy="8862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209058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6B92ED-9836-4FC1-9BC2-B05313BF7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Não é essa mas que coisa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0C9BC0E9-55F6-485F-8AD7-573214967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8888697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informação acesse: </a:t>
            </a:r>
            <a:r>
              <a:rPr lang="pt-BR" dirty="0">
                <a:hlinkClick r:id="rId2"/>
              </a:rPr>
              <a:t>https://www.todamateria.com.br/cnidarios/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ajudará sua memoria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1EC134D3-9A53-41E4-AA1F-B1F48C318E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433" y="3456840"/>
            <a:ext cx="2814711" cy="2814711"/>
          </a:xfrm>
          <a:prstGeom prst="rect">
            <a:avLst/>
          </a:prstGeom>
        </p:spPr>
      </p:pic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C0B6C0DD-8A17-4645-8871-C508AA8BB030}"/>
              </a:ext>
            </a:extLst>
          </p:cNvPr>
          <p:cNvSpPr/>
          <p:nvPr/>
        </p:nvSpPr>
        <p:spPr>
          <a:xfrm>
            <a:off x="677333" y="5219114"/>
            <a:ext cx="2600439" cy="115355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061475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3DFC75B-A93F-4DC0-8B95-C2E5B7E38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Acertou miserável até que em fim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B7C4956-7179-4CE9-9E45-6C1757016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176" y="1983168"/>
            <a:ext cx="8916832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informação acesse: </a:t>
            </a:r>
            <a:r>
              <a:rPr lang="pt-BR" sz="2400" dirty="0">
                <a:hlinkClick r:id="rId2"/>
              </a:rPr>
              <a:t>https://www.infoescola.com/biologia/cromossomos/</a:t>
            </a:r>
            <a:r>
              <a:rPr lang="pt-BR" sz="2400" dirty="0"/>
              <a:t> </a:t>
            </a:r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</a:t>
            </a: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ajudará sua memoria</a:t>
            </a:r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7FA074D-B8F2-438E-899F-F76FDE0546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012" y="3429000"/>
            <a:ext cx="2266071" cy="2266071"/>
          </a:xfrm>
          <a:prstGeom prst="rect">
            <a:avLst/>
          </a:prstGeom>
        </p:spPr>
      </p:pic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029D7F59-C9EE-4659-AEB0-3A40D5FBA6CC}"/>
              </a:ext>
            </a:extLst>
          </p:cNvPr>
          <p:cNvSpPr/>
          <p:nvPr/>
        </p:nvSpPr>
        <p:spPr>
          <a:xfrm>
            <a:off x="872197" y="5542671"/>
            <a:ext cx="2266071" cy="928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810A986D-F610-4B26-8933-7DC37527090F}"/>
              </a:ext>
            </a:extLst>
          </p:cNvPr>
          <p:cNvSpPr/>
          <p:nvPr/>
        </p:nvSpPr>
        <p:spPr>
          <a:xfrm>
            <a:off x="6475827" y="5591907"/>
            <a:ext cx="2266071" cy="8299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412541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EBF38D6-F75C-48FB-812B-47D8EFC08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FF0000"/>
                </a:solidFill>
              </a:rPr>
              <a:t>Não e não volta e tenta novamente!!!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D865314-6E04-42F5-9987-CF4672CD0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75068"/>
            <a:ext cx="8973103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mais informação acesse: </a:t>
            </a:r>
            <a:r>
              <a:rPr lang="pt-BR" sz="2400" dirty="0">
                <a:hlinkClick r:id="rId2"/>
              </a:rPr>
              <a:t>https://www.infoescola.com/biologia/cromossomos/</a:t>
            </a:r>
            <a:r>
              <a:rPr lang="pt-BR" sz="2400" dirty="0"/>
              <a:t> </a:t>
            </a:r>
            <a:endParaRPr lang="pt-BR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pt-BR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Isso </a:t>
            </a:r>
            <a:r>
              <a:rPr lang="pt-BR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ajudará sua memoria</a:t>
            </a:r>
          </a:p>
          <a:p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8018DC40-2B05-4379-94B8-34896A13A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021" y="3429000"/>
            <a:ext cx="3024981" cy="3024981"/>
          </a:xfrm>
          <a:prstGeom prst="rect">
            <a:avLst/>
          </a:prstGeom>
        </p:spPr>
      </p:pic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536B5559-3725-4B15-80D8-B87684FA31EF}"/>
              </a:ext>
            </a:extLst>
          </p:cNvPr>
          <p:cNvSpPr/>
          <p:nvPr/>
        </p:nvSpPr>
        <p:spPr>
          <a:xfrm>
            <a:off x="723438" y="5391608"/>
            <a:ext cx="2194560" cy="9284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14999745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793CFF7-ECB6-42E1-8494-16A8FECA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assim termina o </a:t>
            </a:r>
            <a:r>
              <a:rPr lang="pt-B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Quiz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 quer iniciar novamente, aperte iniciar.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E6C36724-809A-4984-8C44-DE56A8605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629" y="1930400"/>
            <a:ext cx="2827606" cy="22837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 lnSpcReduction="20000"/>
          </a:bodyPr>
          <a:lstStyle/>
          <a:p>
            <a:pPr algn="ctr"/>
            <a:r>
              <a:rPr lang="pt-BR" dirty="0"/>
              <a:t>Obrigado por se divertir comigo. até mais !!!!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xmlns="" id="{1D98BD65-B6E5-4C47-B9CF-705F452C0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952" y="4027309"/>
            <a:ext cx="2644726" cy="2662568"/>
          </a:xfrm>
          <a:prstGeom prst="rect">
            <a:avLst/>
          </a:prstGeom>
        </p:spPr>
      </p:pic>
      <p:sp>
        <p:nvSpPr>
          <p:cNvPr id="6" name="Seta: para a Esquerda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B7CBDAB5-4D5B-46B7-BB15-7046474CCB44}"/>
              </a:ext>
            </a:extLst>
          </p:cNvPr>
          <p:cNvSpPr/>
          <p:nvPr/>
        </p:nvSpPr>
        <p:spPr>
          <a:xfrm>
            <a:off x="1341121" y="5613009"/>
            <a:ext cx="1927274" cy="85178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Iniciar</a:t>
            </a:r>
          </a:p>
        </p:txBody>
      </p:sp>
    </p:spTree>
    <p:extLst>
      <p:ext uri="{BB962C8B-B14F-4D97-AF65-F5344CB8AC3E}">
        <p14:creationId xmlns:p14="http://schemas.microsoft.com/office/powerpoint/2010/main" val="40311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E79CE4-0352-4624-9093-7BBC86D4F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CA9CD78-B3F0-4991-8459-8CE1AAFDE8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23999"/>
            <a:ext cx="8596668" cy="3880773"/>
          </a:xfrm>
        </p:spPr>
        <p:txBody>
          <a:bodyPr>
            <a:norm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BALBINO, Jaime. Objetos de aprendizagem: contribuições para a sua genealogia. Educação e Tecnologia, abr. 2007, p. 1-10. Disponível em: &lt; http://www.dicasl.com.br/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educacao_tecnologia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/educacao_tecnologia_20070423.php#.WURZ9oAzrIU&gt;. Acesso em: 16 jun. 2017. 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>
                <a:hlinkClick r:id="rId2"/>
              </a:rPr>
              <a:t>https://www.todamateria.com.br/dna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 acessado: 01/10/2019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Imagens</a:t>
            </a:r>
            <a:r>
              <a:rPr lang="pt-BR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MomentCam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Cartoons e Emoticons</a:t>
            </a:r>
          </a:p>
          <a:p>
            <a:pPr marL="0" indent="0">
              <a:buNone/>
            </a:pPr>
            <a:endParaRPr lang="pt-BR" u="sng" dirty="0">
              <a:hlinkClick r:id="rId3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8B0076B-2084-4E2F-8BEF-F3E01726A8CA}"/>
              </a:ext>
            </a:extLst>
          </p:cNvPr>
          <p:cNvSpPr txBox="1"/>
          <p:nvPr/>
        </p:nvSpPr>
        <p:spPr>
          <a:xfrm>
            <a:off x="10765177" y="1109031"/>
            <a:ext cx="112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Parte 1</a:t>
            </a:r>
          </a:p>
        </p:txBody>
      </p:sp>
      <p:sp>
        <p:nvSpPr>
          <p:cNvPr id="7" name="Seta: para a Direita 6">
            <a:hlinkClick r:id="rId4" action="ppaction://hlinksldjump"/>
            <a:extLst>
              <a:ext uri="{FF2B5EF4-FFF2-40B4-BE49-F238E27FC236}">
                <a16:creationId xmlns:a16="http://schemas.microsoft.com/office/drawing/2014/main" xmlns="" id="{C6223BFB-8511-4183-9B2C-D3AD3FED1B41}"/>
              </a:ext>
            </a:extLst>
          </p:cNvPr>
          <p:cNvSpPr/>
          <p:nvPr/>
        </p:nvSpPr>
        <p:spPr>
          <a:xfrm>
            <a:off x="8876714" y="5748970"/>
            <a:ext cx="2067951" cy="862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10507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B3D735D-D21A-4AA6-9117-310DB0E91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03BF8DB-05B1-4B5F-A479-C5489B58C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hlinkClick r:id="rId2"/>
              </a:rPr>
              <a:t>https://www.infoescola.com/biologia/cromossomos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 acessado: 01/10/2019.</a:t>
            </a:r>
          </a:p>
          <a:p>
            <a:r>
              <a:rPr lang="pt-BR" dirty="0">
                <a:hlinkClick r:id="rId3"/>
              </a:rPr>
              <a:t>https://</a:t>
            </a:r>
            <a:r>
              <a:rPr lang="pt-BR" dirty="0" smtClean="0">
                <a:hlinkClick r:id="rId3"/>
              </a:rPr>
              <a:t>exercicios.mundoeducacao.bol.uol.com.br/exercicios-biologia/exercicios-sobre-dna.htm#questao-3683</a:t>
            </a:r>
            <a:r>
              <a:rPr lang="pt-BR" dirty="0" smtClean="0"/>
              <a:t> acessado: 02/10/2019.</a:t>
            </a:r>
          </a:p>
          <a:p>
            <a:r>
              <a:rPr lang="pt-BR" dirty="0">
                <a:hlinkClick r:id="rId4"/>
              </a:rPr>
              <a:t>https://</a:t>
            </a:r>
            <a:r>
              <a:rPr lang="pt-BR" dirty="0" smtClean="0">
                <a:hlinkClick r:id="rId4"/>
              </a:rPr>
              <a:t>exercicios.mundoeducacao.bol.uol.com.br/exercicios-biologia/exercicios-sobre-cromossomos.htm</a:t>
            </a:r>
            <a:r>
              <a:rPr lang="pt-BR" dirty="0" smtClean="0"/>
              <a:t> acessado: 02/10/2019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356FA3C-DED5-49E3-BA44-774DB317A83A}"/>
              </a:ext>
            </a:extLst>
          </p:cNvPr>
          <p:cNvSpPr txBox="1"/>
          <p:nvPr/>
        </p:nvSpPr>
        <p:spPr>
          <a:xfrm>
            <a:off x="10747717" y="1181686"/>
            <a:ext cx="1209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Parte 2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5D90024-3027-4E3A-9B46-F47B983F82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182" y="5023835"/>
            <a:ext cx="1475948" cy="1475948"/>
          </a:xfrm>
          <a:prstGeom prst="rect">
            <a:avLst/>
          </a:prstGeom>
        </p:spPr>
      </p:pic>
      <p:sp>
        <p:nvSpPr>
          <p:cNvPr id="6" name="Seta: para a Esquerda 5">
            <a:hlinkClick r:id="rId6" action="ppaction://hlinksldjump"/>
            <a:extLst>
              <a:ext uri="{FF2B5EF4-FFF2-40B4-BE49-F238E27FC236}">
                <a16:creationId xmlns:a16="http://schemas.microsoft.com/office/drawing/2014/main" xmlns="" id="{67225FAC-1510-464C-BA0A-20D903934284}"/>
              </a:ext>
            </a:extLst>
          </p:cNvPr>
          <p:cNvSpPr/>
          <p:nvPr/>
        </p:nvSpPr>
        <p:spPr>
          <a:xfrm>
            <a:off x="849775" y="5848709"/>
            <a:ext cx="2096086" cy="73855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</p:spTree>
    <p:extLst>
      <p:ext uri="{BB962C8B-B14F-4D97-AF65-F5344CB8AC3E}">
        <p14:creationId xmlns:p14="http://schemas.microsoft.com/office/powerpoint/2010/main" val="397185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D716AE-D422-4B03-91BC-A94D4C916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DNA</a:t>
            </a:r>
            <a:endParaRPr lang="pt-BR" i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86E82D08-123F-4E3F-ACF6-AFB126710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dirty="0"/>
              <a:t>O </a:t>
            </a:r>
            <a:r>
              <a:rPr lang="pt-BR" b="1" dirty="0"/>
              <a:t>DNA</a:t>
            </a:r>
            <a:r>
              <a:rPr lang="pt-BR" dirty="0"/>
              <a:t> (Ácido Desoxirribonucleico) </a:t>
            </a:r>
            <a:endParaRPr lang="pt-BR" dirty="0" smtClean="0"/>
          </a:p>
          <a:p>
            <a:pPr lvl="1" fontAlgn="base"/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uma molécula presente no núcleo das células de todos os seres vivos e que carrega toda a informação genética de um organismo.</a:t>
            </a:r>
          </a:p>
          <a:p>
            <a:pPr fontAlgn="base"/>
            <a:r>
              <a:rPr lang="pt-BR" b="1" dirty="0"/>
              <a:t>F</a:t>
            </a:r>
            <a:r>
              <a:rPr lang="pt-BR" b="1" dirty="0" smtClean="0"/>
              <a:t>ita </a:t>
            </a:r>
            <a:r>
              <a:rPr lang="pt-BR" b="1" dirty="0"/>
              <a:t>dupla em forma de espiral</a:t>
            </a:r>
            <a:r>
              <a:rPr lang="pt-BR" dirty="0"/>
              <a:t> (dupla hélice), composta por nucleotídeos.</a:t>
            </a:r>
          </a:p>
          <a:p>
            <a:endParaRPr lang="pt-BR" dirty="0"/>
          </a:p>
        </p:txBody>
      </p:sp>
      <p:sp>
        <p:nvSpPr>
          <p:cNvPr id="4" name="Seta: para a Esquerda 3">
            <a:hlinkClick r:id="rId2" action="ppaction://hlinksldjump"/>
            <a:extLst>
              <a:ext uri="{FF2B5EF4-FFF2-40B4-BE49-F238E27FC236}">
                <a16:creationId xmlns:a16="http://schemas.microsoft.com/office/drawing/2014/main" xmlns="" id="{D320CA54-9DE6-4569-A527-1F83F09D1C87}"/>
              </a:ext>
            </a:extLst>
          </p:cNvPr>
          <p:cNvSpPr/>
          <p:nvPr/>
        </p:nvSpPr>
        <p:spPr>
          <a:xfrm>
            <a:off x="956603" y="5570806"/>
            <a:ext cx="2405575" cy="97067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5" name="Seta: para a Direit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0D092B2D-1A32-4D21-98AB-0B5F2F62822B}"/>
              </a:ext>
            </a:extLst>
          </p:cNvPr>
          <p:cNvSpPr/>
          <p:nvPr/>
        </p:nvSpPr>
        <p:spPr>
          <a:xfrm>
            <a:off x="9031458" y="5556738"/>
            <a:ext cx="2480221" cy="108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111447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903D218-1938-4D2F-AE86-71C7DF008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Representação DNA</a:t>
            </a:r>
            <a:endParaRPr lang="pt-BR" dirty="0"/>
          </a:p>
        </p:txBody>
      </p:sp>
      <p:sp>
        <p:nvSpPr>
          <p:cNvPr id="5" name="Seta: para a Esquerda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5D7076E3-C05E-472A-A8E1-73F8AA4B59A2}"/>
              </a:ext>
            </a:extLst>
          </p:cNvPr>
          <p:cNvSpPr/>
          <p:nvPr/>
        </p:nvSpPr>
        <p:spPr>
          <a:xfrm>
            <a:off x="680321" y="5837485"/>
            <a:ext cx="1894067" cy="921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4" action="ppaction://hlinksldjump"/>
            <a:extLst>
              <a:ext uri="{FF2B5EF4-FFF2-40B4-BE49-F238E27FC236}">
                <a16:creationId xmlns:a16="http://schemas.microsoft.com/office/drawing/2014/main" xmlns="" id="{93823AFA-FCE2-4932-A19A-E0E1DA42DDE0}"/>
              </a:ext>
            </a:extLst>
          </p:cNvPr>
          <p:cNvSpPr/>
          <p:nvPr/>
        </p:nvSpPr>
        <p:spPr>
          <a:xfrm>
            <a:off x="9159579" y="5837486"/>
            <a:ext cx="2269205" cy="921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323" y="2286000"/>
            <a:ext cx="4616604" cy="3594100"/>
          </a:xfrm>
        </p:spPr>
      </p:pic>
    </p:spTree>
    <p:extLst>
      <p:ext uri="{BB962C8B-B14F-4D97-AF65-F5344CB8AC3E}">
        <p14:creationId xmlns:p14="http://schemas.microsoft.com/office/powerpoint/2010/main" val="38675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C9C1A81-5637-4F5D-AB99-827F4F48C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Estrutura do DNA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CA21010-4672-4CE2-A58E-3721C1280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6902" y="1929782"/>
            <a:ext cx="9613861" cy="3599316"/>
          </a:xfrm>
        </p:spPr>
        <p:txBody>
          <a:bodyPr/>
          <a:lstStyle/>
          <a:p>
            <a:pPr fontAlgn="base"/>
            <a:r>
              <a:rPr lang="pt-BR" dirty="0"/>
              <a:t>A molécula de DNA é constituída por três substâncias químicas:</a:t>
            </a:r>
          </a:p>
          <a:p>
            <a:pPr fontAlgn="base"/>
            <a:r>
              <a:rPr lang="pt-BR" b="1" dirty="0"/>
              <a:t>Bases Nitrogenadas</a:t>
            </a:r>
            <a:r>
              <a:rPr lang="pt-BR" dirty="0"/>
              <a:t> – Adenina (A), Timina (T), Citosina (C) e Guanina (G);</a:t>
            </a:r>
          </a:p>
          <a:p>
            <a:pPr fontAlgn="base"/>
            <a:r>
              <a:rPr lang="pt-BR" b="1" dirty="0"/>
              <a:t>Pentose</a:t>
            </a:r>
            <a:r>
              <a:rPr lang="pt-BR" dirty="0"/>
              <a:t> – Um açúcar que apresenta moléculas formadas por cinco átomos de carbono;</a:t>
            </a:r>
          </a:p>
          <a:p>
            <a:pPr fontAlgn="base"/>
            <a:r>
              <a:rPr lang="pt-BR" b="1" dirty="0"/>
              <a:t>Fosfato</a:t>
            </a:r>
            <a:r>
              <a:rPr lang="pt-BR" dirty="0"/>
              <a:t> – um radical de ácido fosfórico.</a:t>
            </a:r>
          </a:p>
          <a:p>
            <a:endParaRPr lang="pt-BR" dirty="0"/>
          </a:p>
        </p:txBody>
      </p:sp>
      <p:sp>
        <p:nvSpPr>
          <p:cNvPr id="5" name="Seta: para a Esquerda 4">
            <a:hlinkClick r:id="rId2" action="ppaction://hlinksldjump"/>
            <a:extLst>
              <a:ext uri="{FF2B5EF4-FFF2-40B4-BE49-F238E27FC236}">
                <a16:creationId xmlns:a16="http://schemas.microsoft.com/office/drawing/2014/main" xmlns="" id="{84F292F1-5B20-4C93-A7BC-328D15142A13}"/>
              </a:ext>
            </a:extLst>
          </p:cNvPr>
          <p:cNvSpPr/>
          <p:nvPr/>
        </p:nvSpPr>
        <p:spPr>
          <a:xfrm>
            <a:off x="276196" y="5711294"/>
            <a:ext cx="2025747" cy="83702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3" action="ppaction://hlinksldjump"/>
            <a:extLst>
              <a:ext uri="{FF2B5EF4-FFF2-40B4-BE49-F238E27FC236}">
                <a16:creationId xmlns:a16="http://schemas.microsoft.com/office/drawing/2014/main" xmlns="" id="{6DFE1037-947E-4727-BA66-D9FA0EFCBFA8}"/>
              </a:ext>
            </a:extLst>
          </p:cNvPr>
          <p:cNvSpPr/>
          <p:nvPr/>
        </p:nvSpPr>
        <p:spPr>
          <a:xfrm>
            <a:off x="9045526" y="5711294"/>
            <a:ext cx="2335237" cy="1005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14945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7888510-1856-463F-ADF5-D6A8A54B4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Estrutura da molécula de </a:t>
            </a:r>
            <a:r>
              <a:rPr lang="pt-BR" dirty="0" err="1" smtClean="0"/>
              <a:t>dna</a:t>
            </a:r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3C9D8C14-AF40-4F83-A79E-C5A24F14F5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728" y="614261"/>
            <a:ext cx="1369284" cy="1369284"/>
          </a:xfrm>
          <a:prstGeom prst="rect">
            <a:avLst/>
          </a:prstGeom>
        </p:spPr>
      </p:pic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FDD8ABDE-499B-4BE9-889C-EFC4864B6C94}"/>
              </a:ext>
            </a:extLst>
          </p:cNvPr>
          <p:cNvSpPr/>
          <p:nvPr/>
        </p:nvSpPr>
        <p:spPr>
          <a:xfrm>
            <a:off x="680321" y="5655212"/>
            <a:ext cx="2555248" cy="9988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5F85D379-DBAC-4554-9742-3FE7A0992DC7}"/>
              </a:ext>
            </a:extLst>
          </p:cNvPr>
          <p:cNvSpPr/>
          <p:nvPr/>
        </p:nvSpPr>
        <p:spPr>
          <a:xfrm>
            <a:off x="8956433" y="5564303"/>
            <a:ext cx="2264898" cy="1080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37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DFA10A3-0A8A-4893-82B3-3C45B0D0C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787857"/>
            <a:ext cx="10178322" cy="4091735"/>
          </a:xfrm>
        </p:spPr>
        <p:txBody>
          <a:bodyPr/>
          <a:lstStyle/>
          <a:p>
            <a:pPr fontAlgn="base"/>
            <a:r>
              <a:rPr lang="pt-BR" dirty="0"/>
              <a:t>Os dois filamentos que constituem o DNA enrolam-se um sobre o outro e unem-se através de </a:t>
            </a:r>
            <a:r>
              <a:rPr lang="pt-BR" b="1" dirty="0"/>
              <a:t>pontes de hidrogênio</a:t>
            </a:r>
            <a:r>
              <a:rPr lang="pt-BR" dirty="0"/>
              <a:t>, que se formam entre as </a:t>
            </a:r>
            <a:r>
              <a:rPr lang="pt-BR" b="1" dirty="0"/>
              <a:t>4 bases nitrogenadas</a:t>
            </a:r>
            <a:r>
              <a:rPr lang="pt-BR" dirty="0"/>
              <a:t> dos </a:t>
            </a:r>
            <a:r>
              <a:rPr lang="pt-BR" dirty="0">
                <a:hlinkClick r:id="rId3"/>
              </a:rPr>
              <a:t>nucleotídeos</a:t>
            </a:r>
            <a:r>
              <a:rPr lang="pt-BR" dirty="0"/>
              <a:t>:</a:t>
            </a:r>
          </a:p>
          <a:p>
            <a:pPr fontAlgn="base"/>
            <a:r>
              <a:rPr lang="pt-BR" dirty="0"/>
              <a:t>A - Adenina;</a:t>
            </a:r>
          </a:p>
          <a:p>
            <a:pPr fontAlgn="base"/>
            <a:r>
              <a:rPr lang="pt-BR" dirty="0"/>
              <a:t>T - Timina;</a:t>
            </a:r>
          </a:p>
          <a:p>
            <a:pPr fontAlgn="base"/>
            <a:r>
              <a:rPr lang="pt-BR" dirty="0"/>
              <a:t>C - Citosina;</a:t>
            </a:r>
          </a:p>
          <a:p>
            <a:pPr fontAlgn="base"/>
            <a:r>
              <a:rPr lang="pt-BR" dirty="0"/>
              <a:t>G - Guanina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EC335926-EAB6-4B18-A972-4C35CF6F0E7F}"/>
              </a:ext>
            </a:extLst>
          </p:cNvPr>
          <p:cNvSpPr/>
          <p:nvPr/>
        </p:nvSpPr>
        <p:spPr>
          <a:xfrm>
            <a:off x="403865" y="5903947"/>
            <a:ext cx="2014633" cy="92181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B8EF1252-0EF3-497A-B3D9-0D96FBC593DC}"/>
              </a:ext>
            </a:extLst>
          </p:cNvPr>
          <p:cNvSpPr/>
          <p:nvPr/>
        </p:nvSpPr>
        <p:spPr>
          <a:xfrm>
            <a:off x="9741269" y="5889273"/>
            <a:ext cx="2046866" cy="9218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325764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B196C5C-79B8-4960-9B2E-DC5D3EBAD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37231"/>
            <a:ext cx="10178322" cy="4842362"/>
          </a:xfrm>
        </p:spPr>
        <p:txBody>
          <a:bodyPr/>
          <a:lstStyle/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As </a:t>
            </a:r>
            <a:r>
              <a:rPr lang="pt-BR" dirty="0"/>
              <a:t>pontes de hidrogênio são formadas entre os pares de bases: </a:t>
            </a:r>
            <a:r>
              <a:rPr lang="pt-BR" b="1" dirty="0"/>
              <a:t>A-T</a:t>
            </a:r>
            <a:r>
              <a:rPr lang="pt-BR" dirty="0"/>
              <a:t> e </a:t>
            </a:r>
            <a:r>
              <a:rPr lang="pt-BR" b="1" dirty="0"/>
              <a:t>C-G</a:t>
            </a:r>
            <a:r>
              <a:rPr lang="pt-BR" dirty="0"/>
              <a:t>. Adenina com Timina e Citosina com Guanina.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O </a:t>
            </a:r>
            <a:r>
              <a:rPr lang="pt-BR" dirty="0"/>
              <a:t>DNA está tão compactado no núcleo celular, que se fosse possível esticá-lo, ele teria 2 metros de comprimento.</a:t>
            </a:r>
          </a:p>
          <a:p>
            <a:pPr fontAlgn="base"/>
            <a:endParaRPr lang="pt-BR" dirty="0" smtClean="0"/>
          </a:p>
          <a:p>
            <a:pPr fontAlgn="base"/>
            <a:r>
              <a:rPr lang="pt-BR" dirty="0" smtClean="0"/>
              <a:t>Todas </a:t>
            </a:r>
            <a:r>
              <a:rPr lang="pt-BR" dirty="0"/>
              <a:t>as formas de vida do planeta, com exceção de alguns vírus, têm suas informações genéticas codificadas na sequência das </a:t>
            </a:r>
            <a:r>
              <a:rPr lang="pt-BR" dirty="0">
                <a:hlinkClick r:id="rId3"/>
              </a:rPr>
              <a:t>bases nitrogenadas</a:t>
            </a:r>
            <a:r>
              <a:rPr lang="pt-BR" dirty="0"/>
              <a:t> do DNA.</a:t>
            </a:r>
          </a:p>
          <a:p>
            <a:endParaRPr lang="pt-BR" dirty="0"/>
          </a:p>
        </p:txBody>
      </p:sp>
      <p:sp>
        <p:nvSpPr>
          <p:cNvPr id="5" name="Seta: para a Esquerda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2E724489-9C87-4FEB-8792-8D973B5950C5}"/>
              </a:ext>
            </a:extLst>
          </p:cNvPr>
          <p:cNvSpPr/>
          <p:nvPr/>
        </p:nvSpPr>
        <p:spPr>
          <a:xfrm>
            <a:off x="436098" y="5824025"/>
            <a:ext cx="2377440" cy="914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Voltar</a:t>
            </a:r>
          </a:p>
        </p:txBody>
      </p:sp>
      <p:sp>
        <p:nvSpPr>
          <p:cNvPr id="6" name="Seta: para a Direita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6AD83BDF-5BD2-411F-9914-7A7EB6CE1132}"/>
              </a:ext>
            </a:extLst>
          </p:cNvPr>
          <p:cNvSpPr/>
          <p:nvPr/>
        </p:nvSpPr>
        <p:spPr>
          <a:xfrm>
            <a:off x="9941552" y="5922310"/>
            <a:ext cx="2006991" cy="829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Próximo</a:t>
            </a:r>
          </a:p>
        </p:txBody>
      </p:sp>
    </p:spTree>
    <p:extLst>
      <p:ext uri="{BB962C8B-B14F-4D97-AF65-F5344CB8AC3E}">
        <p14:creationId xmlns:p14="http://schemas.microsoft.com/office/powerpoint/2010/main" val="134921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TM10001106[[fn=Selo]]</Template>
  <TotalTime>1034</TotalTime>
  <Words>842</Words>
  <Application>Microsoft Office PowerPoint</Application>
  <PresentationFormat>Widescreen</PresentationFormat>
  <Paragraphs>194</Paragraphs>
  <Slides>36</Slides>
  <Notes>6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4" baseType="lpstr">
      <vt:lpstr>Arial</vt:lpstr>
      <vt:lpstr>Calibri</vt:lpstr>
      <vt:lpstr>Gill Sans MT</vt:lpstr>
      <vt:lpstr>Impact</vt:lpstr>
      <vt:lpstr>Tahoma</vt:lpstr>
      <vt:lpstr>Times New Roman</vt:lpstr>
      <vt:lpstr>Wingdings</vt:lpstr>
      <vt:lpstr>Badge</vt:lpstr>
      <vt:lpstr>DNA </vt:lpstr>
      <vt:lpstr>Autoria </vt:lpstr>
      <vt:lpstr>Instruções</vt:lpstr>
      <vt:lpstr>DNA</vt:lpstr>
      <vt:lpstr>Representação DNA</vt:lpstr>
      <vt:lpstr>Estrutura do DNA</vt:lpstr>
      <vt:lpstr>Estrutura da molécula de dna</vt:lpstr>
      <vt:lpstr>Apresentação do PowerPoint</vt:lpstr>
      <vt:lpstr>Apresentação do PowerPoint</vt:lpstr>
      <vt:lpstr>Gene</vt:lpstr>
      <vt:lpstr>Cromossomos </vt:lpstr>
      <vt:lpstr>As moléculas de DNA que formam os cromossomos, para se enquadrarem dentro do núcleo, se unem ao nucleossomo, estrutura formada por oito unidades de uma proteína chamada histona. A cadeia dna-nucleossomo constitui a cromatina, o arcabouço dos cromossomos.</vt:lpstr>
      <vt:lpstr>Apresentação do PowerPoint</vt:lpstr>
      <vt:lpstr>A posição do centrômero nos permite classificar os cromossomos em quatro tipos:</vt:lpstr>
      <vt:lpstr>Cromossomos</vt:lpstr>
      <vt:lpstr>Apresentação do PowerPoint</vt:lpstr>
      <vt:lpstr>Cariótipo</vt:lpstr>
      <vt:lpstr>Apresentação do PowerPoint</vt:lpstr>
      <vt:lpstr>Acerto</vt:lpstr>
      <vt:lpstr>Errouuuu</vt:lpstr>
      <vt:lpstr>Errro de sistema, volte o quanto antes </vt:lpstr>
      <vt:lpstr>ERROUUU volte e tente novamente :(</vt:lpstr>
      <vt:lpstr>Errou tente novamente</vt:lpstr>
      <vt:lpstr>Questão 2</vt:lpstr>
      <vt:lpstr>Acertouu quem diria!!! shushsushsus</vt:lpstr>
      <vt:lpstr>Errou melhor estudar </vt:lpstr>
      <vt:lpstr>Volta tche tá horrível</vt:lpstr>
      <vt:lpstr>Nem pertooo  cruzes</vt:lpstr>
      <vt:lpstr>Questão 3 </vt:lpstr>
      <vt:lpstr>Volta errou, que triste</vt:lpstr>
      <vt:lpstr>Não é essa mas que coisa</vt:lpstr>
      <vt:lpstr>Acertou miserável até que em fim</vt:lpstr>
      <vt:lpstr>Não e não volta e tenta novamente!!!</vt:lpstr>
      <vt:lpstr>E assim termina o Quiz, mas quer iniciar novamente, aperte iniciar.</vt:lpstr>
      <vt:lpstr>Referências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Ambiente</dc:title>
  <dc:creator>ezequiel hans</dc:creator>
  <cp:lastModifiedBy>ezequielhans066@gmail.com</cp:lastModifiedBy>
  <cp:revision>121</cp:revision>
  <dcterms:created xsi:type="dcterms:W3CDTF">2018-09-28T16:50:54Z</dcterms:created>
  <dcterms:modified xsi:type="dcterms:W3CDTF">2019-11-22T13:39:59Z</dcterms:modified>
</cp:coreProperties>
</file>