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8"/>
  </p:notesMasterIdLst>
  <p:sldIdLst>
    <p:sldId id="256" r:id="rId2"/>
    <p:sldId id="257" r:id="rId3"/>
    <p:sldId id="258" r:id="rId4"/>
    <p:sldId id="279" r:id="rId5"/>
    <p:sldId id="288" r:id="rId6"/>
    <p:sldId id="280" r:id="rId7"/>
    <p:sldId id="281" r:id="rId8"/>
    <p:sldId id="289" r:id="rId9"/>
    <p:sldId id="290" r:id="rId10"/>
    <p:sldId id="282" r:id="rId11"/>
    <p:sldId id="283" r:id="rId12"/>
    <p:sldId id="284" r:id="rId13"/>
    <p:sldId id="285" r:id="rId14"/>
    <p:sldId id="286" r:id="rId15"/>
    <p:sldId id="292" r:id="rId16"/>
    <p:sldId id="293" r:id="rId17"/>
    <p:sldId id="294" r:id="rId18"/>
    <p:sldId id="259" r:id="rId19"/>
    <p:sldId id="260" r:id="rId20"/>
    <p:sldId id="261" r:id="rId21"/>
    <p:sldId id="262" r:id="rId22"/>
    <p:sldId id="263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65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7C07-CB4A-498C-9F5A-DE725583A5C0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D4C9-74E5-44EC-B4FD-01229B8CA4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42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11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0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653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31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0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327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6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085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82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70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08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61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14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72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7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5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87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37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58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9B1B-4245-47C1-8AAF-020BB564FE41}" type="datetimeFigureOut">
              <a:rPr lang="pt-BR" smtClean="0"/>
              <a:t>09/12/2019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867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35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reproducao-sexuada/" TargetMode="External"/><Relationship Id="rId2" Type="http://schemas.openxmlformats.org/officeDocument/2006/relationships/hyperlink" Target="https://www.todamateria.com.br/reproducao-assexuada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educacao.uol.com.br/disciplinas/biologia/esponjas-conheca-o-filo-iporifera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educacao.uol.com.br/disciplinas/biologia/esponjas-conheca-o-filo-iporiferai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educacao.uol.com.br/disciplinas/biologia/esponjas-conheca-o-filo-iporiferai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ao.uol.com.br/disciplinas/biologia/esponjas-conheca-o-filo-iporiferai.htm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9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rnalnh.com.br/_conteudo/2015/01/noticias/rio_grande_do_sul/118011-aquecimento-da-agua-do-mar-aumenta-aparecimento-de-aguas-vivas-no-litoral.html" TargetMode="External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hyperlink" Target="https://play.google.com/store/apps/details?id=com.manboker.headportrait&amp;hl=pt" TargetMode="External"/><Relationship Id="rId4" Type="http://schemas.openxmlformats.org/officeDocument/2006/relationships/hyperlink" Target="https://www.todamateria.com.br/colonias-no-reino-animal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s://descobrindoacienciablog.wordpress.com/2017/09/22/zoologia-dos-invertebrados-filo-cnidaria/mikrofoto-de-hydra_15/" TargetMode="External"/><Relationship Id="rId7" Type="http://schemas.openxmlformats.org/officeDocument/2006/relationships/image" Target="../media/image6.gif"/><Relationship Id="rId2" Type="http://schemas.openxmlformats.org/officeDocument/2006/relationships/hyperlink" Target="http://cifonauta.cebimar.usp.br/photo/381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odamateria.com.br/colonias-no-reino-animal/" TargetMode="External"/><Relationship Id="rId5" Type="http://schemas.openxmlformats.org/officeDocument/2006/relationships/hyperlink" Target="https://www.jornalnh.com.br/_conteudo/2015/01/noticias/rio_grande_do_sul/118011-aquecimento-da-agua-do-mar-aumenta-aparecimento-de-aguas-vivas-no-litoral.html" TargetMode="External"/><Relationship Id="rId4" Type="http://schemas.openxmlformats.org/officeDocument/2006/relationships/hyperlink" Target="https://www.todamateria.com.br/cnidario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99B19-E45B-40EE-AEC0-555F4B20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70160">
            <a:off x="3300531" y="2615158"/>
            <a:ext cx="5378548" cy="985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Reino </a:t>
            </a:r>
            <a:r>
              <a:rPr lang="pt-B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Animalia</a:t>
            </a:r>
          </a:p>
        </p:txBody>
      </p:sp>
      <p:sp>
        <p:nvSpPr>
          <p:cNvPr id="4" name="Elipse 3">
            <a:hlinkClick r:id="rId2" action="ppaction://hlinksldjump"/>
            <a:extLst>
              <a:ext uri="{FF2B5EF4-FFF2-40B4-BE49-F238E27FC236}">
                <a16:creationId xmlns:a16="http://schemas.microsoft.com/office/drawing/2014/main" id="{B2964F2D-0940-41FC-9F78-54143D2399B0}"/>
              </a:ext>
            </a:extLst>
          </p:cNvPr>
          <p:cNvSpPr/>
          <p:nvPr/>
        </p:nvSpPr>
        <p:spPr>
          <a:xfrm>
            <a:off x="3346890" y="4689612"/>
            <a:ext cx="2319130" cy="1856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4972881-5F43-4941-A713-A14DFCCB28AE}"/>
              </a:ext>
            </a:extLst>
          </p:cNvPr>
          <p:cNvSpPr txBox="1"/>
          <p:nvPr/>
        </p:nvSpPr>
        <p:spPr>
          <a:xfrm>
            <a:off x="3698072" y="5357300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Autoria</a:t>
            </a:r>
          </a:p>
        </p:txBody>
      </p:sp>
      <p:sp>
        <p:nvSpPr>
          <p:cNvPr id="6" name="Elipse 5">
            <a:hlinkClick r:id="rId3" action="ppaction://hlinksldjump"/>
            <a:extLst>
              <a:ext uri="{FF2B5EF4-FFF2-40B4-BE49-F238E27FC236}">
                <a16:creationId xmlns:a16="http://schemas.microsoft.com/office/drawing/2014/main" id="{282FF1FB-DA06-42B5-B4BE-64B1D6501CBE}"/>
              </a:ext>
            </a:extLst>
          </p:cNvPr>
          <p:cNvSpPr/>
          <p:nvPr/>
        </p:nvSpPr>
        <p:spPr>
          <a:xfrm>
            <a:off x="569843" y="4670562"/>
            <a:ext cx="2319130" cy="18950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Instruções</a:t>
            </a:r>
          </a:p>
        </p:txBody>
      </p:sp>
      <p:sp>
        <p:nvSpPr>
          <p:cNvPr id="7" name="Elipse 6">
            <a:hlinkClick r:id="rId4" action="ppaction://hlinksldjump"/>
            <a:extLst>
              <a:ext uri="{FF2B5EF4-FFF2-40B4-BE49-F238E27FC236}">
                <a16:creationId xmlns:a16="http://schemas.microsoft.com/office/drawing/2014/main" id="{67C5ABFF-CE66-46AE-A1E2-FA83CF6D1C97}"/>
              </a:ext>
            </a:extLst>
          </p:cNvPr>
          <p:cNvSpPr/>
          <p:nvPr/>
        </p:nvSpPr>
        <p:spPr>
          <a:xfrm>
            <a:off x="6096000" y="4689612"/>
            <a:ext cx="2319131" cy="18950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Quiz</a:t>
            </a:r>
            <a:endParaRPr lang="pt-BR" dirty="0"/>
          </a:p>
        </p:txBody>
      </p:sp>
      <p:sp>
        <p:nvSpPr>
          <p:cNvPr id="8" name="Elipse 7">
            <a:hlinkClick r:id="rId5" action="ppaction://hlinksldjump"/>
            <a:extLst>
              <a:ext uri="{FF2B5EF4-FFF2-40B4-BE49-F238E27FC236}">
                <a16:creationId xmlns:a16="http://schemas.microsoft.com/office/drawing/2014/main" id="{05A0AA09-B6F0-4999-8149-11F0B0513855}"/>
              </a:ext>
            </a:extLst>
          </p:cNvPr>
          <p:cNvSpPr/>
          <p:nvPr/>
        </p:nvSpPr>
        <p:spPr>
          <a:xfrm>
            <a:off x="9342783" y="2517708"/>
            <a:ext cx="2239618" cy="18569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Referências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1E9076F-18F0-40E6-B96F-0DE40FB41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2" y="1125719"/>
            <a:ext cx="2319131" cy="2319131"/>
          </a:xfrm>
          <a:prstGeom prst="rect">
            <a:avLst/>
          </a:prstGeom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id="{A0C3D73A-8BA9-45BE-8505-1BCA5A80BA6B}"/>
              </a:ext>
            </a:extLst>
          </p:cNvPr>
          <p:cNvSpPr/>
          <p:nvPr/>
        </p:nvSpPr>
        <p:spPr>
          <a:xfrm>
            <a:off x="2537791" y="203676"/>
            <a:ext cx="2610984" cy="22510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Oii</a:t>
            </a:r>
            <a:r>
              <a:rPr lang="pt-BR" dirty="0"/>
              <a:t> eu sou o Ezequiél, vamos </a:t>
            </a:r>
            <a:r>
              <a:rPr lang="pt-BR" dirty="0" smtClean="0"/>
              <a:t>nos divertir </a:t>
            </a:r>
            <a:r>
              <a:rPr lang="pt-BR" dirty="0"/>
              <a:t>!!!</a:t>
            </a:r>
          </a:p>
        </p:txBody>
      </p:sp>
      <p:sp>
        <p:nvSpPr>
          <p:cNvPr id="10" name="Elipse 9">
            <a:hlinkClick r:id="rId7" action="ppaction://hlinksldjump"/>
            <a:extLst>
              <a:ext uri="{FF2B5EF4-FFF2-40B4-BE49-F238E27FC236}">
                <a16:creationId xmlns:a16="http://schemas.microsoft.com/office/drawing/2014/main" id="{C8016040-1C5B-4F8E-8A2B-64F179D428CF}"/>
              </a:ext>
            </a:extLst>
          </p:cNvPr>
          <p:cNvSpPr/>
          <p:nvPr/>
        </p:nvSpPr>
        <p:spPr>
          <a:xfrm>
            <a:off x="9342783" y="4651513"/>
            <a:ext cx="2319131" cy="189506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Reino Animalia</a:t>
            </a:r>
          </a:p>
        </p:txBody>
      </p:sp>
    </p:spTree>
    <p:extLst>
      <p:ext uri="{BB962C8B-B14F-4D97-AF65-F5344CB8AC3E}">
        <p14:creationId xmlns:p14="http://schemas.microsoft.com/office/powerpoint/2010/main" val="38051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F9E5E-27B7-4FDE-AEF8-6FBED56F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Filo Cnidário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40FA3F-0158-4F9E-89BB-082D06C8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Cnidários ou celenterados (filo </a:t>
            </a:r>
            <a:r>
              <a:rPr lang="pt-BR" i="1" dirty="0" err="1"/>
              <a:t>Cnidaria</a:t>
            </a:r>
            <a:r>
              <a:rPr lang="pt-BR" dirty="0"/>
              <a:t>) são organismos:</a:t>
            </a:r>
          </a:p>
          <a:p>
            <a:r>
              <a:rPr lang="pt-BR" dirty="0"/>
              <a:t>Pluricelulares</a:t>
            </a:r>
          </a:p>
          <a:p>
            <a:r>
              <a:rPr lang="pt-BR" dirty="0"/>
              <a:t>Ambientes aquáticos,</a:t>
            </a:r>
          </a:p>
          <a:p>
            <a:pPr lvl="1"/>
            <a:r>
              <a:rPr lang="pt-BR" dirty="0"/>
              <a:t>Maioria marinha.</a:t>
            </a:r>
          </a:p>
          <a:p>
            <a:r>
              <a:rPr lang="pt-BR" dirty="0"/>
              <a:t>Existem mais de 11.000 espécies de cnidários:</a:t>
            </a: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6F4B1CC1-085F-44ED-BDDC-A27F2FD26324}"/>
              </a:ext>
            </a:extLst>
          </p:cNvPr>
          <p:cNvSpPr/>
          <p:nvPr/>
        </p:nvSpPr>
        <p:spPr>
          <a:xfrm>
            <a:off x="556889" y="5559649"/>
            <a:ext cx="2681857" cy="1090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4" action="ppaction://hlinksldjump"/>
            <a:extLst>
              <a:ext uri="{FF2B5EF4-FFF2-40B4-BE49-F238E27FC236}">
                <a16:creationId xmlns:a16="http://schemas.microsoft.com/office/drawing/2014/main" id="{7A13E298-8B3F-46A3-B933-9436232A85AC}"/>
              </a:ext>
            </a:extLst>
          </p:cNvPr>
          <p:cNvSpPr/>
          <p:nvPr/>
        </p:nvSpPr>
        <p:spPr>
          <a:xfrm>
            <a:off x="9168767" y="5559272"/>
            <a:ext cx="2250830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275278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CF6F9-02EC-4F90-87B9-13F4664F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Cnidários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D25930-BC06-4AD3-9AE4-1ED359410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Águas-vivas,</a:t>
            </a:r>
          </a:p>
          <a:p>
            <a:r>
              <a:rPr lang="pt-BR" dirty="0"/>
              <a:t>Corais, </a:t>
            </a:r>
          </a:p>
          <a:p>
            <a:r>
              <a:rPr lang="pt-BR" dirty="0"/>
              <a:t>Anêmonas-do-mar,</a:t>
            </a:r>
          </a:p>
          <a:p>
            <a:r>
              <a:rPr lang="pt-BR" dirty="0"/>
              <a:t>Hidras</a:t>
            </a:r>
          </a:p>
          <a:p>
            <a:r>
              <a:rPr lang="pt-BR" dirty="0"/>
              <a:t>Caravelas.</a:t>
            </a: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6C471F17-9602-452F-B32B-6BB9B8232698}"/>
              </a:ext>
            </a:extLst>
          </p:cNvPr>
          <p:cNvSpPr/>
          <p:nvPr/>
        </p:nvSpPr>
        <p:spPr>
          <a:xfrm>
            <a:off x="680321" y="5711483"/>
            <a:ext cx="2527113" cy="1012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4" action="ppaction://hlinksldjump"/>
            <a:extLst>
              <a:ext uri="{FF2B5EF4-FFF2-40B4-BE49-F238E27FC236}">
                <a16:creationId xmlns:a16="http://schemas.microsoft.com/office/drawing/2014/main" id="{E9F80B7D-4849-4383-9A38-2F1F5190F1B1}"/>
              </a:ext>
            </a:extLst>
          </p:cNvPr>
          <p:cNvSpPr/>
          <p:nvPr/>
        </p:nvSpPr>
        <p:spPr>
          <a:xfrm>
            <a:off x="9650437" y="5654835"/>
            <a:ext cx="2110154" cy="952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48632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9F929-D1C3-48FF-8862-B417B93B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12CEB61-7C84-4D5B-8F32-0669D0986AC9}"/>
              </a:ext>
            </a:extLst>
          </p:cNvPr>
          <p:cNvSpPr txBox="1"/>
          <p:nvPr/>
        </p:nvSpPr>
        <p:spPr>
          <a:xfrm>
            <a:off x="2070622" y="4467561"/>
            <a:ext cx="280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Água-Viva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BD27D7-5655-48E6-ADBF-8C9772EE7100}"/>
              </a:ext>
            </a:extLst>
          </p:cNvPr>
          <p:cNvSpPr txBox="1"/>
          <p:nvPr/>
        </p:nvSpPr>
        <p:spPr>
          <a:xfrm>
            <a:off x="8312476" y="4652227"/>
            <a:ext cx="4174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Caravela</a:t>
            </a:r>
          </a:p>
        </p:txBody>
      </p:sp>
      <p:sp>
        <p:nvSpPr>
          <p:cNvPr id="3" name="Seta: para a Esquerda 2">
            <a:hlinkClick r:id="rId2" action="ppaction://hlinksldjump"/>
            <a:extLst>
              <a:ext uri="{FF2B5EF4-FFF2-40B4-BE49-F238E27FC236}">
                <a16:creationId xmlns:a16="http://schemas.microsoft.com/office/drawing/2014/main" id="{606F6013-DEC3-45D6-9CB9-F68F00895BE4}"/>
              </a:ext>
            </a:extLst>
          </p:cNvPr>
          <p:cNvSpPr/>
          <p:nvPr/>
        </p:nvSpPr>
        <p:spPr>
          <a:xfrm>
            <a:off x="492369" y="5526800"/>
            <a:ext cx="2518117" cy="1155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8" name="Seta: para a Direita 7">
            <a:hlinkClick r:id="rId3" action="ppaction://hlinksldjump"/>
            <a:extLst>
              <a:ext uri="{FF2B5EF4-FFF2-40B4-BE49-F238E27FC236}">
                <a16:creationId xmlns:a16="http://schemas.microsoft.com/office/drawing/2014/main" id="{CD9E1AC5-B235-4DBD-9341-44B06190C8A1}"/>
              </a:ext>
            </a:extLst>
          </p:cNvPr>
          <p:cNvSpPr/>
          <p:nvPr/>
        </p:nvSpPr>
        <p:spPr>
          <a:xfrm>
            <a:off x="8693833" y="5521447"/>
            <a:ext cx="2419643" cy="115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Ex</a:t>
            </a:r>
            <a:r>
              <a:rPr lang="pt-BR" dirty="0" smtClean="0"/>
              <a:t>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46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2E5EC-03F9-4D0A-B6CB-34E61E1B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221187-06DF-4D9F-9347-97163CEDE505}"/>
              </a:ext>
            </a:extLst>
          </p:cNvPr>
          <p:cNvSpPr txBox="1"/>
          <p:nvPr/>
        </p:nvSpPr>
        <p:spPr>
          <a:xfrm>
            <a:off x="1129537" y="4352091"/>
            <a:ext cx="345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Anêmona-do-mar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541A6B-5B0C-407A-9D96-7424C4E327F0}"/>
              </a:ext>
            </a:extLst>
          </p:cNvPr>
          <p:cNvSpPr txBox="1"/>
          <p:nvPr/>
        </p:nvSpPr>
        <p:spPr>
          <a:xfrm>
            <a:off x="7495708" y="4352091"/>
            <a:ext cx="324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Hidras</a:t>
            </a:r>
          </a:p>
        </p:txBody>
      </p:sp>
      <p:sp>
        <p:nvSpPr>
          <p:cNvPr id="3" name="Seta: para a Esquerda 2">
            <a:hlinkClick r:id="rId2" action="ppaction://hlinksldjump"/>
            <a:extLst>
              <a:ext uri="{FF2B5EF4-FFF2-40B4-BE49-F238E27FC236}">
                <a16:creationId xmlns:a16="http://schemas.microsoft.com/office/drawing/2014/main" id="{E3063C72-FAE0-4189-8B77-00FD81B025C0}"/>
              </a:ext>
            </a:extLst>
          </p:cNvPr>
          <p:cNvSpPr/>
          <p:nvPr/>
        </p:nvSpPr>
        <p:spPr>
          <a:xfrm>
            <a:off x="458086" y="5838092"/>
            <a:ext cx="2397656" cy="886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8" name="Seta: para a Direita 7">
            <a:hlinkClick r:id="rId3" action="ppaction://hlinksldjump"/>
            <a:extLst>
              <a:ext uri="{FF2B5EF4-FFF2-40B4-BE49-F238E27FC236}">
                <a16:creationId xmlns:a16="http://schemas.microsoft.com/office/drawing/2014/main" id="{272CE81A-2C7B-4FAF-A6F8-8D399F669C76}"/>
              </a:ext>
            </a:extLst>
          </p:cNvPr>
          <p:cNvSpPr/>
          <p:nvPr/>
        </p:nvSpPr>
        <p:spPr>
          <a:xfrm>
            <a:off x="9120526" y="5647572"/>
            <a:ext cx="232116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Ex.: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80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ABEAC-37D7-4EC9-AD15-443A6919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Alimentação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48F8C-F486-4965-AE0E-060187DE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Os cnidários são carnívoros. Alimentam-se de partículas em suspensão na água e pequenos animais aquáticos.</a:t>
            </a:r>
          </a:p>
          <a:p>
            <a:r>
              <a:rPr lang="pt-BR" dirty="0"/>
              <a:t>O animal só volta a se alimentar depois de eliminar os dejetos.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id="{1DB2B31B-1601-4F6D-9CD1-08CB56449EA9}"/>
              </a:ext>
            </a:extLst>
          </p:cNvPr>
          <p:cNvSpPr/>
          <p:nvPr/>
        </p:nvSpPr>
        <p:spPr>
          <a:xfrm>
            <a:off x="680321" y="5584874"/>
            <a:ext cx="2569316" cy="998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id="{A3AF1A6E-430C-4CC6-8A50-707B0A480766}"/>
              </a:ext>
            </a:extLst>
          </p:cNvPr>
          <p:cNvSpPr/>
          <p:nvPr/>
        </p:nvSpPr>
        <p:spPr>
          <a:xfrm>
            <a:off x="9242474" y="5544945"/>
            <a:ext cx="2269205" cy="99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238045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F2263-B9A1-48F9-AFF4-E4C1073A3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Respiração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A63F7F-63B3-41A2-9289-BDA98199C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cnidários não possuem sistema respiratório. As trocas gasosas ocorrem diretamente entre cada célula e o meio, através de difusão.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id="{15639321-537A-481A-A660-C1E458A413AE}"/>
              </a:ext>
            </a:extLst>
          </p:cNvPr>
          <p:cNvSpPr/>
          <p:nvPr/>
        </p:nvSpPr>
        <p:spPr>
          <a:xfrm>
            <a:off x="680321" y="5514535"/>
            <a:ext cx="2358301" cy="924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id="{DE676A64-0881-42EA-A23A-8161B5D35E74}"/>
              </a:ext>
            </a:extLst>
          </p:cNvPr>
          <p:cNvSpPr/>
          <p:nvPr/>
        </p:nvSpPr>
        <p:spPr>
          <a:xfrm>
            <a:off x="8834511" y="5357958"/>
            <a:ext cx="2358301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3528667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33FC3-DB2E-41F0-B801-2F2956FC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Sistema Nervoso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42D172-4732-4C4C-8BA8-BEBAE008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cnidários são os primeiros animais a apresentar neurônios, as células nervosas. Porém, o seu sistema nervoso é bastante simples.</a:t>
            </a:r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id="{D862A692-DAF0-4899-97AF-97CCEB55780A}"/>
              </a:ext>
            </a:extLst>
          </p:cNvPr>
          <p:cNvSpPr/>
          <p:nvPr/>
        </p:nvSpPr>
        <p:spPr>
          <a:xfrm>
            <a:off x="520505" y="5500468"/>
            <a:ext cx="2475913" cy="1080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id="{216FC3D5-D5FA-4069-BE4E-1DCF96213EB7}"/>
              </a:ext>
            </a:extLst>
          </p:cNvPr>
          <p:cNvSpPr/>
          <p:nvPr/>
        </p:nvSpPr>
        <p:spPr>
          <a:xfrm>
            <a:off x="9340948" y="5669280"/>
            <a:ext cx="2039815" cy="912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779322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DC9AB-8D92-409D-8BF9-825BC733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Reprodução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4138E2-31EF-4CAA-97B4-710E9F2BE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 </a:t>
            </a:r>
            <a:r>
              <a:rPr lang="pt-BR" dirty="0">
                <a:hlinkClick r:id="rId2"/>
              </a:rPr>
              <a:t>reprodução assexuada</a:t>
            </a:r>
            <a:r>
              <a:rPr lang="pt-BR" dirty="0"/>
              <a:t> ocorre por brotamento. Na superfície do corpo existem brotos que se desenvolvem;</a:t>
            </a:r>
          </a:p>
          <a:p>
            <a:r>
              <a:rPr lang="pt-BR" dirty="0"/>
              <a:t>A </a:t>
            </a:r>
            <a:r>
              <a:rPr lang="pt-BR" dirty="0">
                <a:hlinkClick r:id="rId3"/>
              </a:rPr>
              <a:t>reprodução sexuada</a:t>
            </a:r>
            <a:r>
              <a:rPr lang="pt-BR" dirty="0"/>
              <a:t> é possível graças a existência de cnidários </a:t>
            </a:r>
            <a:r>
              <a:rPr lang="pt-BR" dirty="0" err="1"/>
              <a:t>dióicos</a:t>
            </a:r>
            <a:r>
              <a:rPr lang="pt-BR" dirty="0"/>
              <a:t> (sexos separados) ou </a:t>
            </a:r>
            <a:r>
              <a:rPr lang="pt-BR" dirty="0" err="1"/>
              <a:t>monóicos</a:t>
            </a:r>
            <a:r>
              <a:rPr lang="pt-BR" dirty="0"/>
              <a:t> (hermafroditas).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4" action="ppaction://hlinksldjump"/>
            <a:extLst>
              <a:ext uri="{FF2B5EF4-FFF2-40B4-BE49-F238E27FC236}">
                <a16:creationId xmlns:a16="http://schemas.microsoft.com/office/drawing/2014/main" id="{DFEA1B85-E862-425E-AA4A-487DCF681174}"/>
              </a:ext>
            </a:extLst>
          </p:cNvPr>
          <p:cNvSpPr/>
          <p:nvPr/>
        </p:nvSpPr>
        <p:spPr>
          <a:xfrm>
            <a:off x="669431" y="5626773"/>
            <a:ext cx="2456774" cy="955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5" action="ppaction://hlinksldjump"/>
            <a:extLst>
              <a:ext uri="{FF2B5EF4-FFF2-40B4-BE49-F238E27FC236}">
                <a16:creationId xmlns:a16="http://schemas.microsoft.com/office/drawing/2014/main" id="{ACF9EE12-2687-4FB6-81B9-EB3665747353}"/>
              </a:ext>
            </a:extLst>
          </p:cNvPr>
          <p:cNvSpPr/>
          <p:nvPr/>
        </p:nvSpPr>
        <p:spPr>
          <a:xfrm>
            <a:off x="9102926" y="5427690"/>
            <a:ext cx="2419643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Quiz</a:t>
            </a:r>
          </a:p>
        </p:txBody>
      </p:sp>
      <p:sp>
        <p:nvSpPr>
          <p:cNvPr id="6" name="Pentágono 5">
            <a:hlinkClick r:id="rId6" action="ppaction://hlinksldjump"/>
            <a:extLst>
              <a:ext uri="{FF2B5EF4-FFF2-40B4-BE49-F238E27FC236}">
                <a16:creationId xmlns:a16="http://schemas.microsoft.com/office/drawing/2014/main" id="{2D61EA91-164F-44F1-8593-68D5A191BCA3}"/>
              </a:ext>
            </a:extLst>
          </p:cNvPr>
          <p:cNvSpPr/>
          <p:nvPr/>
        </p:nvSpPr>
        <p:spPr>
          <a:xfrm>
            <a:off x="5040923" y="4700544"/>
            <a:ext cx="2110154" cy="155893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Início</a:t>
            </a:r>
          </a:p>
        </p:txBody>
      </p:sp>
    </p:spTree>
    <p:extLst>
      <p:ext uri="{BB962C8B-B14F-4D97-AF65-F5344CB8AC3E}">
        <p14:creationId xmlns:p14="http://schemas.microsoft.com/office/powerpoint/2010/main" val="954027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B245D1-0B8A-4A4A-859E-CA272F92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668"/>
            <a:ext cx="10515600" cy="4995277"/>
          </a:xfrm>
        </p:spPr>
        <p:txBody>
          <a:bodyPr/>
          <a:lstStyle/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Qual O processo de alimentação dos Poríferos?</a:t>
            </a:r>
            <a:endParaRPr lang="pt-BR" sz="2800" dirty="0"/>
          </a:p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água entra pela pele e sai pelos poros.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água entra pelos poros e sai pela pele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água entra pelo ósculo e sai pela pele.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água entra pela pele e sai pelo ósculo.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E)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água entra pelos poros e sai pelo ósculo</a:t>
            </a:r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eta: para a Esquerda 3">
            <a:hlinkClick r:id="rId7" action="ppaction://hlinksldjump"/>
            <a:extLst>
              <a:ext uri="{FF2B5EF4-FFF2-40B4-BE49-F238E27FC236}">
                <a16:creationId xmlns:a16="http://schemas.microsoft.com/office/drawing/2014/main" id="{CE4C751C-0DCB-4C6C-B80F-0FE420742BBE}"/>
              </a:ext>
            </a:extLst>
          </p:cNvPr>
          <p:cNvSpPr/>
          <p:nvPr/>
        </p:nvSpPr>
        <p:spPr>
          <a:xfrm>
            <a:off x="838200" y="5795962"/>
            <a:ext cx="1802296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CED720-FB3B-4C4B-ADCE-1C8FE7646FF3}"/>
              </a:ext>
            </a:extLst>
          </p:cNvPr>
          <p:cNvSpPr txBox="1"/>
          <p:nvPr/>
        </p:nvSpPr>
        <p:spPr>
          <a:xfrm>
            <a:off x="3516923" y="775790"/>
            <a:ext cx="4318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pt-BR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50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04084-9159-497C-8EB0-DFE3EF0F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7FAFBC-9197-4BAD-AE50-CC7B37A4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Parabéns você merece uma sardinha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id="{D4657D95-6DEA-4F54-9A17-0AAC5AA9778B}"/>
              </a:ext>
            </a:extLst>
          </p:cNvPr>
          <p:cNvSpPr/>
          <p:nvPr/>
        </p:nvSpPr>
        <p:spPr>
          <a:xfrm>
            <a:off x="1285461" y="5327374"/>
            <a:ext cx="1948069" cy="901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EE5E7A2-0AB8-4D6A-B1CD-EE74C5062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45" y="2695543"/>
            <a:ext cx="2631831" cy="2631831"/>
          </a:xfrm>
          <a:prstGeom prst="rect">
            <a:avLst/>
          </a:prstGeom>
        </p:spPr>
      </p:pic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id="{F8D45026-9E80-455D-B765-0B9BFEF648EE}"/>
              </a:ext>
            </a:extLst>
          </p:cNvPr>
          <p:cNvSpPr/>
          <p:nvPr/>
        </p:nvSpPr>
        <p:spPr>
          <a:xfrm>
            <a:off x="7532825" y="5370403"/>
            <a:ext cx="1948070" cy="901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 Próximo</a:t>
            </a:r>
          </a:p>
        </p:txBody>
      </p:sp>
    </p:spTree>
    <p:extLst>
      <p:ext uri="{BB962C8B-B14F-4D97-AF65-F5344CB8AC3E}">
        <p14:creationId xmlns:p14="http://schemas.microsoft.com/office/powerpoint/2010/main" val="142628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CB5DEF-EAA6-450B-9573-29F35BD6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57611"/>
            <a:ext cx="8596668" cy="10601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89159D-1532-4698-8A2A-BD40A800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4" y="1617785"/>
            <a:ext cx="11280204" cy="426251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Autoria: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Ezequiél Hans: acadêmico em Licenciatura em Ciências Biológicas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Orientadoras: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Prof.ª. Dr.ª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Rosangela Silveira Ramos, Coordenadora Institucional do Programa de Residência Pedagógica</a:t>
            </a:r>
          </a:p>
          <a:p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Profª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Dr.ª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Helena Brum Neto,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 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Laboratório Interdisciplinar de Formação de Educadores (LIFE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Institucional do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Pibid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Nível de ensino: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-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Ciências Naturais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Reino Animalia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B18A6CD0-A500-418E-8930-3474A1A262E2}"/>
              </a:ext>
            </a:extLst>
          </p:cNvPr>
          <p:cNvSpPr/>
          <p:nvPr/>
        </p:nvSpPr>
        <p:spPr>
          <a:xfrm>
            <a:off x="600222" y="5829347"/>
            <a:ext cx="2064026" cy="1060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77E669E-98A3-4F66-993D-BC87766D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2" y="4306087"/>
            <a:ext cx="2288302" cy="22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C712A-2B6C-4A6D-950F-DFAE3334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Errouuuu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17E8A2-4806-4566-893A-7CF01C4B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Volte e tente novamente </a:t>
            </a:r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</a:p>
          <a:p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lvl="1"/>
            <a:r>
              <a:rPr lang="pt-BR" dirty="0">
                <a:hlinkClick r:id="rId2"/>
              </a:rPr>
              <a:t>https://educacao.uol.com.br/disciplinas/biologia/esponjas-conheca-o-filo-iporiferai.htm</a:t>
            </a:r>
            <a:endParaRPr lang="pt-BR" dirty="0"/>
          </a:p>
          <a:p>
            <a:pPr lvl="1"/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pPr lvl="1"/>
            <a:endParaRPr lang="pt-BR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pt-BR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B626D5EC-7EF9-4AF1-BFB1-9C96C48720F2}"/>
              </a:ext>
            </a:extLst>
          </p:cNvPr>
          <p:cNvSpPr/>
          <p:nvPr/>
        </p:nvSpPr>
        <p:spPr>
          <a:xfrm>
            <a:off x="838200" y="5221019"/>
            <a:ext cx="2467708" cy="10908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A1CA8C-9438-42EB-961F-531A3CD07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89" y="4341055"/>
            <a:ext cx="2302410" cy="23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3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5383D09-4EAF-4DFD-8FB2-193F215D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50" y="485359"/>
            <a:ext cx="10515600" cy="1325563"/>
          </a:xfrm>
        </p:spPr>
        <p:txBody>
          <a:bodyPr/>
          <a:lstStyle/>
          <a:p>
            <a:r>
              <a:rPr lang="pt-B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Errro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sistema, volte o quanto antes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B3E4AB-DCB2-46F3-B0B7-DE68DA0F7E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141538"/>
            <a:ext cx="9418638" cy="4351337"/>
          </a:xfrm>
        </p:spPr>
        <p:txBody>
          <a:bodyPr/>
          <a:lstStyle/>
          <a:p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lvl="1"/>
            <a:r>
              <a:rPr lang="pt-BR" dirty="0">
                <a:hlinkClick r:id="rId2"/>
              </a:rPr>
              <a:t>https://educacao.uol.com.br/disciplinas/biologia/esponjas-conheca-o-filo-iporiferai.htm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D61A99B9-B156-4C88-BA74-84B026FFAEAD}"/>
              </a:ext>
            </a:extLst>
          </p:cNvPr>
          <p:cNvSpPr/>
          <p:nvPr/>
        </p:nvSpPr>
        <p:spPr>
          <a:xfrm>
            <a:off x="1153550" y="5318833"/>
            <a:ext cx="2138289" cy="858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737DBD-D3C4-4551-B8E8-771CCFDE9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8" y="3146255"/>
            <a:ext cx="3346620" cy="3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8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4493A-6FB5-4689-8355-9D29FF2B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ERROUUU volte e tente novamente :(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E78A14-3C21-4A7C-9E6C-332C3679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lvl="1"/>
            <a:r>
              <a:rPr lang="pt-BR" dirty="0">
                <a:hlinkClick r:id="rId2"/>
              </a:rPr>
              <a:t>https://educacao.uol.com.br/disciplinas/biologia/esponjas-conheca-o-filo-iporiferai.htm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118C6E58-7710-45E0-80B6-6D2E0BB42E64}"/>
              </a:ext>
            </a:extLst>
          </p:cNvPr>
          <p:cNvSpPr/>
          <p:nvPr/>
        </p:nvSpPr>
        <p:spPr>
          <a:xfrm>
            <a:off x="838200" y="5391077"/>
            <a:ext cx="2467708" cy="1006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5423E-99DD-4701-B2F6-0D21C1D51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4" y="3813515"/>
            <a:ext cx="2814711" cy="28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6E2C1-8309-4F02-927A-9AD2E85A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9" y="457799"/>
            <a:ext cx="8596668" cy="13208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Errou tente novamente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D43DA87-0E95-46D6-9EBF-65163357E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077" y="3609568"/>
            <a:ext cx="3248432" cy="324843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9AB8A97-8CC3-4C26-9837-B36F538B5065}"/>
              </a:ext>
            </a:extLst>
          </p:cNvPr>
          <p:cNvSpPr txBox="1">
            <a:spLocks/>
          </p:cNvSpPr>
          <p:nvPr/>
        </p:nvSpPr>
        <p:spPr>
          <a:xfrm>
            <a:off x="649199" y="32011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3673C2E-C1E5-45D8-A0DF-927F000A46C1}"/>
              </a:ext>
            </a:extLst>
          </p:cNvPr>
          <p:cNvSpPr/>
          <p:nvPr/>
        </p:nvSpPr>
        <p:spPr>
          <a:xfrm>
            <a:off x="450165" y="2197364"/>
            <a:ext cx="89329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hlinkClick r:id="rId3"/>
              </a:rPr>
              <a:t>https://educacao.uol.com.br/disciplinas/biologia/esponjas-conheca-o-filo-iporiferai.htm</a:t>
            </a: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</p:txBody>
      </p:sp>
      <p:sp>
        <p:nvSpPr>
          <p:cNvPr id="9" name="Seta: para a Esquerda 8">
            <a:hlinkClick r:id="rId4" action="ppaction://hlinksldjump"/>
            <a:extLst>
              <a:ext uri="{FF2B5EF4-FFF2-40B4-BE49-F238E27FC236}">
                <a16:creationId xmlns:a16="http://schemas.microsoft.com/office/drawing/2014/main" id="{FDA74DD7-0697-4B5D-B142-B4EB9E29A5E6}"/>
              </a:ext>
            </a:extLst>
          </p:cNvPr>
          <p:cNvSpPr/>
          <p:nvPr/>
        </p:nvSpPr>
        <p:spPr>
          <a:xfrm>
            <a:off x="858129" y="5753686"/>
            <a:ext cx="1899139" cy="82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06503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AE8F25-65F7-4846-952D-78A1092D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B1D523-4C82-4E0F-BA38-7F69C8B0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746826" cy="388077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O Filo </a:t>
            </a:r>
            <a:r>
              <a:rPr lang="pt-B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Cnidaria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corresponde: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Anêmonas, corais, águas-vivas e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hidromedusas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ossos de dinossauro.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extraterrestres.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parente do Osama bin Laden.</a:t>
            </a: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: para a Esquerda 4">
            <a:hlinkClick r:id="rId6" action="ppaction://hlinksldjump"/>
            <a:extLst>
              <a:ext uri="{FF2B5EF4-FFF2-40B4-BE49-F238E27FC236}">
                <a16:creationId xmlns:a16="http://schemas.microsoft.com/office/drawing/2014/main" id="{A809D531-CB18-4C41-89DF-CC5F33E3A6E9}"/>
              </a:ext>
            </a:extLst>
          </p:cNvPr>
          <p:cNvSpPr/>
          <p:nvPr/>
        </p:nvSpPr>
        <p:spPr>
          <a:xfrm>
            <a:off x="424116" y="5517340"/>
            <a:ext cx="2712980" cy="1048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789515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5FD0F-20E2-4B01-B2A5-01921FB7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Acertouu</a:t>
            </a:r>
            <a:r>
              <a:rPr lang="pt-BR" dirty="0"/>
              <a:t> quem diria!!! </a:t>
            </a:r>
            <a:r>
              <a:rPr lang="pt-BR" dirty="0" err="1"/>
              <a:t>shushsushsus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05249B-649D-4063-98B4-48DD6B1E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971909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EAC80635-3352-4700-A2BA-B248D362F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71" y="3242175"/>
            <a:ext cx="2654532" cy="2654532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ADDAF6EA-8B32-4574-8DB8-5945931D0EB9}"/>
              </a:ext>
            </a:extLst>
          </p:cNvPr>
          <p:cNvSpPr/>
          <p:nvPr/>
        </p:nvSpPr>
        <p:spPr>
          <a:xfrm>
            <a:off x="872197" y="5683348"/>
            <a:ext cx="2045801" cy="80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id="{696FB565-5F7C-4520-BFDF-69B8E1AA39A1}"/>
              </a:ext>
            </a:extLst>
          </p:cNvPr>
          <p:cNvSpPr/>
          <p:nvPr/>
        </p:nvSpPr>
        <p:spPr>
          <a:xfrm>
            <a:off x="6096000" y="5683348"/>
            <a:ext cx="2045801" cy="80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Próximo</a:t>
            </a:r>
          </a:p>
        </p:txBody>
      </p:sp>
    </p:spTree>
    <p:extLst>
      <p:ext uri="{BB962C8B-B14F-4D97-AF65-F5344CB8AC3E}">
        <p14:creationId xmlns:p14="http://schemas.microsoft.com/office/powerpoint/2010/main" val="169929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4EA75-B891-4328-AA12-255EF0C4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Errou melhor estudar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35332-48DF-4B63-8FD3-25CCF75D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24795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informações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5A75550B-8CB8-4EEE-B34F-38416139C3CB}"/>
              </a:ext>
            </a:extLst>
          </p:cNvPr>
          <p:cNvSpPr/>
          <p:nvPr/>
        </p:nvSpPr>
        <p:spPr>
          <a:xfrm>
            <a:off x="677334" y="5570806"/>
            <a:ext cx="2094001" cy="886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07F9CF6-25A2-4256-9ACA-B64B35F8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8" y="3146255"/>
            <a:ext cx="3346620" cy="3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0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93133-8B1B-46E7-B905-5B413F05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Volta </a:t>
            </a:r>
            <a:r>
              <a:rPr lang="pt-BR" dirty="0" err="1">
                <a:solidFill>
                  <a:srgbClr val="FF0000"/>
                </a:solidFill>
              </a:rPr>
              <a:t>tche</a:t>
            </a:r>
            <a:r>
              <a:rPr lang="pt-BR" dirty="0">
                <a:solidFill>
                  <a:srgbClr val="FF0000"/>
                </a:solidFill>
              </a:rPr>
              <a:t> tá horrível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264342-1BF2-494F-91EA-E44F6563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381066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D4BB4914-1448-4227-96EF-B723E8FA0F27}"/>
              </a:ext>
            </a:extLst>
          </p:cNvPr>
          <p:cNvSpPr/>
          <p:nvPr/>
        </p:nvSpPr>
        <p:spPr>
          <a:xfrm>
            <a:off x="677334" y="5626365"/>
            <a:ext cx="2051798" cy="829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4EC173-D553-4930-91C5-E49D0A299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3456840"/>
            <a:ext cx="2814711" cy="28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0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39B4FA-C154-4F8C-8816-62A13CAD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Nem </a:t>
            </a:r>
            <a:r>
              <a:rPr lang="pt-BR" dirty="0" err="1">
                <a:solidFill>
                  <a:srgbClr val="FF0000"/>
                </a:solidFill>
              </a:rPr>
              <a:t>pertooo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  <a:sym typeface="Wingdings" panose="05000000000000000000" pitchFamily="2" charset="2"/>
              </a:rPr>
              <a:t> cruzes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94F70-9025-4E30-AA9B-01383B860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informações acesse: </a:t>
            </a:r>
            <a:r>
              <a:rPr lang="pt-BR" dirty="0">
                <a:hlinkClick r:id="rId2"/>
              </a:rPr>
              <a:t>https://www.todamateria.com.br/cnidarios/</a:t>
            </a:r>
            <a:r>
              <a:rPr lang="pt-BR" dirty="0"/>
              <a:t>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id="{18ABC857-5C89-4BD6-8316-10F7995FCB05}"/>
              </a:ext>
            </a:extLst>
          </p:cNvPr>
          <p:cNvSpPr/>
          <p:nvPr/>
        </p:nvSpPr>
        <p:spPr>
          <a:xfrm>
            <a:off x="677334" y="5655212"/>
            <a:ext cx="2240664" cy="970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D346830-D203-4799-A58B-28590706F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21" y="3429000"/>
            <a:ext cx="3024981" cy="3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DACE-4B9B-41D6-B9A8-A083A237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5888BA-872A-44E6-A0B9-08D7E1D0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0831"/>
            <a:ext cx="8596668" cy="4895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Quando um animal possui os dois sexos no mesmo corpo como os Cnidários são  chamados de: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Monóicas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Dióicas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Hermafrodita;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Vivíparas;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16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6A567-3964-4483-899F-FC619CDC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B5D5CE-9964-4665-B48D-150F7CDC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444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Objeto de aprendizagem definição:</a:t>
            </a:r>
          </a:p>
          <a:p>
            <a:r>
              <a:rPr lang="pt-BR" dirty="0"/>
              <a:t>Podem ser assim definidos (BALBINO, 2007, p.1):</a:t>
            </a:r>
            <a:br>
              <a:rPr lang="pt-BR" dirty="0"/>
            </a:br>
            <a:r>
              <a:rPr lang="pt-BR" dirty="0"/>
              <a:t>“Objetos de Aprendizagem são definidos como uma entidade, digital ou não digital, que pode ser usada e reutilizada ou referenciada durante um processo de suporte tecnológico ao ensino e aprendizagem.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quis tem 3 perguntas com alternativas;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Dessas alternativas, 1 está correta e as outras erradas;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tela que tiver essa seta                é o movimento para seguir.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tela que tiver essa seta                é o movimento que volta.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2A21FB72-CB35-4D11-8D91-6473ADDEBF2F}"/>
              </a:ext>
            </a:extLst>
          </p:cNvPr>
          <p:cNvSpPr/>
          <p:nvPr/>
        </p:nvSpPr>
        <p:spPr>
          <a:xfrm>
            <a:off x="4576103" y="4965218"/>
            <a:ext cx="73152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9552481F-7E05-47A9-8734-1D106C43450F}"/>
              </a:ext>
            </a:extLst>
          </p:cNvPr>
          <p:cNvSpPr/>
          <p:nvPr/>
        </p:nvSpPr>
        <p:spPr>
          <a:xfrm>
            <a:off x="4576103" y="5483760"/>
            <a:ext cx="731520" cy="5267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hlinkClick r:id="rId2" action="ppaction://hlinksldjump"/>
            <a:extLst>
              <a:ext uri="{FF2B5EF4-FFF2-40B4-BE49-F238E27FC236}">
                <a16:creationId xmlns:a16="http://schemas.microsoft.com/office/drawing/2014/main" id="{E6BF15A6-5351-4715-AFB3-758FB66F28E1}"/>
              </a:ext>
            </a:extLst>
          </p:cNvPr>
          <p:cNvSpPr/>
          <p:nvPr/>
        </p:nvSpPr>
        <p:spPr>
          <a:xfrm>
            <a:off x="880403" y="6010534"/>
            <a:ext cx="1842868" cy="837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494EC29-CD62-43F9-9AA2-8D59F0148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6" y="4163295"/>
            <a:ext cx="2266071" cy="22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5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67089-B31D-4EFC-85B8-B2030D7F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Volta errou, que triste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E02A5C-CD83-42F8-8183-D225E4BE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73103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4BC204-F810-46ED-AC0F-FE07AF70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33" y="3254291"/>
            <a:ext cx="3346620" cy="3346620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6611F2BB-94F3-403D-8EAE-9D0F50BE9717}"/>
              </a:ext>
            </a:extLst>
          </p:cNvPr>
          <p:cNvSpPr/>
          <p:nvPr/>
        </p:nvSpPr>
        <p:spPr>
          <a:xfrm>
            <a:off x="1012874" y="5584874"/>
            <a:ext cx="1983544" cy="886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090580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6B92ED-9836-4FC1-9BC2-B05313BF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Não é essa mas que coisa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9BC0E9-55F6-485F-8AD7-5732149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88697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C134D3-9A53-41E4-AA1F-B1F48C318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3456840"/>
            <a:ext cx="2814711" cy="2814711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C0B6C0DD-8A17-4645-8871-C508AA8BB030}"/>
              </a:ext>
            </a:extLst>
          </p:cNvPr>
          <p:cNvSpPr/>
          <p:nvPr/>
        </p:nvSpPr>
        <p:spPr>
          <a:xfrm>
            <a:off x="677333" y="5219114"/>
            <a:ext cx="2600439" cy="1153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061475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FC75B-A93F-4DC0-8B95-C2E5B7E3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Acertou miserável até que em fim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7C4956-7179-4CE9-9E45-6C175701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916832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FA074D-B8F2-438E-899F-F76FDE054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12" y="3429000"/>
            <a:ext cx="2266071" cy="2266071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029D7F59-C9EE-4659-AEB0-3A40D5FBA6CC}"/>
              </a:ext>
            </a:extLst>
          </p:cNvPr>
          <p:cNvSpPr/>
          <p:nvPr/>
        </p:nvSpPr>
        <p:spPr>
          <a:xfrm>
            <a:off x="872197" y="5542671"/>
            <a:ext cx="2266071" cy="928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id="{810A986D-F610-4B26-8933-7DC37527090F}"/>
              </a:ext>
            </a:extLst>
          </p:cNvPr>
          <p:cNvSpPr/>
          <p:nvPr/>
        </p:nvSpPr>
        <p:spPr>
          <a:xfrm>
            <a:off x="6475827" y="5591907"/>
            <a:ext cx="2266071" cy="829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4125416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F38D6-F75C-48FB-812B-47D8EFC0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Não e não volta e tenta novamente!!!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865314-6E04-42F5-9987-CF4672CD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73103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8018DC40-2B05-4379-94B8-34896A13A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21" y="3429000"/>
            <a:ext cx="3024981" cy="3024981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536B5559-3725-4B15-80D8-B87684FA31EF}"/>
              </a:ext>
            </a:extLst>
          </p:cNvPr>
          <p:cNvSpPr/>
          <p:nvPr/>
        </p:nvSpPr>
        <p:spPr>
          <a:xfrm>
            <a:off x="723438" y="5391608"/>
            <a:ext cx="2194560" cy="928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499974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3CFF7-ECB6-42E1-8494-16A8FECA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 termina o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quer iniciar novamente, aperte iniciar.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6C36724-809A-4984-8C44-DE56A860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629" y="1930400"/>
            <a:ext cx="2827606" cy="22837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pt-BR" dirty="0"/>
              <a:t>Obrigado por se divertir comigo. até mais !!!!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D98BD65-B6E5-4C47-B9CF-705F452C0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52" y="4027309"/>
            <a:ext cx="2644726" cy="2662568"/>
          </a:xfrm>
          <a:prstGeom prst="rect">
            <a:avLst/>
          </a:prstGeom>
        </p:spPr>
      </p:pic>
      <p:sp>
        <p:nvSpPr>
          <p:cNvPr id="6" name="Seta: para a Esquerda 5">
            <a:hlinkClick r:id="rId3" action="ppaction://hlinksldjump"/>
            <a:extLst>
              <a:ext uri="{FF2B5EF4-FFF2-40B4-BE49-F238E27FC236}">
                <a16:creationId xmlns:a16="http://schemas.microsoft.com/office/drawing/2014/main" id="{B7CBDAB5-4D5B-46B7-BB15-7046474CCB44}"/>
              </a:ext>
            </a:extLst>
          </p:cNvPr>
          <p:cNvSpPr/>
          <p:nvPr/>
        </p:nvSpPr>
        <p:spPr>
          <a:xfrm>
            <a:off x="1341121" y="5613009"/>
            <a:ext cx="1927274" cy="851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</p:spTree>
    <p:extLst>
      <p:ext uri="{BB962C8B-B14F-4D97-AF65-F5344CB8AC3E}">
        <p14:creationId xmlns:p14="http://schemas.microsoft.com/office/powerpoint/2010/main" val="4031182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79CE4-0352-4624-9093-7BBC86D4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A9CD78-B3F0-4991-8459-8CE1AAFD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2399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BALBINO, Jaime. Objetos de aprendizagem: contribuições para a sua genealogia. Educação e Tecnologia, abr. 2007, p. 1-10. Disponível em: &lt; http://www.dicasl.com.br/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educacao_tecnologia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/educacao_tecnologia_20070423.php#.WURZ9oAzrIU&gt;. Acesso em: 16 jun. 2017. </a:t>
            </a:r>
          </a:p>
          <a:p>
            <a:r>
              <a:rPr lang="pt-BR" u="sng" dirty="0">
                <a:hlinkClick r:id="rId2"/>
              </a:rPr>
              <a:t>https://www.todamateria.com.br/cnidarios/</a:t>
            </a:r>
            <a:r>
              <a:rPr lang="pt-BR" dirty="0"/>
              <a:t> acessado: 19/06/2019</a:t>
            </a:r>
          </a:p>
          <a:p>
            <a:r>
              <a:rPr lang="pt-BR" u="sng" dirty="0">
                <a:hlinkClick r:id="rId3"/>
              </a:rPr>
              <a:t>https://www.jornalnh.com.br/_conteudo/2015/01/noticias/rio_grande_do_sul/118011-aquecimento-da-agua-do-mar-aumenta-aparecimento-de-aguas-vivas-no-litoral.html</a:t>
            </a:r>
            <a:r>
              <a:rPr lang="pt-BR" dirty="0"/>
              <a:t> e </a:t>
            </a:r>
            <a:r>
              <a:rPr lang="pt-BR" u="sng" dirty="0">
                <a:hlinkClick r:id="rId4"/>
              </a:rPr>
              <a:t>https://www.todamateria.com.br/colonias-no-reino-animal/</a:t>
            </a:r>
            <a:r>
              <a:rPr lang="pt-BR" dirty="0"/>
              <a:t>acessado: 19/06/2019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Imagens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MomentCam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Cartoons e Emoticons</a:t>
            </a:r>
          </a:p>
          <a:p>
            <a:pPr marL="0" indent="0">
              <a:buNone/>
            </a:pPr>
            <a:endParaRPr lang="pt-BR" u="sng" dirty="0">
              <a:hlinkClick r:id="rId5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B0076B-2084-4E2F-8BEF-F3E01726A8CA}"/>
              </a:ext>
            </a:extLst>
          </p:cNvPr>
          <p:cNvSpPr txBox="1"/>
          <p:nvPr/>
        </p:nvSpPr>
        <p:spPr>
          <a:xfrm>
            <a:off x="10765177" y="1109031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Parte 1</a:t>
            </a:r>
          </a:p>
        </p:txBody>
      </p:sp>
      <p:sp>
        <p:nvSpPr>
          <p:cNvPr id="7" name="Seta: para a Direita 6">
            <a:hlinkClick r:id="rId6" action="ppaction://hlinksldjump"/>
            <a:extLst>
              <a:ext uri="{FF2B5EF4-FFF2-40B4-BE49-F238E27FC236}">
                <a16:creationId xmlns:a16="http://schemas.microsoft.com/office/drawing/2014/main" id="{C6223BFB-8511-4183-9B2C-D3AD3FED1B41}"/>
              </a:ext>
            </a:extLst>
          </p:cNvPr>
          <p:cNvSpPr/>
          <p:nvPr/>
        </p:nvSpPr>
        <p:spPr>
          <a:xfrm>
            <a:off x="8876714" y="5748970"/>
            <a:ext cx="2067951" cy="86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050713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D735D-D21A-4AA6-9117-310DB0E9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3BF8DB-05B1-4B5F-A479-C5489B58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>
                <a:hlinkClick r:id="rId2"/>
              </a:rPr>
              <a:t>http://cifonauta.cebimar.usp.br/photo/3811/</a:t>
            </a:r>
            <a:r>
              <a:rPr lang="pt-BR" dirty="0"/>
              <a:t> acessado: 18/06/2019</a:t>
            </a:r>
          </a:p>
          <a:p>
            <a:r>
              <a:rPr lang="pt-BR" dirty="0">
                <a:hlinkClick r:id="rId3"/>
              </a:rPr>
              <a:t>https://descobrindoacienciablog.wordpress.com/2017/09/22/zoologia-dos-invertebrados-filo-cnidaria/mikrofoto-de-hydra_15/</a:t>
            </a:r>
            <a:r>
              <a:rPr lang="pt-BR" dirty="0"/>
              <a:t> acessado: 18/06/2019</a:t>
            </a:r>
          </a:p>
          <a:p>
            <a:r>
              <a:rPr lang="pt-BR" u="sng" dirty="0">
                <a:hlinkClick r:id="rId4"/>
              </a:rPr>
              <a:t>https://www.todamateria.com.br/cnidarios/</a:t>
            </a:r>
            <a:r>
              <a:rPr lang="pt-BR" dirty="0"/>
              <a:t> acessado: 19/06/2019</a:t>
            </a:r>
          </a:p>
          <a:p>
            <a:r>
              <a:rPr lang="pt-BR" u="sng" dirty="0">
                <a:hlinkClick r:id="rId5"/>
              </a:rPr>
              <a:t>https://www.jornalnh.com.br/_conteudo/2015/01/noticias/rio_grande_do_sul/118011-aquecimento-da-agua-do-mar-aumenta-aparecimento-de-aguas-vivas-no-litoral.html</a:t>
            </a:r>
            <a:r>
              <a:rPr lang="pt-BR" dirty="0"/>
              <a:t> e </a:t>
            </a:r>
            <a:r>
              <a:rPr lang="pt-BR" u="sng" dirty="0">
                <a:hlinkClick r:id="rId6"/>
              </a:rPr>
              <a:t>https://www.todamateria.com.br/colonias-no-reino-animal/</a:t>
            </a:r>
            <a:r>
              <a:rPr lang="pt-BR" dirty="0"/>
              <a:t>acessado: 19/06/2019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56FA3C-DED5-49E3-BA44-774DB317A83A}"/>
              </a:ext>
            </a:extLst>
          </p:cNvPr>
          <p:cNvSpPr txBox="1"/>
          <p:nvPr/>
        </p:nvSpPr>
        <p:spPr>
          <a:xfrm>
            <a:off x="10747717" y="1181686"/>
            <a:ext cx="12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Parte 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D90024-3027-4E3A-9B46-F47B983F82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5023835"/>
            <a:ext cx="1475948" cy="1475948"/>
          </a:xfrm>
          <a:prstGeom prst="rect">
            <a:avLst/>
          </a:prstGeom>
        </p:spPr>
      </p:pic>
      <p:sp>
        <p:nvSpPr>
          <p:cNvPr id="6" name="Seta: para a Esquerda 5">
            <a:hlinkClick r:id="rId8" action="ppaction://hlinksldjump"/>
            <a:extLst>
              <a:ext uri="{FF2B5EF4-FFF2-40B4-BE49-F238E27FC236}">
                <a16:creationId xmlns:a16="http://schemas.microsoft.com/office/drawing/2014/main" id="{67225FAC-1510-464C-BA0A-20D903934284}"/>
              </a:ext>
            </a:extLst>
          </p:cNvPr>
          <p:cNvSpPr/>
          <p:nvPr/>
        </p:nvSpPr>
        <p:spPr>
          <a:xfrm>
            <a:off x="849775" y="5848709"/>
            <a:ext cx="2096086" cy="7385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97185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716AE-D422-4B03-91BC-A94D4C91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Reino </a:t>
            </a:r>
            <a:r>
              <a:rPr lang="pt-BR" i="1" dirty="0"/>
              <a:t>Animalia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82D08-123F-4E3F-ACF6-AFB126710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Reino Animalia é definido segundo características comuns a todos os animais :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Eucariontes;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Multicelulares;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Heterotróficos;</a:t>
            </a:r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id="{D320CA54-9DE6-4569-A527-1F83F09D1C87}"/>
              </a:ext>
            </a:extLst>
          </p:cNvPr>
          <p:cNvSpPr/>
          <p:nvPr/>
        </p:nvSpPr>
        <p:spPr>
          <a:xfrm>
            <a:off x="956603" y="5570806"/>
            <a:ext cx="2405575" cy="970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id="{0D092B2D-1A32-4D21-98AB-0B5F2F62822B}"/>
              </a:ext>
            </a:extLst>
          </p:cNvPr>
          <p:cNvSpPr/>
          <p:nvPr/>
        </p:nvSpPr>
        <p:spPr>
          <a:xfrm>
            <a:off x="9031458" y="5556738"/>
            <a:ext cx="2480221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11447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3D218-1938-4D2F-AE86-71C7DF00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Importância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BD3EEA-C142-4EBF-AEEF-7AFE08543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Reino </a:t>
            </a:r>
            <a:r>
              <a:rPr lang="pt-BR" i="1" dirty="0"/>
              <a:t>Animalia</a:t>
            </a:r>
            <a:r>
              <a:rPr lang="pt-BR" dirty="0"/>
              <a:t> tem grande importância ecológica e econômica.</a:t>
            </a:r>
          </a:p>
          <a:p>
            <a:endParaRPr lang="pt-BR" dirty="0"/>
          </a:p>
        </p:txBody>
      </p:sp>
      <p:sp>
        <p:nvSpPr>
          <p:cNvPr id="5" name="Seta: para a Esquerda 4">
            <a:hlinkClick r:id="rId3" action="ppaction://hlinksldjump"/>
            <a:extLst>
              <a:ext uri="{FF2B5EF4-FFF2-40B4-BE49-F238E27FC236}">
                <a16:creationId xmlns:a16="http://schemas.microsoft.com/office/drawing/2014/main" id="{5D7076E3-C05E-472A-A8E1-73F8AA4B59A2}"/>
              </a:ext>
            </a:extLst>
          </p:cNvPr>
          <p:cNvSpPr/>
          <p:nvPr/>
        </p:nvSpPr>
        <p:spPr>
          <a:xfrm>
            <a:off x="680321" y="5837485"/>
            <a:ext cx="1894067" cy="921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id="{93823AFA-FCE2-4932-A19A-E0E1DA42DDE0}"/>
              </a:ext>
            </a:extLst>
          </p:cNvPr>
          <p:cNvSpPr/>
          <p:nvPr/>
        </p:nvSpPr>
        <p:spPr>
          <a:xfrm>
            <a:off x="9159579" y="5837486"/>
            <a:ext cx="2269205" cy="921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3867549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C1A81-5637-4F5D-AB99-827F4F48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Poríferos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A21010-4672-4CE2-A58E-3721C128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1942977"/>
            <a:ext cx="9613861" cy="3599316"/>
          </a:xfrm>
        </p:spPr>
        <p:txBody>
          <a:bodyPr/>
          <a:lstStyle/>
          <a:p>
            <a:r>
              <a:rPr lang="pt-BR" dirty="0"/>
              <a:t>Os poríferos, também conhecidos como </a:t>
            </a:r>
            <a:r>
              <a:rPr lang="pt-BR" b="1" dirty="0"/>
              <a:t>espongiários</a:t>
            </a:r>
            <a:r>
              <a:rPr lang="pt-BR" dirty="0"/>
              <a:t> ou simplesmente esponjas:</a:t>
            </a:r>
          </a:p>
          <a:p>
            <a:r>
              <a:rPr lang="pt-BR" dirty="0"/>
              <a:t>Esses animais </a:t>
            </a:r>
            <a:r>
              <a:rPr lang="pt-BR" b="1" dirty="0"/>
              <a:t>não possuem tecidos</a:t>
            </a:r>
            <a:r>
              <a:rPr lang="pt-BR" dirty="0"/>
              <a:t> bem definidos e </a:t>
            </a:r>
            <a:r>
              <a:rPr lang="pt-BR" b="1" dirty="0"/>
              <a:t>não apresentam órgãos</a:t>
            </a:r>
            <a:r>
              <a:rPr lang="pt-BR" dirty="0"/>
              <a:t> e nem sistemas. São exclusivamente </a:t>
            </a:r>
            <a:r>
              <a:rPr lang="pt-BR" b="1" dirty="0"/>
              <a:t>aquáticos</a:t>
            </a:r>
            <a:r>
              <a:rPr lang="pt-BR" dirty="0"/>
              <a:t>, predominantemente </a:t>
            </a:r>
            <a:r>
              <a:rPr lang="pt-BR" b="1" dirty="0" smtClean="0"/>
              <a:t>marinho</a:t>
            </a:r>
            <a:r>
              <a:rPr lang="pt-BR" dirty="0" smtClean="0"/>
              <a:t>s</a:t>
            </a:r>
            <a:endParaRPr lang="pt-BR" dirty="0"/>
          </a:p>
        </p:txBody>
      </p:sp>
      <p:sp>
        <p:nvSpPr>
          <p:cNvPr id="5" name="Seta: para a Esquerda 4">
            <a:hlinkClick r:id="rId2" action="ppaction://hlinksldjump"/>
            <a:extLst>
              <a:ext uri="{FF2B5EF4-FFF2-40B4-BE49-F238E27FC236}">
                <a16:creationId xmlns:a16="http://schemas.microsoft.com/office/drawing/2014/main" id="{84F292F1-5B20-4C93-A7BC-328D15142A13}"/>
              </a:ext>
            </a:extLst>
          </p:cNvPr>
          <p:cNvSpPr/>
          <p:nvPr/>
        </p:nvSpPr>
        <p:spPr>
          <a:xfrm>
            <a:off x="276196" y="5711294"/>
            <a:ext cx="2025747" cy="837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:a16="http://schemas.microsoft.com/office/drawing/2014/main" id="{6DFE1037-947E-4727-BA66-D9FA0EFCBFA8}"/>
              </a:ext>
            </a:extLst>
          </p:cNvPr>
          <p:cNvSpPr/>
          <p:nvPr/>
        </p:nvSpPr>
        <p:spPr>
          <a:xfrm>
            <a:off x="9045526" y="5711294"/>
            <a:ext cx="2335237" cy="1005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49459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88510-1856-463F-ADF5-D6A8A54B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Curiosidade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1CB940-84CD-47F2-BCC7-E9839F136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esponja natural é o esqueleto macio de certas espécies de animais do grupo dos poríferos;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3C9D8C14-AF40-4F83-A79E-C5A24F14F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28" y="614261"/>
            <a:ext cx="1369284" cy="1369284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id="{FDD8ABDE-499B-4BE9-889C-EFC4864B6C94}"/>
              </a:ext>
            </a:extLst>
          </p:cNvPr>
          <p:cNvSpPr/>
          <p:nvPr/>
        </p:nvSpPr>
        <p:spPr>
          <a:xfrm>
            <a:off x="680321" y="5655212"/>
            <a:ext cx="2555248" cy="998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id="{5F85D379-DBAC-4554-9742-3FE7A0992DC7}"/>
              </a:ext>
            </a:extLst>
          </p:cNvPr>
          <p:cNvSpPr/>
          <p:nvPr/>
        </p:nvSpPr>
        <p:spPr>
          <a:xfrm>
            <a:off x="8956433" y="5564303"/>
            <a:ext cx="2264898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263379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D1CEE-1274-49B3-9C2E-A97CBBCA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Reprodução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FA10A3-0A8A-4893-82B3-3C45B0D0C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reprodução dos poríferos pode ser assexuada ou sexuada.</a:t>
            </a:r>
          </a:p>
          <a:p>
            <a:r>
              <a:rPr lang="pt-BR" b="1" dirty="0"/>
              <a:t>Assexuada</a:t>
            </a:r>
            <a:r>
              <a:rPr lang="pt-BR" dirty="0"/>
              <a:t> - Ocorre, por exemplo, por brotamento. Neste caso, formam-se brotos;</a:t>
            </a:r>
          </a:p>
        </p:txBody>
      </p:sp>
      <p:sp>
        <p:nvSpPr>
          <p:cNvPr id="5" name="Seta: para a Esquerda 4">
            <a:hlinkClick r:id="rId3" action="ppaction://hlinksldjump"/>
            <a:extLst>
              <a:ext uri="{FF2B5EF4-FFF2-40B4-BE49-F238E27FC236}">
                <a16:creationId xmlns:a16="http://schemas.microsoft.com/office/drawing/2014/main" id="{EC335926-EAB6-4B18-A972-4C35CF6F0E7F}"/>
              </a:ext>
            </a:extLst>
          </p:cNvPr>
          <p:cNvSpPr/>
          <p:nvPr/>
        </p:nvSpPr>
        <p:spPr>
          <a:xfrm>
            <a:off x="403865" y="5903947"/>
            <a:ext cx="2014633" cy="921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id="{B8EF1252-0EF3-497A-B3D9-0D96FBC593DC}"/>
              </a:ext>
            </a:extLst>
          </p:cNvPr>
          <p:cNvSpPr/>
          <p:nvPr/>
        </p:nvSpPr>
        <p:spPr>
          <a:xfrm>
            <a:off x="9741269" y="5889273"/>
            <a:ext cx="2046866" cy="921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325764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CAF48-E31C-438B-8A87-E8E912C8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196C5C-79B8-4960-9B2E-DC5D3EBAD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Sexuada: </a:t>
            </a:r>
            <a:r>
              <a:rPr lang="pt-BR" b="1" dirty="0" smtClean="0"/>
              <a:t> </a:t>
            </a:r>
            <a:r>
              <a:rPr lang="pt-BR" b="1" smtClean="0"/>
              <a:t>Reprodução por gametas;</a:t>
            </a:r>
            <a:endParaRPr lang="pt-BR" dirty="0"/>
          </a:p>
        </p:txBody>
      </p:sp>
      <p:sp>
        <p:nvSpPr>
          <p:cNvPr id="5" name="Seta: para a Esquerda 4">
            <a:hlinkClick r:id="rId3" action="ppaction://hlinksldjump"/>
            <a:extLst>
              <a:ext uri="{FF2B5EF4-FFF2-40B4-BE49-F238E27FC236}">
                <a16:creationId xmlns:a16="http://schemas.microsoft.com/office/drawing/2014/main" id="{2E724489-9C87-4FEB-8792-8D973B5950C5}"/>
              </a:ext>
            </a:extLst>
          </p:cNvPr>
          <p:cNvSpPr/>
          <p:nvPr/>
        </p:nvSpPr>
        <p:spPr>
          <a:xfrm>
            <a:off x="436098" y="5824025"/>
            <a:ext cx="237744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id="{6AD83BDF-5BD2-411F-9914-7A7EB6CE1132}"/>
              </a:ext>
            </a:extLst>
          </p:cNvPr>
          <p:cNvSpPr/>
          <p:nvPr/>
        </p:nvSpPr>
        <p:spPr>
          <a:xfrm>
            <a:off x="9941552" y="5922310"/>
            <a:ext cx="2006991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34921616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828</TotalTime>
  <Words>841</Words>
  <Application>Microsoft Office PowerPoint</Application>
  <PresentationFormat>Widescreen</PresentationFormat>
  <Paragraphs>198</Paragraphs>
  <Slides>36</Slides>
  <Notes>6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</vt:lpstr>
      <vt:lpstr>Berlim</vt:lpstr>
      <vt:lpstr>Reino Animalia</vt:lpstr>
      <vt:lpstr>Autoria </vt:lpstr>
      <vt:lpstr>Instruções</vt:lpstr>
      <vt:lpstr>Reino Animalia</vt:lpstr>
      <vt:lpstr>Importância</vt:lpstr>
      <vt:lpstr>Poríferos</vt:lpstr>
      <vt:lpstr>Curiosidade</vt:lpstr>
      <vt:lpstr>Reprodução</vt:lpstr>
      <vt:lpstr>Apresentação do PowerPoint</vt:lpstr>
      <vt:lpstr>Filo Cnidário</vt:lpstr>
      <vt:lpstr>Exemplos de Cnidários</vt:lpstr>
      <vt:lpstr>Apresentação do PowerPoint</vt:lpstr>
      <vt:lpstr>Apresentação do PowerPoint</vt:lpstr>
      <vt:lpstr>Alimentação</vt:lpstr>
      <vt:lpstr>Respiração</vt:lpstr>
      <vt:lpstr>Sistema Nervoso</vt:lpstr>
      <vt:lpstr>Reprodução</vt:lpstr>
      <vt:lpstr>Apresentação do PowerPoint</vt:lpstr>
      <vt:lpstr>Acerto</vt:lpstr>
      <vt:lpstr>Errouuuu</vt:lpstr>
      <vt:lpstr>Errro de sistema, volte o quanto antes </vt:lpstr>
      <vt:lpstr>ERROUUU volte e tente novamente :(</vt:lpstr>
      <vt:lpstr>Errou tente novamente</vt:lpstr>
      <vt:lpstr>Questão 2</vt:lpstr>
      <vt:lpstr>Acertouu quem diria!!! shushsushsus</vt:lpstr>
      <vt:lpstr>Errou melhor estudar </vt:lpstr>
      <vt:lpstr>Volta tche tá horrível</vt:lpstr>
      <vt:lpstr>Nem pertooo  cruzes</vt:lpstr>
      <vt:lpstr>Questão 3 </vt:lpstr>
      <vt:lpstr>Volta errou, que triste</vt:lpstr>
      <vt:lpstr>Não é essa mas que coisa</vt:lpstr>
      <vt:lpstr>Acertou miserável até que em fim</vt:lpstr>
      <vt:lpstr>Não e não volta e tenta novamente!!!</vt:lpstr>
      <vt:lpstr>E assim termina o Quiz, mas quer iniciar novamente, aperte iniciar.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</dc:title>
  <dc:creator>ezequiel hans</dc:creator>
  <cp:lastModifiedBy>hneto</cp:lastModifiedBy>
  <cp:revision>100</cp:revision>
  <dcterms:created xsi:type="dcterms:W3CDTF">2018-09-28T16:50:54Z</dcterms:created>
  <dcterms:modified xsi:type="dcterms:W3CDTF">2019-12-09T13:19:22Z</dcterms:modified>
</cp:coreProperties>
</file>