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87" r:id="rId10"/>
    <p:sldId id="265" r:id="rId11"/>
    <p:sldId id="288" r:id="rId12"/>
    <p:sldId id="290" r:id="rId13"/>
    <p:sldId id="291" r:id="rId14"/>
    <p:sldId id="289" r:id="rId15"/>
    <p:sldId id="273" r:id="rId16"/>
    <p:sldId id="292" r:id="rId17"/>
    <p:sldId id="293" r:id="rId18"/>
    <p:sldId id="294" r:id="rId19"/>
    <p:sldId id="295" r:id="rId20"/>
    <p:sldId id="278" r:id="rId21"/>
    <p:sldId id="296" r:id="rId22"/>
    <p:sldId id="297" r:id="rId23"/>
    <p:sldId id="298" r:id="rId24"/>
    <p:sldId id="299" r:id="rId25"/>
    <p:sldId id="283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270" r:id="rId41"/>
    <p:sldId id="271" r:id="rId42"/>
    <p:sldId id="27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>
        <p:scale>
          <a:sx n="79" d="100"/>
          <a:sy n="79" d="100"/>
        </p:scale>
        <p:origin x="7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4.xml"/><Relationship Id="rId4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xercicios.mundoeducacao.bol.uol.com.br/exercicios-biologia/exercicios-sobre-cnidarios-platelmintos.htm#resposta-1973" TargetMode="External"/><Relationship Id="rId2" Type="http://schemas.openxmlformats.org/officeDocument/2006/relationships/hyperlink" Target="https://exercicios.brasilescola.uol.com.br/exercicios-biologia/exercicios-sobre-poriferos.htm#resp-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xercicios.mundoeducacao.bol.uol.com.br/exercicios-biologia/exercicios-sobre-anelideos.htm#resposta-532" TargetMode="External"/><Relationship Id="rId5" Type="http://schemas.openxmlformats.org/officeDocument/2006/relationships/hyperlink" Target="https://exercicios.mundoeducacao.bol.uol.com.br/exercicios-biologia/exercicios-sobre-artropodes.htm#resposta-506" TargetMode="Externa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41679" y="996373"/>
            <a:ext cx="7364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Reino dos Animais: 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Poríferos; Cnidários; Platelmintos; Nematelmintos; Moluscos; Anelídeos e Artrópodes.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1043491" y="5792993"/>
            <a:ext cx="1818042" cy="613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AUTOR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3284621" y="5792993"/>
            <a:ext cx="2466474" cy="613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INSTRUÇÕES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Elipse 6">
            <a:hlinkClick r:id="rId4" action="ppaction://hlinksldjump"/>
          </p:cNvPr>
          <p:cNvSpPr/>
          <p:nvPr/>
        </p:nvSpPr>
        <p:spPr>
          <a:xfrm>
            <a:off x="5967664" y="5792993"/>
            <a:ext cx="2745132" cy="613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47788" algn="l"/>
              </a:tabLst>
            </a:pPr>
            <a:r>
              <a:rPr lang="pt-BR" b="1" dirty="0" smtClean="0">
                <a:solidFill>
                  <a:schemeClr val="bg1"/>
                </a:solidFill>
              </a:rPr>
              <a:t>REFERÊNCIAS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Elipse 7">
            <a:hlinkClick r:id="rId5" action="ppaction://hlinksldjump"/>
          </p:cNvPr>
          <p:cNvSpPr/>
          <p:nvPr/>
        </p:nvSpPr>
        <p:spPr>
          <a:xfrm>
            <a:off x="8912710" y="5792993"/>
            <a:ext cx="1925619" cy="613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INICIAR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96" y="2076224"/>
            <a:ext cx="2518187" cy="27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6527" y="312729"/>
            <a:ext cx="9124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cnidários são animais que se caracterizam pela presença de corpo mole e gelatinoso. Podemos encontrá-los em duas formas de vida, uma forma séssil e uma forma de vida livre. Marque a alternativa que indica o nome correto dessas duas formas de vida: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1506071" y="2421208"/>
            <a:ext cx="290456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hlinkClick r:id="rId3" action="ppaction://hlinksldjump"/>
          </p:cNvPr>
          <p:cNvSpPr/>
          <p:nvPr/>
        </p:nvSpPr>
        <p:spPr>
          <a:xfrm>
            <a:off x="1506071" y="2871148"/>
            <a:ext cx="290456" cy="34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4" action="ppaction://hlinksldjump"/>
          </p:cNvPr>
          <p:cNvSpPr/>
          <p:nvPr/>
        </p:nvSpPr>
        <p:spPr>
          <a:xfrm>
            <a:off x="1506071" y="3379321"/>
            <a:ext cx="290456" cy="347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Elipse 6">
            <a:hlinkClick r:id="rId5" action="ppaction://hlinksldjump"/>
          </p:cNvPr>
          <p:cNvSpPr/>
          <p:nvPr/>
        </p:nvSpPr>
        <p:spPr>
          <a:xfrm>
            <a:off x="1506071" y="3892583"/>
            <a:ext cx="290456" cy="33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10378" y="2382518"/>
            <a:ext cx="555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Larva e medusa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10378" y="2871148"/>
            <a:ext cx="637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Pólipo 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medusa.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10378" y="3387389"/>
            <a:ext cx="68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Águas-vivas 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Larva.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10378" y="3892583"/>
            <a:ext cx="660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Pólipos 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colônias.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esquerda 1">
            <a:hlinkClick r:id="rId2" action="ppaction://hlinksldjump"/>
          </p:cNvPr>
          <p:cNvSpPr/>
          <p:nvPr/>
        </p:nvSpPr>
        <p:spPr>
          <a:xfrm>
            <a:off x="862885" y="5473521"/>
            <a:ext cx="1416676" cy="9659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168202" y="1635617"/>
            <a:ext cx="6259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Tente novamente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17" y="1052336"/>
            <a:ext cx="1639824" cy="15666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1690" y="1442434"/>
            <a:ext cx="52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arabéns! Bora pra próxima? </a:t>
            </a:r>
            <a:endParaRPr lang="pt-BR" dirty="0"/>
          </a:p>
        </p:txBody>
      </p:sp>
      <p:sp>
        <p:nvSpPr>
          <p:cNvPr id="4" name="Seta para a direita listrada 3">
            <a:hlinkClick r:id="rId2" action="ppaction://hlinksldjump"/>
          </p:cNvPr>
          <p:cNvSpPr/>
          <p:nvPr/>
        </p:nvSpPr>
        <p:spPr>
          <a:xfrm>
            <a:off x="10122794" y="5795493"/>
            <a:ext cx="1481071" cy="9144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03" y="1078609"/>
            <a:ext cx="1359408" cy="11277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7" y="729334"/>
            <a:ext cx="5981251" cy="5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64417" y="1545465"/>
            <a:ext cx="556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foi dessa vez! Tente novamente.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41" y="962184"/>
            <a:ext cx="1639824" cy="1566672"/>
          </a:xfrm>
          <a:prstGeom prst="rect">
            <a:avLst/>
          </a:prstGeom>
        </p:spPr>
      </p:pic>
      <p:sp>
        <p:nvSpPr>
          <p:cNvPr id="4" name="Seta entalhada para a direita 3">
            <a:hlinkClick r:id="rId3" action="ppaction://hlinksldjump"/>
          </p:cNvPr>
          <p:cNvSpPr/>
          <p:nvPr/>
        </p:nvSpPr>
        <p:spPr>
          <a:xfrm rot="10800000">
            <a:off x="888642" y="5486400"/>
            <a:ext cx="1395211" cy="991673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8051" y="1287887"/>
            <a:ext cx="56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Tente de novo!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27" y="704606"/>
            <a:ext cx="1639824" cy="1566672"/>
          </a:xfrm>
          <a:prstGeom prst="rect">
            <a:avLst/>
          </a:prstGeom>
        </p:spPr>
      </p:pic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888642" y="5525037"/>
            <a:ext cx="1468192" cy="105606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4677" y="1532923"/>
            <a:ext cx="804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(UFPA) As planárias e as tênias são animais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2368062" y="3056592"/>
            <a:ext cx="290456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2368062" y="3506532"/>
            <a:ext cx="290456" cy="34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Elipse 6">
            <a:hlinkClick r:id="rId4" action="ppaction://hlinksldjump"/>
          </p:cNvPr>
          <p:cNvSpPr/>
          <p:nvPr/>
        </p:nvSpPr>
        <p:spPr>
          <a:xfrm>
            <a:off x="2368062" y="4014705"/>
            <a:ext cx="290456" cy="347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Elipse 7">
            <a:hlinkClick r:id="rId5" action="ppaction://hlinksldjump"/>
          </p:cNvPr>
          <p:cNvSpPr/>
          <p:nvPr/>
        </p:nvSpPr>
        <p:spPr>
          <a:xfrm>
            <a:off x="2368062" y="4527967"/>
            <a:ext cx="290456" cy="33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90092" y="3056592"/>
            <a:ext cx="419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acelomados, triblásticos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90092" y="3499540"/>
            <a:ext cx="6260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acelomados, </a:t>
            </a:r>
            <a:r>
              <a:rPr lang="pt-B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diblásticos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13538" y="3992734"/>
            <a:ext cx="574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celomados, triblásticos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813538" y="4492122"/>
            <a:ext cx="516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celomados, </a:t>
            </a:r>
            <a:r>
              <a:rPr lang="pt-B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diblásticos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7290" y="1068946"/>
            <a:ext cx="808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platelmintos, grupo no qual se encontram as planárias e as tênias, não apresentam celoma e possuem três folhetos germinativos.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5" y="1105230"/>
            <a:ext cx="1359408" cy="1127760"/>
          </a:xfrm>
          <a:prstGeom prst="rect">
            <a:avLst/>
          </a:prstGeom>
        </p:spPr>
      </p:pic>
      <p:sp>
        <p:nvSpPr>
          <p:cNvPr id="4" name="Seta para a direita listrada 3">
            <a:hlinkClick r:id="rId3" action="ppaction://hlinksldjump"/>
          </p:cNvPr>
          <p:cNvSpPr/>
          <p:nvPr/>
        </p:nvSpPr>
        <p:spPr>
          <a:xfrm>
            <a:off x="9362941" y="5628068"/>
            <a:ext cx="2215166" cy="1017431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7" y="729334"/>
            <a:ext cx="5981251" cy="5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esquerda 1">
            <a:hlinkClick r:id="rId2" action="ppaction://hlinksldjump"/>
          </p:cNvPr>
          <p:cNvSpPr/>
          <p:nvPr/>
        </p:nvSpPr>
        <p:spPr>
          <a:xfrm>
            <a:off x="824248" y="5589431"/>
            <a:ext cx="1429555" cy="99167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09870" y="1416676"/>
            <a:ext cx="556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foi dessa vez!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864172"/>
            <a:ext cx="1639824" cy="15666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2" y="991674"/>
            <a:ext cx="3374222" cy="2460809"/>
          </a:xfrm>
          <a:prstGeom prst="rect">
            <a:avLst/>
          </a:prstGeom>
        </p:spPr>
      </p:pic>
      <p:sp>
        <p:nvSpPr>
          <p:cNvPr id="3" name="Seta em curva para a esquerda 2">
            <a:hlinkClick r:id="rId3" action="ppaction://hlinksldjump"/>
          </p:cNvPr>
          <p:cNvSpPr/>
          <p:nvPr/>
        </p:nvSpPr>
        <p:spPr>
          <a:xfrm>
            <a:off x="772732" y="5241701"/>
            <a:ext cx="1390919" cy="140379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8" y="785612"/>
            <a:ext cx="4404574" cy="3335628"/>
          </a:xfrm>
          <a:prstGeom prst="rect">
            <a:avLst/>
          </a:prstGeom>
        </p:spPr>
      </p:pic>
      <p:sp>
        <p:nvSpPr>
          <p:cNvPr id="3" name="Seta em curva para a esquerda 2">
            <a:hlinkClick r:id="rId3" action="ppaction://hlinksldjump"/>
          </p:cNvPr>
          <p:cNvSpPr/>
          <p:nvPr/>
        </p:nvSpPr>
        <p:spPr>
          <a:xfrm>
            <a:off x="850006" y="5022761"/>
            <a:ext cx="1596980" cy="162273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00169" y="720762"/>
            <a:ext cx="604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reino dos animais (I)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87444" y="1280160"/>
            <a:ext cx="613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o reino animal.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87444" y="1839558"/>
            <a:ext cx="477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Fundamental- 7° ano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87443" y="2398956"/>
            <a:ext cx="8347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Carlin Ribas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Rosangela Ramos; Helena Brum Neto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Federal Farroupilha- Programa de Residência Pedagógica (Coordenação de Aperfeiçoamento de Pessoal de Nível Superior- CAPES).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pt-BR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9360569" y="6067313"/>
            <a:ext cx="2537390" cy="699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INSTRUÇÕES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946673" y="6067313"/>
            <a:ext cx="1290918" cy="69924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5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6071" y="372585"/>
            <a:ext cx="9350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Filo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Nematelmintos, inclui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animais que apresentam um corpo cilíndrico, alongado e com as extremidades afiladas. Marque a alternativa que indica corretamente duas outras características dos nematódeos.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1506071" y="2421208"/>
            <a:ext cx="290456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1506071" y="2871148"/>
            <a:ext cx="290456" cy="34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1506071" y="3379321"/>
            <a:ext cx="290456" cy="347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1506071" y="3892583"/>
            <a:ext cx="290456" cy="33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19257" y="2364585"/>
            <a:ext cx="592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Triblásticos e deuterostômios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19257" y="3855594"/>
            <a:ext cx="592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Triblásticos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pseudocelomados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19256" y="3425418"/>
            <a:ext cx="592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Pseudocelomados e deuterostômios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19257" y="2896617"/>
            <a:ext cx="592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Protostômios e celomados</a:t>
            </a:r>
          </a:p>
        </p:txBody>
      </p:sp>
    </p:spTree>
    <p:extLst>
      <p:ext uri="{BB962C8B-B14F-4D97-AF65-F5344CB8AC3E}">
        <p14:creationId xmlns:p14="http://schemas.microsoft.com/office/powerpoint/2010/main" val="22677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esquerda 1">
            <a:hlinkClick r:id="rId2" action="ppaction://hlinksldjump"/>
          </p:cNvPr>
          <p:cNvSpPr/>
          <p:nvPr/>
        </p:nvSpPr>
        <p:spPr>
          <a:xfrm>
            <a:off x="953037" y="5318975"/>
            <a:ext cx="1455312" cy="11590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3" y="1129175"/>
            <a:ext cx="3451538" cy="27473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em curva para a esquerda 1">
            <a:hlinkClick r:id="rId2" action="ppaction://hlinksldjump"/>
          </p:cNvPr>
          <p:cNvSpPr/>
          <p:nvPr/>
        </p:nvSpPr>
        <p:spPr>
          <a:xfrm>
            <a:off x="746975" y="4829577"/>
            <a:ext cx="1571222" cy="188031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2" y="1078992"/>
            <a:ext cx="1639824" cy="15666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031087" y="1352282"/>
            <a:ext cx="458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Tente novamente!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esquerda 1">
            <a:hlinkClick r:id="rId2" action="ppaction://hlinksldjump"/>
          </p:cNvPr>
          <p:cNvSpPr/>
          <p:nvPr/>
        </p:nvSpPr>
        <p:spPr>
          <a:xfrm>
            <a:off x="579549" y="5653825"/>
            <a:ext cx="1700012" cy="104318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503054" y="1140213"/>
            <a:ext cx="610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Quem sabe na próxima!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73" y="556932"/>
            <a:ext cx="1639824" cy="15666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direita listrada 1">
            <a:hlinkClick r:id="rId2" action="ppaction://hlinksldjump"/>
          </p:cNvPr>
          <p:cNvSpPr/>
          <p:nvPr/>
        </p:nvSpPr>
        <p:spPr>
          <a:xfrm>
            <a:off x="9839459" y="5537915"/>
            <a:ext cx="1648496" cy="1159099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575775" y="1004554"/>
            <a:ext cx="8087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nematódeos são triblásticos (três folhetos embrionários), protostômios (blastóporo originará a boca), pseudocelomados (cavidade corporal parcialmente revestida por mesoderme) e com simetria bilateral (um plano divide o corpo em duas partes simétricas).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1255261"/>
            <a:ext cx="1744358" cy="15394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7" y="729334"/>
            <a:ext cx="5981251" cy="5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6527" y="318859"/>
            <a:ext cx="8616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5-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moluscos são animais de corpo mole encontrados em diferentes ambientes. Os polvos, por exemplo, são encontrados no ambiente aquático marinho e são altamente especializados. A que classe de moluscos os polvos pertencem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1506071" y="2421208"/>
            <a:ext cx="290456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1506071" y="2871148"/>
            <a:ext cx="290456" cy="34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1506071" y="3379321"/>
            <a:ext cx="290456" cy="347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1506071" y="3892583"/>
            <a:ext cx="290456" cy="33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81605" y="2376698"/>
            <a:ext cx="614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Monoplacofora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86984" y="2871148"/>
            <a:ext cx="626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Cefalópodes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81605" y="3377711"/>
            <a:ext cx="505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Bivalves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81605" y="3884274"/>
            <a:ext cx="447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Gastrópodes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esquerda 1">
            <a:hlinkClick r:id="rId2" action="ppaction://hlinksldjump"/>
          </p:cNvPr>
          <p:cNvSpPr/>
          <p:nvPr/>
        </p:nvSpPr>
        <p:spPr>
          <a:xfrm>
            <a:off x="837127" y="5486400"/>
            <a:ext cx="1416676" cy="103031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881258"/>
            <a:ext cx="2090628" cy="199073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043965" y="932998"/>
            <a:ext cx="7057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ão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uma classe de moluscos que se julgava extinta, até que em 1952 foi recolhido de sedimentos marinhos de grande profundidade um espécimen vivo, na região do Golfo do Panamá.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2900" y="798490"/>
            <a:ext cx="6581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polvos e as lulas são moluscos classificados como cefalópodes. Esses animais apresentam como característica marcante os tentáculos que saem da cabeça.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40" y="798490"/>
            <a:ext cx="1615569" cy="1390918"/>
          </a:xfrm>
          <a:prstGeom prst="rect">
            <a:avLst/>
          </a:prstGeom>
        </p:spPr>
      </p:pic>
      <p:sp>
        <p:nvSpPr>
          <p:cNvPr id="7" name="Seta em curva para a direita 6">
            <a:hlinkClick r:id="rId3" action="ppaction://hlinksldjump"/>
          </p:cNvPr>
          <p:cNvSpPr/>
          <p:nvPr/>
        </p:nvSpPr>
        <p:spPr>
          <a:xfrm>
            <a:off x="10200068" y="5357611"/>
            <a:ext cx="1210614" cy="1287887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7" y="729334"/>
            <a:ext cx="5981251" cy="5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29565" y="1094704"/>
            <a:ext cx="714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bivalves são animais que apresentam uma concha formada por duas valvas, que se encaixam e protegem o corpo do animal. Como exemplo, podemos citar as ostras.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16" y="973087"/>
            <a:ext cx="1639824" cy="1566672"/>
          </a:xfrm>
          <a:prstGeom prst="rect">
            <a:avLst/>
          </a:prstGeom>
        </p:spPr>
      </p:pic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656823" y="5331854"/>
            <a:ext cx="1777284" cy="13136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64417" y="1017431"/>
            <a:ext cx="5718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São o grupo com maior número de espécies de moluscos. Dele fazem parte os caracóis e as lesmas.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94" y="741926"/>
            <a:ext cx="1639824" cy="1566672"/>
          </a:xfrm>
          <a:prstGeom prst="rect">
            <a:avLst/>
          </a:prstGeom>
        </p:spPr>
      </p:pic>
      <p:sp>
        <p:nvSpPr>
          <p:cNvPr id="4" name="Seta para a direita listrada 3">
            <a:hlinkClick r:id="rId3" action="ppaction://hlinksldjump"/>
          </p:cNvPr>
          <p:cNvSpPr/>
          <p:nvPr/>
        </p:nvSpPr>
        <p:spPr>
          <a:xfrm rot="10800000">
            <a:off x="837127" y="5447763"/>
            <a:ext cx="1764405" cy="1287888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00169" y="914400"/>
            <a:ext cx="593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00169" y="1839558"/>
            <a:ext cx="6895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será realizado por meio de perguntas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respostas.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participante avançar pra próxima, é necessário acertar a questão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começar a jogar é só clicar nos “balões”, para voltar clique nas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 pergunta tem apenas uma resposta correta, e só passara para a próxima, caso acerte.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a esquerda 3">
            <a:hlinkClick r:id="rId2" action="ppaction://hlinksldjump"/>
          </p:cNvPr>
          <p:cNvSpPr/>
          <p:nvPr/>
        </p:nvSpPr>
        <p:spPr>
          <a:xfrm>
            <a:off x="839096" y="6056555"/>
            <a:ext cx="1161826" cy="7207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hlinkClick r:id="rId3" action="ppaction://hlinksldjump"/>
          </p:cNvPr>
          <p:cNvSpPr/>
          <p:nvPr/>
        </p:nvSpPr>
        <p:spPr>
          <a:xfrm>
            <a:off x="9671125" y="6078071"/>
            <a:ext cx="1656677" cy="666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INICIAR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17431" y="318859"/>
            <a:ext cx="9395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6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Sabemos que o corpo dos anelídeos apresenta-se dividido em vários segmentos, também chamados de metâmeros. Em algumas espécies, esses metâmeros apresentam-se claramente mais dilatados, mais claros e desempenham um papel importante na formação do casulo. Marque a alternativa que indica corretamente o nome dessa região dos anelídeos.</a:t>
            </a: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1506071" y="3110606"/>
            <a:ext cx="290456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1506071" y="3539159"/>
            <a:ext cx="290456" cy="34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1506071" y="3951047"/>
            <a:ext cx="290456" cy="347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1506071" y="4372946"/>
            <a:ext cx="290456" cy="33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34862" y="3110606"/>
            <a:ext cx="2215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Nefrídio.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34862" y="3525629"/>
            <a:ext cx="173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Nefróstoma.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34862" y="3954535"/>
            <a:ext cx="142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Clitelo.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34862" y="4378590"/>
            <a:ext cx="40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Espermateca.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1690" y="1159099"/>
            <a:ext cx="6542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nefrídios são os "rins" dos invertebrados. São basicamente estruturas tubulares que comunicam com o exterior por meio de uma abertura (poro)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57" y="883594"/>
            <a:ext cx="1639824" cy="1566672"/>
          </a:xfrm>
          <a:prstGeom prst="rect">
            <a:avLst/>
          </a:prstGeom>
        </p:spPr>
      </p:pic>
      <p:sp>
        <p:nvSpPr>
          <p:cNvPr id="4" name="Seta em curva para a esquerda 3">
            <a:hlinkClick r:id="rId3" action="ppaction://hlinksldjump"/>
          </p:cNvPr>
          <p:cNvSpPr/>
          <p:nvPr/>
        </p:nvSpPr>
        <p:spPr>
          <a:xfrm>
            <a:off x="759854" y="5215944"/>
            <a:ext cx="1429554" cy="130076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2"/>
            <a:ext cx="12192000" cy="68266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63662" y="1442434"/>
            <a:ext cx="504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Retira as excretas do celoma.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1" y="859153"/>
            <a:ext cx="1639824" cy="1566672"/>
          </a:xfrm>
          <a:prstGeom prst="rect">
            <a:avLst/>
          </a:prstGeom>
        </p:spPr>
      </p:pic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862885" y="5370490"/>
            <a:ext cx="1751526" cy="12106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26535" y="1545465"/>
            <a:ext cx="7160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clitelo é a região do corpo dos anelídeos que tem como função principal a produção do casulo, local onde ocorrerá a fecundação dos óvulos.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20" y="1489416"/>
            <a:ext cx="1359408" cy="1127760"/>
          </a:xfrm>
          <a:prstGeom prst="rect">
            <a:avLst/>
          </a:prstGeom>
        </p:spPr>
      </p:pic>
      <p:sp>
        <p:nvSpPr>
          <p:cNvPr id="4" name="Seta em curva para a direita 3">
            <a:hlinkClick r:id="rId3" action="ppaction://hlinksldjump"/>
          </p:cNvPr>
          <p:cNvSpPr/>
          <p:nvPr/>
        </p:nvSpPr>
        <p:spPr>
          <a:xfrm>
            <a:off x="9826580" y="5409127"/>
            <a:ext cx="1275009" cy="1249250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7" y="729334"/>
            <a:ext cx="5981251" cy="5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30321" y="940158"/>
            <a:ext cx="746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strutura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saculiforme na fêmea de muitos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invertebrados,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qual são recebidos e armazenados os espermatozoides do macho.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1" y="664653"/>
            <a:ext cx="1639824" cy="1566672"/>
          </a:xfrm>
          <a:prstGeom prst="rect">
            <a:avLst/>
          </a:prstGeom>
        </p:spPr>
      </p:pic>
      <p:sp>
        <p:nvSpPr>
          <p:cNvPr id="4" name="Seta em curva para a esquerda 3">
            <a:hlinkClick r:id="rId3" action="ppaction://hlinksldjump"/>
          </p:cNvPr>
          <p:cNvSpPr/>
          <p:nvPr/>
        </p:nvSpPr>
        <p:spPr>
          <a:xfrm>
            <a:off x="721217" y="5241701"/>
            <a:ext cx="1223493" cy="1275009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3341" y="949924"/>
            <a:ext cx="939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6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(UFPE) Determine a alternativa que indica um crustáceo, um aracnídeo e um inseto, nessa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ordem.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1506071" y="3110606"/>
            <a:ext cx="290456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1506071" y="3539159"/>
            <a:ext cx="290456" cy="34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1506071" y="3951047"/>
            <a:ext cx="290456" cy="347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1506071" y="4372946"/>
            <a:ext cx="290456" cy="33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60620" y="3087304"/>
            <a:ext cx="441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Camarão, pulga 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aranha.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60620" y="3526157"/>
            <a:ext cx="506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Traça, siri 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lagosta.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60620" y="3954535"/>
            <a:ext cx="537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Lacraia, pulga 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carrapato.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60620" y="4372946"/>
            <a:ext cx="551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Lagosta, escorpião 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abelha.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5" y="868379"/>
            <a:ext cx="1639824" cy="15666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00778" y="1251605"/>
            <a:ext cx="5151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Tente novamente!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m curva para a esquerda 3">
            <a:hlinkClick r:id="rId3" action="ppaction://hlinksldjump"/>
          </p:cNvPr>
          <p:cNvSpPr/>
          <p:nvPr/>
        </p:nvSpPr>
        <p:spPr>
          <a:xfrm>
            <a:off x="592428" y="5293217"/>
            <a:ext cx="1202029" cy="1171977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43" y="1043575"/>
            <a:ext cx="1639824" cy="15666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96237" y="1637348"/>
            <a:ext cx="566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Talvez na próxima!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811369" y="5370490"/>
            <a:ext cx="1571223" cy="10947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57600" y="1313645"/>
            <a:ext cx="596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foi dessa vez! Tente novamente.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79" y="730364"/>
            <a:ext cx="1639824" cy="1566672"/>
          </a:xfrm>
          <a:prstGeom prst="rect">
            <a:avLst/>
          </a:prstGeom>
        </p:spPr>
      </p:pic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824248" y="5640946"/>
            <a:ext cx="1712890" cy="991674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88653" y="785611"/>
            <a:ext cx="84742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lagosta é um crustáceo, o escorpião, um aracnídeo; e a abelha, um inseto. Para diferenciá-los, devemos observar a quantidade de patas e a divisão do corpo. Crustáceos apresentam cefalotórax, abdome e cinco pares de patas ou mais. Os aracnídeos apresentam quatro pares de patas e o corpo dividido em cefalotórax e abdome. Já os insetos possuem três pares de patas e o corpo dividido em cabeça, tórax e abdome.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1" y="785610"/>
            <a:ext cx="1847389" cy="1545465"/>
          </a:xfrm>
          <a:prstGeom prst="rect">
            <a:avLst/>
          </a:prstGeom>
        </p:spPr>
      </p:pic>
      <p:sp>
        <p:nvSpPr>
          <p:cNvPr id="4" name="Seta em curva para a direita 3">
            <a:hlinkClick r:id="rId3" action="ppaction://hlinksldjump"/>
          </p:cNvPr>
          <p:cNvSpPr/>
          <p:nvPr/>
        </p:nvSpPr>
        <p:spPr>
          <a:xfrm>
            <a:off x="9465972" y="5293217"/>
            <a:ext cx="1751527" cy="1390918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7" y="729334"/>
            <a:ext cx="5981251" cy="5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65929" y="753035"/>
            <a:ext cx="537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935915" y="1485770"/>
            <a:ext cx="1118795" cy="946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1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626677" y="3133506"/>
            <a:ext cx="1151068" cy="946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9585063" y="5884433"/>
            <a:ext cx="1086522" cy="63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Obs.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530781" y="4500022"/>
            <a:ext cx="1151068" cy="946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Elipse 7"/>
          <p:cNvSpPr/>
          <p:nvPr/>
        </p:nvSpPr>
        <p:spPr>
          <a:xfrm>
            <a:off x="5542158" y="3683476"/>
            <a:ext cx="1151068" cy="946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4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7000045" y="2082288"/>
            <a:ext cx="1151068" cy="946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970512" y="2455774"/>
            <a:ext cx="1151068" cy="946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6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987943" y="4142907"/>
            <a:ext cx="1151068" cy="946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034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31919" y="1312433"/>
            <a:ext cx="484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83199" y="2317440"/>
            <a:ext cx="562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POR PARTRICIPAREM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10348856" y="6153374"/>
            <a:ext cx="1269403" cy="47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INÍCIO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76" y="2162285"/>
            <a:ext cx="2518187" cy="27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78653" y="1420009"/>
            <a:ext cx="643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Só vai poder fazer a questão 2, se passar pela 1. Não tem como clicar na questão 2 e pular a 1. Apenas avança para a próxima se acertar a anterior.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 em curva para a esquerda 2">
            <a:hlinkClick r:id="rId2" action="ppaction://hlinksldjump"/>
          </p:cNvPr>
          <p:cNvSpPr/>
          <p:nvPr/>
        </p:nvSpPr>
        <p:spPr>
          <a:xfrm>
            <a:off x="1097280" y="5690795"/>
            <a:ext cx="828339" cy="9466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9251" y="753035"/>
            <a:ext cx="370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Referências: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9250" y="1409224"/>
            <a:ext cx="9993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 escola. 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Exercícios sobre poríferos.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Disponível em: </a:t>
            </a:r>
            <a:r>
              <a:rPr lang="pt-BR" sz="12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pt-BR" sz="1200" dirty="0">
                <a:solidFill>
                  <a:schemeClr val="bg1"/>
                </a:solidFill>
                <a:hlinkClick r:id="rId2"/>
              </a:rPr>
              <a:t>://</a:t>
            </a:r>
            <a:r>
              <a:rPr lang="pt-BR" sz="1200" dirty="0" smtClean="0">
                <a:solidFill>
                  <a:schemeClr val="bg1"/>
                </a:solidFill>
                <a:hlinkClick r:id="rId2"/>
              </a:rPr>
              <a:t>exercicios.brasilescola.uol.com.br/exercicios-biologia/exercicios-sobre-poriferos.htm#resp-5</a:t>
            </a:r>
            <a:r>
              <a:rPr lang="pt-BR" sz="1200" dirty="0" smtClean="0">
                <a:solidFill>
                  <a:schemeClr val="bg1"/>
                </a:solidFill>
              </a:rPr>
              <a:t> . Acesso em: 15/07/2019.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11447" y="2100166"/>
            <a:ext cx="978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 educação. </a:t>
            </a:r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Exercícios sobre cnidários e platelmintos.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Disponível em: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pt-B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exercicios.mundoeducacao.bol.uol.com.br/exercicios-biologia/exercicios-sobre-cnidarios-platelmintos.htm#resposta-1973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 Acesso em: 15/07/2019.</a:t>
            </a: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m curva para a esquerda 4">
            <a:hlinkClick r:id="rId4" action="ppaction://hlinksldjump"/>
          </p:cNvPr>
          <p:cNvSpPr/>
          <p:nvPr/>
        </p:nvSpPr>
        <p:spPr>
          <a:xfrm>
            <a:off x="1151068" y="5744584"/>
            <a:ext cx="946673" cy="97894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11446" y="3590662"/>
            <a:ext cx="978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 educação. 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Exercícios sobre Artrópodes.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Disponível em: &lt;</a:t>
            </a:r>
            <a:r>
              <a:rPr lang="pt-B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 https://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exercicios.mundoeducacao.bol.uol.com.br/exercicios-biologia/exercicios-sobre-artropodes.htm#resposta-506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.Acesso em 16/07/2019.</a:t>
            </a: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11447" y="2872898"/>
            <a:ext cx="978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 educação. 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Exercícios sobre anelídeos.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Disponível em: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https</a:t>
            </a:r>
            <a:r>
              <a:rPr lang="pt-B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exercicios.mundoeducacao.bol.uol.com.br/exercicios-biologia/exercicios-sobre-anelideos.htm#resposta-532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Acesso em: 16/07/2019.</a:t>
            </a: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2892" y="301215"/>
            <a:ext cx="85135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1-Os poríferos, assim como ocorre em outros animais, têm grande capacidade de regeneração. Essa regeneração ocorre pela presença de células totipotentes capazes de se multiplicar originando outras células. Qual o nome dessas células? 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2485016" y="2624865"/>
            <a:ext cx="311972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2485016" y="3065930"/>
            <a:ext cx="311972" cy="279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4" action="ppaction://hlinksldjump"/>
          </p:cNvPr>
          <p:cNvSpPr/>
          <p:nvPr/>
        </p:nvSpPr>
        <p:spPr>
          <a:xfrm>
            <a:off x="2485016" y="3463965"/>
            <a:ext cx="311972" cy="311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Elipse 6">
            <a:hlinkClick r:id="rId5" action="ppaction://hlinksldjump"/>
          </p:cNvPr>
          <p:cNvSpPr/>
          <p:nvPr/>
        </p:nvSpPr>
        <p:spPr>
          <a:xfrm>
            <a:off x="2485016" y="3894273"/>
            <a:ext cx="311972" cy="32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69110" y="2624865"/>
            <a:ext cx="609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orócito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69110" y="3051046"/>
            <a:ext cx="73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Amebócito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69110" y="3446023"/>
            <a:ext cx="830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C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oanócito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69110" y="3870972"/>
            <a:ext cx="4977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scleroblasto</a:t>
            </a:r>
            <a:r>
              <a:rPr lang="pt-BR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93453" y="742458"/>
            <a:ext cx="7834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Todos os componentes fazem parte de um porífero, mas somente a célula denominada amebócito possui essa característica de poder originar todos os tipos de células presentes num porífero.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04" y="963408"/>
            <a:ext cx="1359408" cy="1127760"/>
          </a:xfrm>
          <a:prstGeom prst="rect">
            <a:avLst/>
          </a:prstGeom>
        </p:spPr>
      </p:pic>
      <p:sp>
        <p:nvSpPr>
          <p:cNvPr id="4" name="Seta para a direita 3">
            <a:hlinkClick r:id="rId3" action="ppaction://hlinksldjump"/>
          </p:cNvPr>
          <p:cNvSpPr/>
          <p:nvPr/>
        </p:nvSpPr>
        <p:spPr>
          <a:xfrm>
            <a:off x="10238704" y="5834130"/>
            <a:ext cx="1223493" cy="8886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7" y="729334"/>
            <a:ext cx="5981251" cy="51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27289" y="1403797"/>
            <a:ext cx="794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uma célula dobrada sobre si mesma, e compõe os poros dos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Poríferos,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 o acesso da água do exterior para o interior do organismo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3" y="1220625"/>
            <a:ext cx="1639824" cy="1566672"/>
          </a:xfrm>
          <a:prstGeom prst="rect">
            <a:avLst/>
          </a:prstGeom>
        </p:spPr>
      </p:pic>
      <p:sp>
        <p:nvSpPr>
          <p:cNvPr id="5" name="Seta em curva para a direita 4">
            <a:hlinkClick r:id="rId3" action="ppaction://hlinksldjump"/>
          </p:cNvPr>
          <p:cNvSpPr/>
          <p:nvPr/>
        </p:nvSpPr>
        <p:spPr>
          <a:xfrm rot="10384003">
            <a:off x="792850" y="5724147"/>
            <a:ext cx="953037" cy="9213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3803" y="1210614"/>
            <a:ext cx="8306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ão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células ovóides típicas das esponjas, dotadas de um flagelo cuja base é circundada por projeções da membrana plasmática, formando um funil. Estas células estão relacionados com a nutrição do animal, capturam o alimento por fagocitose ou por pinocitose.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6" y="1239591"/>
            <a:ext cx="1639824" cy="1566672"/>
          </a:xfrm>
          <a:prstGeom prst="rect">
            <a:avLst/>
          </a:prstGeom>
        </p:spPr>
      </p:pic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772732" y="5615189"/>
            <a:ext cx="1712891" cy="1004552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direita listrada 1">
            <a:hlinkClick r:id="rId2" action="ppaction://hlinksldjump"/>
          </p:cNvPr>
          <p:cNvSpPr/>
          <p:nvPr/>
        </p:nvSpPr>
        <p:spPr>
          <a:xfrm rot="10800000">
            <a:off x="850006" y="5563673"/>
            <a:ext cx="1262129" cy="8757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498501" y="1416676"/>
            <a:ext cx="642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são as células responsáveis pela secreção das espículas, estruturas mineralizadas, nos poríferos.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2" y="1233504"/>
            <a:ext cx="1639824" cy="15666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7" y="841755"/>
            <a:ext cx="5604733" cy="43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536</TotalTime>
  <Words>1126</Words>
  <Application>Microsoft Office PowerPoint</Application>
  <PresentationFormat>Personalizar</PresentationFormat>
  <Paragraphs>125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Circuito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Schuster</dc:creator>
  <cp:lastModifiedBy>Avaliador</cp:lastModifiedBy>
  <cp:revision>54</cp:revision>
  <dcterms:created xsi:type="dcterms:W3CDTF">2018-10-19T13:00:47Z</dcterms:created>
  <dcterms:modified xsi:type="dcterms:W3CDTF">2019-11-28T13:57:09Z</dcterms:modified>
</cp:coreProperties>
</file>