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12"/>
  </p:notesMasterIdLst>
  <p:sldIdLst>
    <p:sldId id="256" r:id="rId2"/>
    <p:sldId id="257" r:id="rId3"/>
    <p:sldId id="293" r:id="rId4"/>
    <p:sldId id="294" r:id="rId5"/>
    <p:sldId id="258" r:id="rId6"/>
    <p:sldId id="265" r:id="rId7"/>
    <p:sldId id="295" r:id="rId8"/>
    <p:sldId id="297" r:id="rId9"/>
    <p:sldId id="298" r:id="rId10"/>
    <p:sldId id="296"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320"/>
    <a:srgbClr val="0CB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8925" autoAdjust="0"/>
  </p:normalViewPr>
  <p:slideViewPr>
    <p:cSldViewPr>
      <p:cViewPr varScale="1">
        <p:scale>
          <a:sx n="91" d="100"/>
          <a:sy n="91" d="100"/>
        </p:scale>
        <p:origin x="1008" y="96"/>
      </p:cViewPr>
      <p:guideLst>
        <p:guide orient="horz" pos="2160"/>
        <p:guide pos="2880"/>
      </p:guideLst>
    </p:cSldViewPr>
  </p:slideViewPr>
  <p:outlineViewPr>
    <p:cViewPr>
      <p:scale>
        <a:sx n="33" d="100"/>
        <a:sy n="33" d="100"/>
      </p:scale>
      <p:origin x="6" y="3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4B957-B875-4561-A77A-D7CCAD8026E7}" type="datetimeFigureOut">
              <a:rPr lang="pt-BR" smtClean="0"/>
              <a:pPr/>
              <a:t>27/11/2019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BC126-7C20-41E6-8E88-15225921A968}" type="slidenum">
              <a:rPr lang="pt-BR" smtClean="0"/>
              <a:pPr/>
              <a:t>‹nº›</a:t>
            </a:fld>
            <a:endParaRPr lang="pt-BR"/>
          </a:p>
        </p:txBody>
      </p:sp>
    </p:spTree>
    <p:extLst>
      <p:ext uri="{BB962C8B-B14F-4D97-AF65-F5344CB8AC3E}">
        <p14:creationId xmlns:p14="http://schemas.microsoft.com/office/powerpoint/2010/main" val="287321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98BC126-7C20-41E6-8E88-15225921A968}" type="slidenum">
              <a:rPr lang="pt-BR" smtClean="0"/>
              <a:pPr/>
              <a:t>5</a:t>
            </a:fld>
            <a:endParaRPr lang="pt-BR"/>
          </a:p>
        </p:txBody>
      </p:sp>
    </p:spTree>
    <p:extLst>
      <p:ext uri="{BB962C8B-B14F-4D97-AF65-F5344CB8AC3E}">
        <p14:creationId xmlns:p14="http://schemas.microsoft.com/office/powerpoint/2010/main" val="225798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16696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t-BR" smtClean="0"/>
              <a:t>Clique para editar o título mestre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3520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t-BR" smtClean="0"/>
              <a:t>Clique para editar o texto mestre</a:t>
            </a:r>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51570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pt-BR" smtClean="0"/>
              <a:t>Clique para editar o título mestre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t-BR" smtClean="0"/>
              <a:t>Clique para editar o texto mestre</a:t>
            </a:r>
          </a:p>
        </p:txBody>
      </p:sp>
      <p:sp>
        <p:nvSpPr>
          <p:cNvPr id="2" name="Date Placeholder 1"/>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85693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272118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313125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46872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103856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404011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88668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188939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427350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pt-BR" smtClean="0"/>
              <a:t>Clique para editar o título mestre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4E80B24-DC7F-4CD9-A3FA-236EBA65A76B}" type="datetimeFigureOut">
              <a:rPr lang="pt-BR" smtClean="0"/>
              <a:pPr/>
              <a:t>27/11/2019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384080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t-BR" smtClean="0"/>
              <a:t>Clique para editar o título mestre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2914357" y="6041361"/>
            <a:ext cx="732659" cy="365125"/>
          </a:xfrm>
        </p:spPr>
        <p:txBody>
          <a:bodyPr/>
          <a:lstStyle/>
          <a:p>
            <a:fld id="{84E80B24-DC7F-4CD9-A3FA-236EBA65A76B}" type="datetimeFigureOut">
              <a:rPr lang="pt-BR" smtClean="0"/>
              <a:pPr/>
              <a:t>27/11/2019</a:t>
            </a:fld>
            <a:endParaRPr lang="pt-BR"/>
          </a:p>
        </p:txBody>
      </p:sp>
      <p:sp>
        <p:nvSpPr>
          <p:cNvPr id="6" name="Footer Placeholder 5"/>
          <p:cNvSpPr>
            <a:spLocks noGrp="1"/>
          </p:cNvSpPr>
          <p:nvPr>
            <p:ph type="ftr" sz="quarter" idx="11"/>
          </p:nvPr>
        </p:nvSpPr>
        <p:spPr>
          <a:xfrm>
            <a:off x="442797" y="6041361"/>
            <a:ext cx="2471560" cy="365125"/>
          </a:xfrm>
        </p:spPr>
        <p:txBody>
          <a:bodyPr/>
          <a:lstStyle/>
          <a:p>
            <a:endParaRPr lang="pt-BR"/>
          </a:p>
        </p:txBody>
      </p:sp>
      <p:sp>
        <p:nvSpPr>
          <p:cNvPr id="7" name="Slide Number Placeholder 6"/>
          <p:cNvSpPr>
            <a:spLocks noGrp="1"/>
          </p:cNvSpPr>
          <p:nvPr>
            <p:ph type="sldNum" sz="quarter" idx="12"/>
          </p:nvPr>
        </p:nvSpPr>
        <p:spPr>
          <a:xfrm>
            <a:off x="3647017" y="5915887"/>
            <a:ext cx="796616" cy="490599"/>
          </a:xfrm>
        </p:spPr>
        <p:txBody>
          <a:bodyPr/>
          <a:lstStyle/>
          <a:p>
            <a:fld id="{59F9EECB-A93D-4FA5-9EF7-CB22C516EC4C}" type="slidenum">
              <a:rPr lang="pt-BR" smtClean="0"/>
              <a:pPr/>
              <a:t>‹nº›</a:t>
            </a:fld>
            <a:endParaRPr lang="pt-BR"/>
          </a:p>
        </p:txBody>
      </p:sp>
    </p:spTree>
    <p:extLst>
      <p:ext uri="{BB962C8B-B14F-4D97-AF65-F5344CB8AC3E}">
        <p14:creationId xmlns:p14="http://schemas.microsoft.com/office/powerpoint/2010/main" val="317985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pt-B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84E80B24-DC7F-4CD9-A3FA-236EBA65A76B}" type="datetimeFigureOut">
              <a:rPr lang="pt-BR" smtClean="0"/>
              <a:pPr/>
              <a:t>27/11/2019</a:t>
            </a:fld>
            <a:endParaRPr lang="pt-BR"/>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59F9EECB-A93D-4FA5-9EF7-CB22C516EC4C}" type="slidenum">
              <a:rPr lang="pt-BR" smtClean="0"/>
              <a:pPr/>
              <a:t>‹nº›</a:t>
            </a:fld>
            <a:endParaRPr lang="pt-BR"/>
          </a:p>
        </p:txBody>
      </p:sp>
    </p:spTree>
    <p:extLst>
      <p:ext uri="{BB962C8B-B14F-4D97-AF65-F5344CB8AC3E}">
        <p14:creationId xmlns:p14="http://schemas.microsoft.com/office/powerpoint/2010/main" val="1756626052"/>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infoescola.com/quimica/ligacoes-quimica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8662" y="1714488"/>
            <a:ext cx="7529538" cy="1643074"/>
          </a:xfrm>
        </p:spPr>
        <p:txBody>
          <a:bodyPr>
            <a:normAutofit/>
          </a:bodyPr>
          <a:lstStyle/>
          <a:p>
            <a:r>
              <a:rPr lang="pt-BR" sz="4800" i="1" dirty="0" smtClean="0">
                <a:latin typeface="Arial Black" pitchFamily="34" charset="0"/>
              </a:rPr>
              <a:t>LIGAÇÕES QUÍMICAS</a:t>
            </a:r>
            <a:endParaRPr lang="pt-BR" sz="4800" i="1" dirty="0">
              <a:latin typeface="Arial Black" pitchFamily="34" charset="0"/>
            </a:endParaRPr>
          </a:p>
        </p:txBody>
      </p:sp>
      <p:sp>
        <p:nvSpPr>
          <p:cNvPr id="5" name="Retângulo 4">
            <a:hlinkClick r:id="rId2" action="ppaction://hlinksldjump"/>
          </p:cNvPr>
          <p:cNvSpPr/>
          <p:nvPr/>
        </p:nvSpPr>
        <p:spPr>
          <a:xfrm>
            <a:off x="6929454" y="5500702"/>
            <a:ext cx="1857388" cy="1071570"/>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3200" dirty="0">
                <a:solidFill>
                  <a:schemeClr val="tx1"/>
                </a:solidFill>
              </a:rPr>
              <a:t>Iniciar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7" name="Seta para a direita 6">
            <a:hlinkClick r:id="rId2" action="ppaction://hlinksldjump"/>
          </p:cNvPr>
          <p:cNvSpPr/>
          <p:nvPr/>
        </p:nvSpPr>
        <p:spPr>
          <a:xfrm>
            <a:off x="7395120" y="572525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SAIR</a:t>
            </a:r>
          </a:p>
        </p:txBody>
      </p:sp>
      <p:sp>
        <p:nvSpPr>
          <p:cNvPr id="8" name="Título 4"/>
          <p:cNvSpPr>
            <a:spLocks noGrp="1"/>
          </p:cNvSpPr>
          <p:nvPr>
            <p:ph type="title"/>
          </p:nvPr>
        </p:nvSpPr>
        <p:spPr>
          <a:xfrm>
            <a:off x="809997" y="447188"/>
            <a:ext cx="7524003" cy="970450"/>
          </a:xfrm>
        </p:spPr>
        <p:txBody>
          <a:bodyPr/>
          <a:lstStyle/>
          <a:p>
            <a:r>
              <a:rPr lang="pt-BR" dirty="0" smtClean="0"/>
              <a:t>Obrigada e até a próxima</a:t>
            </a:r>
            <a:endParaRPr lang="pt-BR" dirty="0"/>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0" y="2564904"/>
            <a:ext cx="3429000" cy="3429000"/>
          </a:xfrm>
          <a:prstGeom prst="rect">
            <a:avLst/>
          </a:prstGeom>
        </p:spPr>
      </p:pic>
    </p:spTree>
    <p:extLst>
      <p:ext uri="{BB962C8B-B14F-4D97-AF65-F5344CB8AC3E}">
        <p14:creationId xmlns:p14="http://schemas.microsoft.com/office/powerpoint/2010/main" val="134801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04178" y="460505"/>
            <a:ext cx="7524003" cy="970450"/>
          </a:xfrm>
        </p:spPr>
        <p:txBody>
          <a:bodyPr/>
          <a:lstStyle/>
          <a:p>
            <a:r>
              <a:rPr lang="pt-BR" dirty="0" smtClean="0"/>
              <a:t>Instruções</a:t>
            </a:r>
            <a:endParaRPr lang="pt-BR" dirty="0"/>
          </a:p>
        </p:txBody>
      </p:sp>
      <p:sp>
        <p:nvSpPr>
          <p:cNvPr id="6" name="Elipse 5">
            <a:hlinkClick r:id="rId2" action="ppaction://hlinksldjump"/>
          </p:cNvPr>
          <p:cNvSpPr/>
          <p:nvPr/>
        </p:nvSpPr>
        <p:spPr>
          <a:xfrm>
            <a:off x="3671308" y="5747328"/>
            <a:ext cx="2808312" cy="1043777"/>
          </a:xfrm>
          <a:prstGeom prst="ellipse">
            <a:avLst/>
          </a:prstGeom>
          <a:solidFill>
            <a:srgbClr val="CD132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Referências</a:t>
            </a:r>
            <a:endParaRPr lang="pt-BR" sz="2400" dirty="0"/>
          </a:p>
          <a:p>
            <a:pPr algn="ctr"/>
            <a:endParaRPr lang="pt-BR" dirty="0"/>
          </a:p>
        </p:txBody>
      </p:sp>
      <p:sp>
        <p:nvSpPr>
          <p:cNvPr id="7" name="Elipse 6">
            <a:hlinkClick r:id="rId3" action="ppaction://hlinksldjump"/>
          </p:cNvPr>
          <p:cNvSpPr/>
          <p:nvPr/>
        </p:nvSpPr>
        <p:spPr>
          <a:xfrm>
            <a:off x="5940152" y="2253182"/>
            <a:ext cx="2900653" cy="1877782"/>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Ligações Químicas</a:t>
            </a:r>
            <a:endParaRPr lang="pt-BR" dirty="0"/>
          </a:p>
        </p:txBody>
      </p:sp>
      <p:sp>
        <p:nvSpPr>
          <p:cNvPr id="9" name="Seta para a direita 8"/>
          <p:cNvSpPr/>
          <p:nvPr/>
        </p:nvSpPr>
        <p:spPr>
          <a:xfrm>
            <a:off x="494633" y="225318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
        <p:nvSpPr>
          <p:cNvPr id="11" name="Seta para a esquerda 10"/>
          <p:cNvSpPr/>
          <p:nvPr/>
        </p:nvSpPr>
        <p:spPr>
          <a:xfrm>
            <a:off x="323528" y="3284984"/>
            <a:ext cx="1512168" cy="936104"/>
          </a:xfrm>
          <a:prstGeom prst="lef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VOLTAR</a:t>
            </a:r>
          </a:p>
        </p:txBody>
      </p:sp>
      <p:sp>
        <p:nvSpPr>
          <p:cNvPr id="12" name="CaixaDeTexto 11"/>
          <p:cNvSpPr txBox="1"/>
          <p:nvPr/>
        </p:nvSpPr>
        <p:spPr>
          <a:xfrm>
            <a:off x="1946915" y="3552981"/>
            <a:ext cx="3448788" cy="400110"/>
          </a:xfrm>
          <a:prstGeom prst="rect">
            <a:avLst/>
          </a:prstGeom>
          <a:noFill/>
        </p:spPr>
        <p:txBody>
          <a:bodyPr wrap="square" rtlCol="0">
            <a:spAutoFit/>
          </a:bodyPr>
          <a:lstStyle/>
          <a:p>
            <a:r>
              <a:rPr lang="pt-BR" sz="2000" dirty="0" smtClean="0">
                <a:latin typeface="Arial" pitchFamily="34" charset="0"/>
                <a:cs typeface="Arial" pitchFamily="34" charset="0"/>
              </a:rPr>
              <a:t>CLICAR PARA RETORNAR </a:t>
            </a:r>
            <a:endParaRPr lang="pt-BR" sz="2000" dirty="0">
              <a:latin typeface="Arial" pitchFamily="34" charset="0"/>
              <a:cs typeface="Arial" pitchFamily="34" charset="0"/>
            </a:endParaRPr>
          </a:p>
        </p:txBody>
      </p:sp>
      <p:sp>
        <p:nvSpPr>
          <p:cNvPr id="13" name="CaixaDeTexto 12"/>
          <p:cNvSpPr txBox="1"/>
          <p:nvPr/>
        </p:nvSpPr>
        <p:spPr>
          <a:xfrm>
            <a:off x="2095078" y="2544846"/>
            <a:ext cx="3152461" cy="400110"/>
          </a:xfrm>
          <a:prstGeom prst="rect">
            <a:avLst/>
          </a:prstGeom>
          <a:noFill/>
        </p:spPr>
        <p:txBody>
          <a:bodyPr wrap="square" rtlCol="0">
            <a:spAutoFit/>
          </a:bodyPr>
          <a:lstStyle/>
          <a:p>
            <a:r>
              <a:rPr lang="pt-BR" sz="2000" dirty="0" smtClean="0">
                <a:solidFill>
                  <a:prstClr val="white"/>
                </a:solidFill>
                <a:latin typeface="Arial" pitchFamily="34" charset="0"/>
                <a:cs typeface="Arial" pitchFamily="34" charset="0"/>
              </a:rPr>
              <a:t>CLICAR PARA SEGUIR</a:t>
            </a:r>
            <a:endParaRPr lang="pt-BR" sz="2000" dirty="0">
              <a:solidFill>
                <a:prstClr val="white"/>
              </a:solidFill>
              <a:latin typeface="Arial" pitchFamily="34" charset="0"/>
              <a:cs typeface="Arial" pitchFamily="34" charset="0"/>
            </a:endParaRPr>
          </a:p>
        </p:txBody>
      </p:sp>
      <p:sp>
        <p:nvSpPr>
          <p:cNvPr id="17" name="Texto explicativo em seta para baixo 16"/>
          <p:cNvSpPr/>
          <p:nvPr/>
        </p:nvSpPr>
        <p:spPr>
          <a:xfrm>
            <a:off x="95021" y="4498864"/>
            <a:ext cx="2738464" cy="11177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Arial" panose="020B0604020202020204" pitchFamily="34" charset="0"/>
                <a:cs typeface="Arial" panose="020B0604020202020204" pitchFamily="34" charset="0"/>
              </a:rPr>
              <a:t>PARA VISUALIZAR A AUTORIA</a:t>
            </a:r>
          </a:p>
        </p:txBody>
      </p:sp>
      <p:sp>
        <p:nvSpPr>
          <p:cNvPr id="18" name="Texto explicativo em seta para baixo 17"/>
          <p:cNvSpPr/>
          <p:nvPr/>
        </p:nvSpPr>
        <p:spPr>
          <a:xfrm>
            <a:off x="3671308" y="4485871"/>
            <a:ext cx="2738464" cy="11177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Arial" panose="020B0604020202020204" pitchFamily="34" charset="0"/>
                <a:cs typeface="Arial" panose="020B0604020202020204" pitchFamily="34" charset="0"/>
              </a:rPr>
              <a:t>PARA VISUALIZAR </a:t>
            </a:r>
            <a:r>
              <a:rPr lang="pt-BR" sz="2000" dirty="0" smtClean="0">
                <a:latin typeface="Arial" panose="020B0604020202020204" pitchFamily="34" charset="0"/>
                <a:cs typeface="Arial" panose="020B0604020202020204" pitchFamily="34" charset="0"/>
              </a:rPr>
              <a:t>AS REFERÊNCIAS</a:t>
            </a:r>
            <a:endParaRPr lang="pt-BR" sz="2000" dirty="0">
              <a:latin typeface="Arial" panose="020B0604020202020204" pitchFamily="34" charset="0"/>
              <a:cs typeface="Arial" panose="020B0604020202020204" pitchFamily="34" charset="0"/>
            </a:endParaRPr>
          </a:p>
        </p:txBody>
      </p:sp>
      <p:sp>
        <p:nvSpPr>
          <p:cNvPr id="19" name="Elipse 18">
            <a:hlinkClick r:id="rId4" action="ppaction://hlinksldjump"/>
          </p:cNvPr>
          <p:cNvSpPr/>
          <p:nvPr/>
        </p:nvSpPr>
        <p:spPr>
          <a:xfrm>
            <a:off x="603783" y="5921813"/>
            <a:ext cx="2108362" cy="78594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Autoria</a:t>
            </a:r>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Autoria</a:t>
            </a:r>
            <a:endParaRPr lang="pt-BR" dirty="0"/>
          </a:p>
        </p:txBody>
      </p:sp>
      <p:sp>
        <p:nvSpPr>
          <p:cNvPr id="8" name="Espaço Reservado para Conteúdo 2"/>
          <p:cNvSpPr>
            <a:spLocks noGrp="1"/>
          </p:cNvSpPr>
          <p:nvPr>
            <p:ph idx="1"/>
          </p:nvPr>
        </p:nvSpPr>
        <p:spPr>
          <a:xfrm>
            <a:off x="395536" y="2348880"/>
            <a:ext cx="8100392" cy="3528392"/>
          </a:xfrm>
        </p:spPr>
        <p:txBody>
          <a:bodyPr>
            <a:normAutofit fontScale="92500" lnSpcReduction="20000"/>
          </a:bodyPr>
          <a:lstStyle/>
          <a:p>
            <a:pPr algn="just"/>
            <a:r>
              <a:rPr lang="pt-BR" sz="2000" dirty="0"/>
              <a:t>Instituto Federal Farroupilha – Campus São Vicente do Sul</a:t>
            </a:r>
          </a:p>
          <a:p>
            <a:pPr algn="just"/>
            <a:r>
              <a:rPr lang="pt-BR" sz="2000" dirty="0"/>
              <a:t>Autora: </a:t>
            </a:r>
            <a:r>
              <a:rPr lang="pt-BR" sz="2000" dirty="0" smtClean="0"/>
              <a:t>Patrícia M. Vieira Martins</a:t>
            </a:r>
            <a:endParaRPr lang="pt-BR" sz="2000" dirty="0"/>
          </a:p>
          <a:p>
            <a:pPr algn="just"/>
            <a:r>
              <a:rPr lang="pt-BR" sz="2000" dirty="0" smtClean="0"/>
              <a:t>Docente:Profª.Drª. Maria Rosângela Silveira Ramos - Coordenadora Institucional - Residência Pedagógica </a:t>
            </a:r>
            <a:r>
              <a:rPr lang="pt-BR" sz="2000" dirty="0" err="1" smtClean="0"/>
              <a:t>IFFar</a:t>
            </a:r>
            <a:r>
              <a:rPr lang="pt-BR" sz="2000" dirty="0" smtClean="0"/>
              <a:t>;</a:t>
            </a:r>
          </a:p>
          <a:p>
            <a:pPr algn="just"/>
            <a:r>
              <a:rPr lang="pt-BR" sz="2000" dirty="0" smtClean="0"/>
              <a:t>Prof.ª Dr.ª Helena Brum Neto – Coordenadora Institucional do LIFE e PIBID.</a:t>
            </a:r>
            <a:r>
              <a:rPr lang="pt-BR" sz="2000" dirty="0" smtClean="0"/>
              <a:t>  </a:t>
            </a:r>
            <a:endParaRPr lang="pt-BR" sz="2000" dirty="0"/>
          </a:p>
          <a:p>
            <a:pPr algn="just"/>
            <a:r>
              <a:rPr lang="pt-BR" sz="2000" dirty="0"/>
              <a:t>Nível: Ensino Médio</a:t>
            </a:r>
          </a:p>
          <a:p>
            <a:pPr algn="just"/>
            <a:r>
              <a:rPr lang="pt-BR" sz="2000" dirty="0"/>
              <a:t>Este objeto Educacional trata de um </a:t>
            </a:r>
            <a:r>
              <a:rPr lang="pt-BR" sz="2000" dirty="0" smtClean="0"/>
              <a:t>breve resumo das ligações químicas o qual serve de base para o jogo </a:t>
            </a:r>
            <a:r>
              <a:rPr lang="pt-BR" sz="2000" dirty="0"/>
              <a:t>de perguntas e respostas de </a:t>
            </a:r>
            <a:r>
              <a:rPr lang="pt-BR" sz="2000" dirty="0" smtClean="0"/>
              <a:t>ligações químicas, </a:t>
            </a:r>
            <a:r>
              <a:rPr lang="pt-BR" sz="2000" dirty="0"/>
              <a:t>ou seja, um Quiz. </a:t>
            </a:r>
            <a:r>
              <a:rPr lang="pt-BR" sz="2000" dirty="0" smtClean="0"/>
              <a:t>Para </a:t>
            </a:r>
            <a:r>
              <a:rPr lang="pt-BR" sz="2000" dirty="0"/>
              <a:t>jogar siga as setas e utilize sempre o mouse</a:t>
            </a:r>
            <a:r>
              <a:rPr lang="pt-BR" sz="2000" dirty="0" smtClean="0"/>
              <a:t>.</a:t>
            </a:r>
            <a:endParaRPr lang="pt-BR" dirty="0"/>
          </a:p>
          <a:p>
            <a:pPr algn="just"/>
            <a:endParaRPr lang="pt-BR" dirty="0"/>
          </a:p>
        </p:txBody>
      </p:sp>
      <p:sp>
        <p:nvSpPr>
          <p:cNvPr id="9" name="Seta para a esquerda 8">
            <a:hlinkClick r:id="rId2" action="ppaction://hlinksldjump"/>
          </p:cNvPr>
          <p:cNvSpPr/>
          <p:nvPr/>
        </p:nvSpPr>
        <p:spPr>
          <a:xfrm>
            <a:off x="251520" y="5711622"/>
            <a:ext cx="1512168" cy="936104"/>
          </a:xfrm>
          <a:prstGeom prst="lef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VOLTAR</a:t>
            </a:r>
          </a:p>
        </p:txBody>
      </p:sp>
    </p:spTree>
    <p:extLst>
      <p:ext uri="{BB962C8B-B14F-4D97-AF65-F5344CB8AC3E}">
        <p14:creationId xmlns:p14="http://schemas.microsoft.com/office/powerpoint/2010/main" val="4593134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916832"/>
            <a:ext cx="8100392" cy="4046080"/>
          </a:xfrm>
        </p:spPr>
        <p:txBody>
          <a:bodyPr>
            <a:normAutofit/>
          </a:bodyPr>
          <a:lstStyle/>
          <a:p>
            <a:pPr algn="just"/>
            <a:r>
              <a:rPr lang="pt-BR" sz="2000" dirty="0" smtClean="0"/>
              <a:t>Ligações Químicas disponível em:&lt; </a:t>
            </a:r>
            <a:r>
              <a:rPr lang="pt-BR" sz="2000" dirty="0" smtClean="0">
                <a:hlinkClick r:id="rId2"/>
              </a:rPr>
              <a:t>https</a:t>
            </a:r>
            <a:r>
              <a:rPr lang="pt-BR" sz="2000" dirty="0">
                <a:hlinkClick r:id="rId2"/>
              </a:rPr>
              <a:t>://</a:t>
            </a:r>
            <a:r>
              <a:rPr lang="pt-BR" sz="2000" dirty="0" smtClean="0">
                <a:hlinkClick r:id="rId2"/>
              </a:rPr>
              <a:t>www.infoescola.com/quimica/ligacoes-quimicas/</a:t>
            </a:r>
            <a:r>
              <a:rPr lang="pt-BR" sz="2000" dirty="0" smtClean="0"/>
              <a:t>&gt; acesso em 14 de outubro de 2019.</a:t>
            </a:r>
            <a:endParaRPr lang="pt-BR" sz="2000" dirty="0"/>
          </a:p>
          <a:p>
            <a:pPr algn="just"/>
            <a:endParaRPr lang="pt-BR" dirty="0"/>
          </a:p>
          <a:p>
            <a:pPr algn="just"/>
            <a:endParaRPr lang="pt-BR" dirty="0"/>
          </a:p>
        </p:txBody>
      </p:sp>
      <p:sp>
        <p:nvSpPr>
          <p:cNvPr id="5" name="Título 4"/>
          <p:cNvSpPr>
            <a:spLocks noGrp="1"/>
          </p:cNvSpPr>
          <p:nvPr>
            <p:ph type="title"/>
          </p:nvPr>
        </p:nvSpPr>
        <p:spPr/>
        <p:txBody>
          <a:bodyPr/>
          <a:lstStyle/>
          <a:p>
            <a:r>
              <a:rPr lang="pt-BR" dirty="0"/>
              <a:t>R</a:t>
            </a:r>
            <a:r>
              <a:rPr lang="pt-BR" dirty="0" smtClean="0"/>
              <a:t>eferências</a:t>
            </a:r>
            <a:endParaRPr lang="pt-BR" dirty="0"/>
          </a:p>
        </p:txBody>
      </p:sp>
      <p:pic>
        <p:nvPicPr>
          <p:cNvPr id="2" name="Imagem 1">
            <a:hlinkClick r:id="rId3" action="ppaction://hlinksldjump"/>
          </p:cNvPr>
          <p:cNvPicPr>
            <a:picLocks noChangeAspect="1"/>
          </p:cNvPicPr>
          <p:nvPr/>
        </p:nvPicPr>
        <p:blipFill>
          <a:blip r:embed="rId4"/>
          <a:stretch>
            <a:fillRect/>
          </a:stretch>
        </p:blipFill>
        <p:spPr>
          <a:xfrm>
            <a:off x="179512" y="5733256"/>
            <a:ext cx="1542422" cy="944962"/>
          </a:xfrm>
          <a:prstGeom prst="rect">
            <a:avLst/>
          </a:prstGeom>
        </p:spPr>
      </p:pic>
    </p:spTree>
    <p:extLst>
      <p:ext uri="{BB962C8B-B14F-4D97-AF65-F5344CB8AC3E}">
        <p14:creationId xmlns:p14="http://schemas.microsoft.com/office/powerpoint/2010/main" val="4570223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Ligações Químicas</a:t>
            </a:r>
            <a:endParaRPr lang="pt-BR" dirty="0"/>
          </a:p>
        </p:txBody>
      </p:sp>
      <p:sp>
        <p:nvSpPr>
          <p:cNvPr id="8" name="Retângulo 7"/>
          <p:cNvSpPr/>
          <p:nvPr/>
        </p:nvSpPr>
        <p:spPr>
          <a:xfrm>
            <a:off x="0" y="-16096"/>
            <a:ext cx="9144000" cy="687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exto explicativo retangular 6"/>
          <p:cNvSpPr/>
          <p:nvPr/>
        </p:nvSpPr>
        <p:spPr>
          <a:xfrm>
            <a:off x="179512" y="188640"/>
            <a:ext cx="6192688" cy="4032448"/>
          </a:xfrm>
          <a:prstGeom prst="wedgeRectCallout">
            <a:avLst>
              <a:gd name="adj1" fmla="val 49620"/>
              <a:gd name="adj2" fmla="val 70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Basicamente, duas forças de naturezas distintas atuam no interior da matéria: são as forças intermoleculares, isto é, entre moléculas, e as forças </a:t>
            </a:r>
            <a:r>
              <a:rPr lang="pt-BR" sz="2000" dirty="0" err="1"/>
              <a:t>intramoleculares</a:t>
            </a:r>
            <a:r>
              <a:rPr lang="pt-BR" sz="2000" dirty="0"/>
              <a:t>, que agem no interior dessas moléculas, entre dois ou mais átomos. As forças intermoleculares podem ser descritas, sucintamente, como Pontes de Hidrogênio ou Forças de Van der </a:t>
            </a:r>
            <a:r>
              <a:rPr lang="pt-BR" sz="2000" dirty="0" err="1"/>
              <a:t>Waals</a:t>
            </a:r>
            <a:r>
              <a:rPr lang="pt-BR" sz="2000" dirty="0"/>
              <a:t>. As forças </a:t>
            </a:r>
            <a:r>
              <a:rPr lang="pt-BR" sz="2000" dirty="0" err="1"/>
              <a:t>intramoleculares</a:t>
            </a:r>
            <a:r>
              <a:rPr lang="pt-BR" sz="2000" dirty="0"/>
              <a:t> são as famosas ligações químicas, que podem ser do tipo iônico, covalente ou metálico</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1367" y="2708920"/>
            <a:ext cx="2613466" cy="2482332"/>
          </a:xfrm>
          <a:prstGeom prst="rect">
            <a:avLst/>
          </a:prstGeom>
        </p:spPr>
      </p:pic>
      <p:sp>
        <p:nvSpPr>
          <p:cNvPr id="11" name="Seta para a direita 10">
            <a:hlinkClick r:id="rId4" action="ppaction://hlinksldjump"/>
          </p:cNvPr>
          <p:cNvSpPr/>
          <p:nvPr/>
        </p:nvSpPr>
        <p:spPr>
          <a:xfrm>
            <a:off x="7380312" y="5746109"/>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4000" fill="remove" nodeType="withEffect">
                                  <p:stCondLst>
                                    <p:cond delay="0"/>
                                  </p:stCondLst>
                                  <p:childTnLst>
                                    <p:animClr clrSpc="rgb" dir="cw">
                                      <p:cBhvr override="childStyle">
                                        <p:cTn id="6" dur="500" autoRev="1" fill="remove"/>
                                        <p:tgtEl>
                                          <p:spTgt spid="9"/>
                                        </p:tgtEl>
                                        <p:attrNameLst>
                                          <p:attrName>style.color</p:attrName>
                                        </p:attrNameLst>
                                      </p:cBhvr>
                                      <p:to>
                                        <a:schemeClr val="bg1"/>
                                      </p:to>
                                    </p:animClr>
                                    <p:animClr clrSpc="rgb" dir="cw">
                                      <p:cBhvr>
                                        <p:cTn id="7" dur="500" autoRev="1" fill="remove"/>
                                        <p:tgtEl>
                                          <p:spTgt spid="9"/>
                                        </p:tgtEl>
                                        <p:attrNameLst>
                                          <p:attrName>fillcolor</p:attrName>
                                        </p:attrNameLst>
                                      </p:cBhvr>
                                      <p:to>
                                        <a:schemeClr val="bg1"/>
                                      </p:to>
                                    </p:animClr>
                                    <p:set>
                                      <p:cBhvr>
                                        <p:cTn id="8" dur="500" autoRev="1" fill="remove"/>
                                        <p:tgtEl>
                                          <p:spTgt spid="9"/>
                                        </p:tgtEl>
                                        <p:attrNameLst>
                                          <p:attrName>fill.type</p:attrName>
                                        </p:attrNameLst>
                                      </p:cBhvr>
                                      <p:to>
                                        <p:strVal val="solid"/>
                                      </p:to>
                                    </p:set>
                                    <p:set>
                                      <p:cBhvr>
                                        <p:cTn id="9" dur="5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5" name="Retângulo 4"/>
          <p:cNvSpPr/>
          <p:nvPr/>
        </p:nvSpPr>
        <p:spPr>
          <a:xfrm>
            <a:off x="-11355" y="0"/>
            <a:ext cx="9144000" cy="687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exto explicativo retangular 2"/>
          <p:cNvSpPr/>
          <p:nvPr/>
        </p:nvSpPr>
        <p:spPr>
          <a:xfrm>
            <a:off x="449710" y="332656"/>
            <a:ext cx="4752528" cy="3530106"/>
          </a:xfrm>
          <a:prstGeom prst="wedgeRectCallout">
            <a:avLst>
              <a:gd name="adj1" fmla="val 54147"/>
              <a:gd name="adj2" fmla="val 6402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Sem nenhuma dúvida, ainda hoje as forças que atuam entre átomos representam um dos aspectos mais intrigantes de todo o estudo da química. Destas forças, as mais fortes são as ligações químicas, responsáveis pela união estável de átomos, resultando na formação de moléculas, sendo estas as bases constituintes de toda matéria que conhecemos</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5812" y="2902213"/>
            <a:ext cx="3429000" cy="2578596"/>
          </a:xfrm>
          <a:prstGeom prst="rect">
            <a:avLst/>
          </a:prstGeom>
        </p:spPr>
      </p:pic>
      <p:sp>
        <p:nvSpPr>
          <p:cNvPr id="7" name="Seta para a direita 6">
            <a:hlinkClick r:id="rId3" action="ppaction://hlinksldjump"/>
          </p:cNvPr>
          <p:cNvSpPr/>
          <p:nvPr/>
        </p:nvSpPr>
        <p:spPr>
          <a:xfrm>
            <a:off x="7395120" y="572525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
        <p:nvSpPr>
          <p:cNvPr id="8" name="Retângulo 7"/>
          <p:cNvSpPr/>
          <p:nvPr/>
        </p:nvSpPr>
        <p:spPr>
          <a:xfrm>
            <a:off x="456642" y="4725144"/>
            <a:ext cx="4900450" cy="1936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As ligações químicas representam interações entre dois ou mais átomos, interações essas que podem ocorrer por doação de elétrons, compartilhamento de elétrons ou ainda </a:t>
            </a:r>
            <a:r>
              <a:rPr lang="pt-BR" sz="2000" dirty="0" err="1"/>
              <a:t>deslocalização</a:t>
            </a:r>
            <a:r>
              <a:rPr lang="pt-BR" sz="2000" dirty="0"/>
              <a:t> de elétrons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5" name="Retângulo 4"/>
          <p:cNvSpPr/>
          <p:nvPr/>
        </p:nvSpPr>
        <p:spPr>
          <a:xfrm>
            <a:off x="0" y="-48581"/>
            <a:ext cx="9144000" cy="687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tx1"/>
              </a:solidFill>
            </a:endParaRPr>
          </a:p>
        </p:txBody>
      </p:sp>
      <p:sp>
        <p:nvSpPr>
          <p:cNvPr id="7" name="Seta para a direita 6">
            <a:hlinkClick r:id="rId2" action="ppaction://hlinksldjump"/>
          </p:cNvPr>
          <p:cNvSpPr/>
          <p:nvPr/>
        </p:nvSpPr>
        <p:spPr>
          <a:xfrm>
            <a:off x="7395120" y="572525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
        <p:nvSpPr>
          <p:cNvPr id="4" name="Retângulo 3"/>
          <p:cNvSpPr/>
          <p:nvPr/>
        </p:nvSpPr>
        <p:spPr>
          <a:xfrm>
            <a:off x="125760" y="2485254"/>
            <a:ext cx="8892480" cy="280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Predominam as forças eletrostáticas que atraem os íons de cargas opostas. A ligação iônica é a responsável pela formação de compostos iônicos, e ocorre entre um átomo metálico e um átomo não metálico, com doação de elétrons por parte do primeiro e recebimento de elétrons por parte do segundo.</a:t>
            </a:r>
          </a:p>
        </p:txBody>
      </p:sp>
      <p:sp>
        <p:nvSpPr>
          <p:cNvPr id="9" name="Retângulo 8"/>
          <p:cNvSpPr/>
          <p:nvPr/>
        </p:nvSpPr>
        <p:spPr>
          <a:xfrm>
            <a:off x="142691" y="94417"/>
            <a:ext cx="889248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tx1"/>
                </a:solidFill>
              </a:rPr>
              <a:t>Pode ocorrer a doação e o recebimento de elétrons entre dois átomos, caracterizando uma ligação denominada de  ligação </a:t>
            </a:r>
            <a:r>
              <a:rPr lang="pt-BR" sz="2400" dirty="0" smtClean="0">
                <a:solidFill>
                  <a:schemeClr val="tx1"/>
                </a:solidFill>
              </a:rPr>
              <a:t>iônica:</a:t>
            </a:r>
            <a:endParaRPr lang="pt-BR" sz="2400" dirty="0">
              <a:solidFill>
                <a:schemeClr val="tx1"/>
              </a:solidFill>
            </a:endParaRPr>
          </a:p>
          <a:p>
            <a:pPr algn="ctr"/>
            <a:endParaRPr lang="pt-BR" dirty="0"/>
          </a:p>
        </p:txBody>
      </p:sp>
    </p:spTree>
    <p:extLst>
      <p:ext uri="{BB962C8B-B14F-4D97-AF65-F5344CB8AC3E}">
        <p14:creationId xmlns:p14="http://schemas.microsoft.com/office/powerpoint/2010/main" val="391522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5" name="Retângulo 4"/>
          <p:cNvSpPr/>
          <p:nvPr/>
        </p:nvSpPr>
        <p:spPr>
          <a:xfrm>
            <a:off x="0" y="-48581"/>
            <a:ext cx="9144000" cy="687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tx1"/>
              </a:solidFill>
            </a:endParaRPr>
          </a:p>
        </p:txBody>
      </p:sp>
      <p:sp>
        <p:nvSpPr>
          <p:cNvPr id="7" name="Seta para a direita 6">
            <a:hlinkClick r:id="rId2" action="ppaction://hlinksldjump"/>
          </p:cNvPr>
          <p:cNvSpPr/>
          <p:nvPr/>
        </p:nvSpPr>
        <p:spPr>
          <a:xfrm>
            <a:off x="7395120" y="572525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
        <p:nvSpPr>
          <p:cNvPr id="4" name="Retângulo 3"/>
          <p:cNvSpPr/>
          <p:nvPr/>
        </p:nvSpPr>
        <p:spPr>
          <a:xfrm>
            <a:off x="125760" y="2253639"/>
            <a:ext cx="8892480" cy="28003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a:t>Sob essas condições, não ocorre uma transferência total de elétrons. Nesse processo, ocorre um compartilhamento de elétrons, aos pares. A ligação covalente,  sempre entre dois átomos não metálicos, forma os compostos de natureza molecular, de modo a constituir uma molécula de natureza polar (ligação entre dois átomos diferentes) ou apolar (entre dois átomos iguais).</a:t>
            </a:r>
            <a:endParaRPr lang="pt-BR" sz="2000" dirty="0"/>
          </a:p>
        </p:txBody>
      </p:sp>
      <p:sp>
        <p:nvSpPr>
          <p:cNvPr id="9" name="Retângulo 8"/>
          <p:cNvSpPr/>
          <p:nvPr/>
        </p:nvSpPr>
        <p:spPr>
          <a:xfrm>
            <a:off x="142691" y="94417"/>
            <a:ext cx="889248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t>Quando se combinam dois átomos que possuem um mesma tendência de ganhar e perder elétrons, ocorre então a formação de uma </a:t>
            </a:r>
            <a:r>
              <a:rPr lang="pt-BR" sz="2400" dirty="0" smtClean="0"/>
              <a:t>ligação covalente</a:t>
            </a:r>
            <a:r>
              <a:rPr lang="pt-BR" sz="2400" dirty="0" smtClean="0">
                <a:solidFill>
                  <a:schemeClr val="tx1"/>
                </a:solidFill>
              </a:rPr>
              <a:t>:</a:t>
            </a:r>
            <a:endParaRPr lang="pt-BR" sz="2400" dirty="0">
              <a:solidFill>
                <a:schemeClr val="tx1"/>
              </a:solidFill>
            </a:endParaRPr>
          </a:p>
          <a:p>
            <a:pPr algn="ctr"/>
            <a:endParaRPr lang="pt-BR" dirty="0"/>
          </a:p>
        </p:txBody>
      </p:sp>
    </p:spTree>
    <p:extLst>
      <p:ext uri="{BB962C8B-B14F-4D97-AF65-F5344CB8AC3E}">
        <p14:creationId xmlns:p14="http://schemas.microsoft.com/office/powerpoint/2010/main" val="204831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5" name="Retângulo 4">
            <a:hlinkClick r:id="rId2" action="ppaction://hlinksldjump"/>
          </p:cNvPr>
          <p:cNvSpPr/>
          <p:nvPr/>
        </p:nvSpPr>
        <p:spPr>
          <a:xfrm>
            <a:off x="0" y="-48581"/>
            <a:ext cx="9144000" cy="687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tx1"/>
              </a:solidFill>
            </a:endParaRPr>
          </a:p>
        </p:txBody>
      </p:sp>
      <p:sp>
        <p:nvSpPr>
          <p:cNvPr id="7" name="Seta para a direita 6">
            <a:hlinkClick r:id="rId2" action="ppaction://hlinksldjump"/>
          </p:cNvPr>
          <p:cNvSpPr/>
          <p:nvPr/>
        </p:nvSpPr>
        <p:spPr>
          <a:xfrm>
            <a:off x="7395120" y="5725252"/>
            <a:ext cx="1440160" cy="936104"/>
          </a:xfrm>
          <a:prstGeom prst="rightArrow">
            <a:avLst/>
          </a:prstGeom>
          <a:solidFill>
            <a:sysClr val="windowText" lastClr="000000">
              <a:lumMod val="95000"/>
              <a:lumOff val="5000"/>
            </a:sysClr>
          </a:solidFill>
          <a:ln w="12700" cap="flat" cmpd="sng" algn="ctr">
            <a:solidFill>
              <a:srgbClr val="F03B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SEGUIR</a:t>
            </a:r>
          </a:p>
        </p:txBody>
      </p:sp>
      <p:sp>
        <p:nvSpPr>
          <p:cNvPr id="4" name="Retângulo 3"/>
          <p:cNvSpPr/>
          <p:nvPr/>
        </p:nvSpPr>
        <p:spPr>
          <a:xfrm>
            <a:off x="125760" y="2253639"/>
            <a:ext cx="8892480" cy="28003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Os elétrons distribuem-se sobre núcleos positivos de átomos metálicos, formando uma nuvem eletrônica sobre toda estrutura da matéria formada, sendo esta a responsável pelas propriedades metálicas da matéria constituída</a:t>
            </a:r>
            <a:r>
              <a:rPr lang="pt-BR" sz="2000" dirty="0" smtClean="0"/>
              <a:t>.</a:t>
            </a:r>
            <a:endParaRPr lang="pt-BR" sz="2000" dirty="0"/>
          </a:p>
        </p:txBody>
      </p:sp>
      <p:sp>
        <p:nvSpPr>
          <p:cNvPr id="9" name="Retângulo 8"/>
          <p:cNvSpPr/>
          <p:nvPr/>
        </p:nvSpPr>
        <p:spPr>
          <a:xfrm>
            <a:off x="142691" y="94417"/>
            <a:ext cx="889248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t>Já a </a:t>
            </a:r>
            <a:r>
              <a:rPr lang="pt-BR" sz="2400" dirty="0" smtClean="0"/>
              <a:t>ligação metálica traz </a:t>
            </a:r>
            <a:r>
              <a:rPr lang="pt-BR" sz="2400" dirty="0"/>
              <a:t>um processo </a:t>
            </a:r>
            <a:r>
              <a:rPr lang="pt-BR" sz="2400" dirty="0" smtClean="0"/>
              <a:t>distinto:</a:t>
            </a:r>
            <a:endParaRPr lang="pt-BR" dirty="0"/>
          </a:p>
        </p:txBody>
      </p:sp>
    </p:spTree>
    <p:extLst>
      <p:ext uri="{BB962C8B-B14F-4D97-AF65-F5344CB8AC3E}">
        <p14:creationId xmlns:p14="http://schemas.microsoft.com/office/powerpoint/2010/main" val="137579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ável">
  <a:themeElements>
    <a:clrScheme name="Citável">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Citável">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TM03457503[[fn=Citável]]</Template>
  <TotalTime>1068</TotalTime>
  <Words>445</Words>
  <Application>Microsoft Office PowerPoint</Application>
  <PresentationFormat>Apresentação na tela (4:3)</PresentationFormat>
  <Paragraphs>40</Paragraphs>
  <Slides>10</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Arial</vt:lpstr>
      <vt:lpstr>Arial Black</vt:lpstr>
      <vt:lpstr>Calibri</vt:lpstr>
      <vt:lpstr>Century Gothic</vt:lpstr>
      <vt:lpstr>Trebuchet MS</vt:lpstr>
      <vt:lpstr>Wingdings 2</vt:lpstr>
      <vt:lpstr>Citável</vt:lpstr>
      <vt:lpstr>LIGAÇÕES QUÍMICAS</vt:lpstr>
      <vt:lpstr>Instruções</vt:lpstr>
      <vt:lpstr>Autoria</vt:lpstr>
      <vt:lpstr>Referências</vt:lpstr>
      <vt:lpstr>Ligações Químicas</vt:lpstr>
      <vt:lpstr>Apresentação do PowerPoint</vt:lpstr>
      <vt:lpstr>Apresentação do PowerPoint</vt:lpstr>
      <vt:lpstr>Apresentação do PowerPoint</vt:lpstr>
      <vt:lpstr>Apresentação do PowerPoint</vt:lpstr>
      <vt:lpstr>Obrigada e até a próxima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hneto</cp:lastModifiedBy>
  <cp:revision>136</cp:revision>
  <dcterms:created xsi:type="dcterms:W3CDTF">2016-03-16T22:26:28Z</dcterms:created>
  <dcterms:modified xsi:type="dcterms:W3CDTF">2019-11-27T13:46:26Z</dcterms:modified>
</cp:coreProperties>
</file>