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6408" autoAdjust="0"/>
  </p:normalViewPr>
  <p:slideViewPr>
    <p:cSldViewPr snapToGrid="0">
      <p:cViewPr varScale="1">
        <p:scale>
          <a:sx n="91" d="100"/>
          <a:sy n="91" d="100"/>
        </p:scale>
        <p:origin x="1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5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B4BD6B-80E1-4BEF-A98D-D661EBB8740D}" type="datetime1">
              <a:rPr lang="pt-BR" smtClean="0"/>
              <a:t>27/11/2019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8DEC-CFF2-40D9-8537-3C0042575476}" type="datetime1">
              <a:rPr lang="pt-BR" smtClean="0"/>
              <a:pPr/>
              <a:t>27/11/2019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Título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Insira ou Arraste e Solte o Design de sua Tela aqui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à Direi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3" name="Espaço Reservado para Texto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4" name="Espaço Reservado para Texto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6" name="Espaço Reservado para Texto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Imagem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  <p:sp>
        <p:nvSpPr>
          <p:cNvPr id="27" name="Espaço Reservado para Imagem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28" name="Espaço Reservado para Imagem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29" name="Espaço Reservado para Imagem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433BD65-76FA-4699-AB42-310BFFF3C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5266935-E58D-4E6D-B2F5-9DF63E9290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13" name="Espaço Reservado para Imagem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E4858EE-D2E3-4944-8356-8E309A98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dade de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Cabeçalho da Seção</a:t>
            </a: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t-BR" noProof="0" dirty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t-BR" noProof="0" dirty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pt-BR" noProof="0" dirty="0"/>
              <a:t>2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pt-BR" noProof="0" dirty="0"/>
              <a:t>3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7" name="Triângulo Isósceles 16" descr="Borda de Triângulo Decorativos">
            <a:extLst>
              <a:ext uri="{FF2B5EF4-FFF2-40B4-BE49-F238E27FC236}">
                <a16:creationId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Triângulo isósceles 17" descr="Borda de Triângulo Decorativos">
            <a:extLst>
              <a:ext uri="{FF2B5EF4-FFF2-40B4-BE49-F238E27FC236}">
                <a16:creationId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orrê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 rtl="0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 descr="Pentágono Decorativo">
            <a:extLst>
              <a:ext uri="{FF2B5EF4-FFF2-40B4-BE49-F238E27FC236}">
                <a16:creationId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Demarcad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da Seção 3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cxnSp>
        <p:nvCxnSpPr>
          <p:cNvPr id="8" name="Conector de Seta em Linha Reta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item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Mês, Ano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Fot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69" name="Triângulo Isósceles 68">
            <a:extLst>
              <a:ext uri="{FF2B5EF4-FFF2-40B4-BE49-F238E27FC236}">
                <a16:creationId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0" name="Triângulo Isósceles 69">
            <a:extLst>
              <a:ext uri="{FF2B5EF4-FFF2-40B4-BE49-F238E27FC236}">
                <a16:creationId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Triângulo Isósceles 70">
            <a:extLst>
              <a:ext uri="{FF2B5EF4-FFF2-40B4-BE49-F238E27FC236}">
                <a16:creationId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8" name="Espaço Reservado para Texto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1" name="Espaço Reservado para Imagem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</a:t>
            </a:r>
          </a:p>
        </p:txBody>
      </p:sp>
      <p:sp>
        <p:nvSpPr>
          <p:cNvPr id="42" name="Espaço Reservado para Texto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4" name="Espaço Reservado para Texto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5" name="Espaço Reservado para Imagem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</a:t>
            </a:r>
          </a:p>
        </p:txBody>
      </p:sp>
      <p:sp>
        <p:nvSpPr>
          <p:cNvPr id="46" name="Espaço Reservado para Texto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8" name="Espaço Reservado para Texto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18" name="Triângulo isósceles 17" descr="Borda de Triângulo Decorativos">
            <a:extLst>
              <a:ext uri="{FF2B5EF4-FFF2-40B4-BE49-F238E27FC236}">
                <a16:creationId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riângulo Isósceles 18" descr="Borda de Triângulo Decorativos">
            <a:extLst>
              <a:ext uri="{FF2B5EF4-FFF2-40B4-BE49-F238E27FC236}">
                <a16:creationId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Triângulo isósceles 19" descr="Borda de Triângulo Decorativos">
            <a:extLst>
              <a:ext uri="{FF2B5EF4-FFF2-40B4-BE49-F238E27FC236}">
                <a16:creationId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C93CC81-5594-46D3-8702-EA80661EC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6438FE2-2FFE-4509-910B-C664B9523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F389373-8813-47E5-8647-A58E018CB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6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2" name="Espaço Reservado para Texto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53" name="Espaço Reservado para Texto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4" name="Espaço Reservado para Texto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55" name="Espaço Reservado para Texto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6" name="Espaço Reservado para Texto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  <p:sp>
        <p:nvSpPr>
          <p:cNvPr id="59" name="Espaço Reservado para Imagem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  <p:sp>
        <p:nvSpPr>
          <p:cNvPr id="60" name="Espaço Reservado para Imagem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  <p:sp>
        <p:nvSpPr>
          <p:cNvPr id="61" name="Espaço Reservado para Imagem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  <p:sp>
        <p:nvSpPr>
          <p:cNvPr id="62" name="Espaço Reservado para Imagem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  <p:sp>
        <p:nvSpPr>
          <p:cNvPr id="21" name="Espaço Reservado para Texto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23" name="Espaço Reservado para Imagem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pt-BR" noProof="0" dirty="0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Nome Completo</a:t>
            </a: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pt-BR" noProof="0" dirty="0"/>
              <a:t>Número de Contato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pt-BR" noProof="0" dirty="0"/>
              <a:t>Contato por </a:t>
            </a:r>
            <a:r>
              <a:rPr lang="pt-BR" noProof="0" dirty="0" err="1"/>
              <a:t>Email</a:t>
            </a:r>
            <a:r>
              <a:rPr lang="pt-BR" noProof="0" dirty="0"/>
              <a:t> ou Mídia Social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pt-BR" noProof="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0" name="Imagem 9" descr="Uma estrela no plano de fundo&#10;&#10;Descrição gerada com confiança alta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Pentágono 15" descr="Pentágono Decorativo">
            <a:extLst>
              <a:ext uri="{FF2B5EF4-FFF2-40B4-BE49-F238E27FC236}">
                <a16:creationId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FCA193A-09AA-4164-9400-3CD9F4ACE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Conteúdo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s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0" name="Imagem 9" descr="Uma estrela no plano de fundo&#10;&#10;Descrição gerada com confiança alta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0" name="Espaço Reservado para Imagem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Grande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>
              <a:extLst>
                <a:ext uri="{FF2B5EF4-FFF2-40B4-BE49-F238E27FC236}">
                  <a16:creationId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>
              <a:extLst>
                <a:ext uri="{FF2B5EF4-FFF2-40B4-BE49-F238E27FC236}">
                  <a16:creationId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>
              <a:extLst>
                <a:ext uri="{FF2B5EF4-FFF2-40B4-BE49-F238E27FC236}">
                  <a16:creationId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>
              <a:extLst>
                <a:ext uri="{FF2B5EF4-FFF2-40B4-BE49-F238E27FC236}">
                  <a16:creationId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>
              <a:extLst>
                <a:ext uri="{FF2B5EF4-FFF2-40B4-BE49-F238E27FC236}">
                  <a16:creationId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>
              <a:extLst>
                <a:ext uri="{FF2B5EF4-FFF2-40B4-BE49-F238E27FC236}">
                  <a16:creationId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>
              <a:extLst>
                <a:ext uri="{FF2B5EF4-FFF2-40B4-BE49-F238E27FC236}">
                  <a16:creationId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>
              <a:extLst>
                <a:ext uri="{FF2B5EF4-FFF2-40B4-BE49-F238E27FC236}">
                  <a16:creationId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>
              <a:extLst>
                <a:ext uri="{FF2B5EF4-FFF2-40B4-BE49-F238E27FC236}">
                  <a16:creationId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>
              <a:extLst>
                <a:ext uri="{FF2B5EF4-FFF2-40B4-BE49-F238E27FC236}">
                  <a16:creationId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>
              <a:extLst>
                <a:ext uri="{FF2B5EF4-FFF2-40B4-BE49-F238E27FC236}">
                  <a16:creationId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>
              <a:extLst>
                <a:ext uri="{FF2B5EF4-FFF2-40B4-BE49-F238E27FC236}">
                  <a16:creationId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>
              <a:extLst>
                <a:ext uri="{FF2B5EF4-FFF2-40B4-BE49-F238E27FC236}">
                  <a16:creationId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>
              <a:extLst>
                <a:ext uri="{FF2B5EF4-FFF2-40B4-BE49-F238E27FC236}">
                  <a16:creationId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6" name="Pentágono 55" descr="Pentágono Decorativo">
            <a:extLst>
              <a:ext uri="{FF2B5EF4-FFF2-40B4-BE49-F238E27FC236}">
                <a16:creationId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7" name="Pentágono 56" descr="Pentágono Decorativo">
            <a:extLst>
              <a:ext uri="{FF2B5EF4-FFF2-40B4-BE49-F238E27FC236}">
                <a16:creationId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8" name="Pentágono 57" descr="Pentágono Decorativo">
            <a:extLst>
              <a:ext uri="{FF2B5EF4-FFF2-40B4-BE49-F238E27FC236}">
                <a16:creationId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Grand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os Marcador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34" name="Espaço Reservado para Imagem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DD25A4B-413E-4F3B-A6B1-FB87ABA3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97EC0C2-B526-47F7-B368-62FAF6AC5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8E637F-ACCC-4022-8AE0-75FA2B0A9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27372FDE-7F88-43EF-B037-C5C6B320C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Aqui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3" name="Espaço Reservado para Texto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4" name="Espaço Reservado para Texto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16" name="Espaço Reservado para Texto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0" name="Espaço Reservado para Imagem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21" name="Espaço Reservado para Imagem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22" name="Espaço Reservado para Imagem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CB492DF-015F-4763-8E2B-9FCAC513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4C92078-CAC9-4E77-A670-543037FD1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pt-BR" noProof="0" dirty="0"/>
              <a:t>EDITAR O TÍTULO RETRÔ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5" name="Espaço Reservado para Conteúdo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7" name="Espaço Reservado para Texto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48" name="Espaço Reservado para Texto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49" name="Espaço Reservado para Texto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0" name="Espaço Reservado para Texto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51" name="Espaço Reservado para Texto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2" name="Espaço Reservado para Texto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Título do Marcador</a:t>
            </a:r>
          </a:p>
        </p:txBody>
      </p:sp>
      <p:sp>
        <p:nvSpPr>
          <p:cNvPr id="53" name="Espaço Reservado para Texto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2" name="Espaço Reservado para Imagem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43" name="Espaço Reservado para Imagem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44" name="Espaço Reservado para Imagem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sp>
        <p:nvSpPr>
          <p:cNvPr id="57" name="Espaço Reservado para Imagem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 Inserir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DF7DB65-3C5B-4EDB-A955-ABBDB1E9B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94532BF-8ADC-4104-B50B-62223D310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DCF6BE8-6FC0-4B2E-8502-B24A8E5B2BF7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12EA82FD-0EBA-44E1-8BA8-6DA38DEA7F36}"/>
              </a:ext>
            </a:extLst>
          </p:cNvPr>
          <p:cNvSpPr/>
          <p:nvPr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gif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gif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895" y="874059"/>
            <a:ext cx="7569000" cy="258882"/>
          </a:xfrm>
        </p:spPr>
        <p:txBody>
          <a:bodyPr/>
          <a:lstStyle/>
          <a:p>
            <a:r>
              <a:rPr lang="pt-BR" sz="16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iller" pitchFamily="82" charset="0"/>
              </a:rPr>
              <a:t>Química</a:t>
            </a:r>
            <a:r>
              <a:rPr lang="pt-BR" sz="9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hiller" pitchFamily="82" charset="0"/>
              </a:rPr>
              <a:t/>
            </a:r>
            <a:br>
              <a:rPr lang="pt-BR" sz="9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hiller" pitchFamily="82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</a:t>
            </a:fld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6469" y="1058049"/>
            <a:ext cx="4933378" cy="969166"/>
          </a:xfrm>
        </p:spPr>
        <p:txBody>
          <a:bodyPr/>
          <a:lstStyle/>
          <a:p>
            <a:r>
              <a:rPr lang="pt-BR" dirty="0">
                <a:ln>
                  <a:solidFill>
                    <a:sysClr val="windowText" lastClr="000000"/>
                  </a:solidFill>
                </a:ln>
                <a:latin typeface="Chiller" pitchFamily="82" charset="0"/>
              </a:rPr>
              <a:t>REVISÃO DO CONHECIMENTO</a:t>
            </a: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3" descr="C:\Users\user-pc\Downloads\MomentCam_201810181546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710" y="1948408"/>
            <a:ext cx="2299447" cy="2299447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822124" y="3878523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hiller" pitchFamily="82" charset="0"/>
              </a:rPr>
              <a:t>Luiz Gustavo</a:t>
            </a:r>
          </a:p>
        </p:txBody>
      </p:sp>
      <p:sp>
        <p:nvSpPr>
          <p:cNvPr id="9" name="Seta para a direita 8">
            <a:hlinkClick r:id="rId3" action="ppaction://hlinksldjump"/>
          </p:cNvPr>
          <p:cNvSpPr/>
          <p:nvPr/>
        </p:nvSpPr>
        <p:spPr>
          <a:xfrm>
            <a:off x="9712995" y="5020419"/>
            <a:ext cx="1928794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94576" y="6185647"/>
            <a:ext cx="1797424" cy="672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2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10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" y="346588"/>
            <a:ext cx="12169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4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806"/>
            <a:ext cx="5286380" cy="6357958"/>
          </a:xfrm>
          <a:prstGeom prst="rect">
            <a:avLst/>
          </a:prstGeom>
          <a:noFill/>
        </p:spPr>
      </p:pic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9587752" y="4732542"/>
            <a:ext cx="1838907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367682" y="5930153"/>
            <a:ext cx="1801939" cy="920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172651" y="200802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John Dalton – Bola de Bilhar; Thomson – Pudim de passas; </a:t>
            </a:r>
            <a:r>
              <a:rPr lang="pt-BR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Rutheford</a:t>
            </a:r>
            <a:r>
              <a:rPr lang="pt-BR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 Sistema </a:t>
            </a:r>
            <a:r>
              <a:rPr lang="pt-BR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planetario</a:t>
            </a:r>
            <a:r>
              <a:rPr lang="pt-BR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89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11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" y="32083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</a:rPr>
              <a:t>3- O que é uma ligação iônica?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1997839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 action="ppaction://hlinksldjump"/>
              </a:rPr>
              <a:t>A</a:t>
            </a:r>
            <a:r>
              <a:rPr lang="pt-BR" sz="2800" dirty="0"/>
              <a:t>- Ligação iônica é uma interação entre átomos na qual ocorre um compartilhamento de elétrons(</a:t>
            </a:r>
            <a:r>
              <a:rPr lang="pt-BR" sz="2800" dirty="0" err="1"/>
              <a:t>NaCl</a:t>
            </a:r>
            <a:r>
              <a:rPr lang="pt-BR" sz="2800" dirty="0"/>
              <a:t>). </a:t>
            </a:r>
          </a:p>
          <a:p>
            <a:endParaRPr lang="pt-BR" sz="2800" dirty="0"/>
          </a:p>
          <a:p>
            <a:r>
              <a:rPr lang="pt-BR" sz="2800" dirty="0">
                <a:hlinkClick r:id="rId3" action="ppaction://hlinksldjump"/>
              </a:rPr>
              <a:t>B</a:t>
            </a:r>
            <a:r>
              <a:rPr lang="pt-BR" sz="2800" dirty="0">
                <a:hlinkClick r:id="" action="ppaction://noaction"/>
              </a:rPr>
              <a:t> </a:t>
            </a:r>
            <a:r>
              <a:rPr lang="pt-BR" sz="2800" dirty="0"/>
              <a:t>- Ligação iônica é uma interação entre átomos na qual ocorre a perda e o ganho de elétrons(</a:t>
            </a:r>
            <a:r>
              <a:rPr lang="pt-BR" sz="2800" dirty="0" err="1"/>
              <a:t>NaCl</a:t>
            </a:r>
            <a:r>
              <a:rPr lang="pt-BR" sz="2800" dirty="0"/>
              <a:t>).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>
                <a:hlinkClick r:id="rId4" action="ppaction://hlinksldjump"/>
              </a:rPr>
              <a:t>C</a:t>
            </a:r>
            <a:r>
              <a:rPr lang="pt-BR" sz="2800" dirty="0"/>
              <a:t>- Ligação iônica é uma interação entre átomos na qual ocorre as interações entre metais e metais. Formam as chamadas ligas metálicas(</a:t>
            </a:r>
            <a:r>
              <a:rPr lang="pt-BR" sz="2800" dirty="0" err="1"/>
              <a:t>NaCl</a:t>
            </a:r>
            <a:r>
              <a:rPr lang="pt-BR" sz="2800" dirty="0"/>
              <a:t>).    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264462" y="6233375"/>
            <a:ext cx="1828800" cy="62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:\Users\user-pc\Downloads\MomentCam_201810190049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3583" y="4829577"/>
            <a:ext cx="2190557" cy="1716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5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12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457645" y="6194738"/>
            <a:ext cx="1734355" cy="66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C:\Users\user-pc\Downloads\MomentCam_201810051242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0" y="2388004"/>
            <a:ext cx="7786710" cy="446999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856548" y="732954"/>
            <a:ext cx="76546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0" b="1" dirty="0"/>
              <a:t>Certa resposta </a:t>
            </a:r>
          </a:p>
        </p:txBody>
      </p:sp>
      <p:sp>
        <p:nvSpPr>
          <p:cNvPr id="8" name="Seta para a direita 7">
            <a:hlinkClick r:id="rId3" action="ppaction://hlinksldjump"/>
          </p:cNvPr>
          <p:cNvSpPr/>
          <p:nvPr/>
        </p:nvSpPr>
        <p:spPr>
          <a:xfrm>
            <a:off x="10457645" y="5258933"/>
            <a:ext cx="1214446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13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0" y="20299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4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544"/>
            <a:ext cx="5286380" cy="635795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594412" y="201259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Diferentemente das ligações covalentes, em que há o compartilhamento de elétrons, nas ligações iônicas os 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</a:rPr>
              <a:t>elétrons são doados ou recebidos pelos átomos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pt-BR" sz="3600" dirty="0">
              <a:ln>
                <a:solidFill>
                  <a:sysClr val="windowText" lastClr="000000"/>
                </a:solidFill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367682" y="5982912"/>
            <a:ext cx="1824318" cy="87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10295155" y="5960832"/>
            <a:ext cx="1357322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14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341735" y="6233375"/>
            <a:ext cx="1850265" cy="62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57201" y="230678"/>
            <a:ext cx="8847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5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544"/>
            <a:ext cx="5286380" cy="635795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924282" y="2176530"/>
            <a:ext cx="5937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Assim como a ligação metálica que é realizada  entre os metais a iônica e realizada entre os metais e ametais.  </a:t>
            </a:r>
            <a:endParaRPr lang="pt-BR" sz="3200" dirty="0"/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10295155" y="5960832"/>
            <a:ext cx="1357322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15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045521" y="6194738"/>
            <a:ext cx="2047741" cy="56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8073"/>
            <a:ext cx="12093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>
                <a:ln>
                  <a:solidFill>
                    <a:sysClr val="windowText" lastClr="000000"/>
                  </a:solidFill>
                </a:ln>
              </a:rPr>
              <a:t>  4- </a:t>
            </a:r>
            <a:r>
              <a:rPr lang="pt-BR" sz="4800" dirty="0">
                <a:ln>
                  <a:solidFill>
                    <a:sysClr val="windowText" lastClr="000000"/>
                  </a:solidFill>
                </a:ln>
              </a:rPr>
              <a:t>considerando a seguinte mistura</a:t>
            </a:r>
          </a:p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Óleo + água </a:t>
            </a:r>
          </a:p>
          <a:p>
            <a:r>
              <a:rPr lang="pt-BR" sz="4800" dirty="0">
                <a:ln>
                  <a:solidFill>
                    <a:sysClr val="windowText" lastClr="000000"/>
                  </a:solidFill>
                </a:ln>
              </a:rPr>
              <a:t>Marque a resposta correta: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3031" y="2690336"/>
            <a:ext cx="9040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hlinkClick r:id="rId2" action="ppaction://hlinksldjump"/>
              </a:rPr>
              <a:t>A </a:t>
            </a:r>
            <a:r>
              <a:rPr lang="pt-BR" sz="3200" dirty="0"/>
              <a:t>  uma mistura de óleo + água é uma mistura homogênea.</a:t>
            </a:r>
          </a:p>
          <a:p>
            <a:endParaRPr lang="pt-BR" sz="3200" dirty="0"/>
          </a:p>
          <a:p>
            <a:r>
              <a:rPr lang="pt-BR" sz="3200" dirty="0">
                <a:hlinkClick r:id="rId3" action="ppaction://hlinksldjump"/>
              </a:rPr>
              <a:t>B </a:t>
            </a:r>
            <a:r>
              <a:rPr lang="pt-BR" sz="3200" dirty="0"/>
              <a:t> uma mistura de  óleo +  água  é uma mistura heterogênea.  </a:t>
            </a:r>
          </a:p>
        </p:txBody>
      </p:sp>
    </p:spTree>
    <p:extLst>
      <p:ext uri="{BB962C8B-B14F-4D97-AF65-F5344CB8AC3E}">
        <p14:creationId xmlns:p14="http://schemas.microsoft.com/office/powerpoint/2010/main" val="37802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16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264463" y="6117465"/>
            <a:ext cx="1927538" cy="61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" y="136927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5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286380" cy="635795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168463" y="206207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Mistura homogênea é uma mistura onde ao final do processo de união de substâncias, estas já não podem ser identificadas como no início.</a:t>
            </a:r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10295155" y="5960832"/>
            <a:ext cx="1357322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1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17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457645" y="6233375"/>
            <a:ext cx="1734355" cy="52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C:\Users\user-pc\Downloads\MomentCam_201810051242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3150"/>
            <a:ext cx="7786710" cy="446999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35241" y="526892"/>
            <a:ext cx="87799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b="1" dirty="0">
                <a:ln w="50800"/>
              </a:rPr>
              <a:t>Certa resposta! </a:t>
            </a:r>
          </a:p>
        </p:txBody>
      </p:sp>
      <p:sp>
        <p:nvSpPr>
          <p:cNvPr id="7" name="Seta para a direita 6">
            <a:hlinkClick r:id="rId3" action="ppaction://hlinksldjump"/>
          </p:cNvPr>
          <p:cNvSpPr/>
          <p:nvPr/>
        </p:nvSpPr>
        <p:spPr>
          <a:xfrm>
            <a:off x="10226239" y="5587344"/>
            <a:ext cx="1214446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18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98126" y="162116"/>
            <a:ext cx="12093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</a:rPr>
              <a:t>5-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Como está disposta a tabela periódica?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1092378"/>
            <a:ext cx="12191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 action="ppaction://hlinksldjump"/>
              </a:rPr>
              <a:t>A</a:t>
            </a:r>
            <a:r>
              <a:rPr lang="pt-BR" sz="2800" dirty="0"/>
              <a:t>   Os elementos na tabela estão arranjados horizontalmente, em </a:t>
            </a:r>
            <a:r>
              <a:rPr lang="pt-BR" sz="2800" dirty="0" err="1"/>
              <a:t>seqüência</a:t>
            </a:r>
            <a:r>
              <a:rPr lang="pt-BR" sz="2800" dirty="0"/>
              <a:t> numérica, de acordo com seus números atômicos, e se organizam através dos períodos e famílias.</a:t>
            </a:r>
          </a:p>
          <a:p>
            <a:endParaRPr lang="pt-BR" sz="2800" dirty="0"/>
          </a:p>
          <a:p>
            <a:r>
              <a:rPr lang="pt-BR" sz="2800" dirty="0">
                <a:hlinkClick r:id="rId3" action="ppaction://hlinksldjump"/>
              </a:rPr>
              <a:t>B</a:t>
            </a:r>
            <a:r>
              <a:rPr lang="pt-BR" sz="2800" dirty="0">
                <a:hlinkClick r:id="" action="ppaction://noaction"/>
              </a:rPr>
              <a:t> </a:t>
            </a:r>
            <a:r>
              <a:rPr lang="pt-BR" sz="2800" dirty="0"/>
              <a:t> os elementos  estão divididos aleatoriamente sem nenhum comportamento.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315977" y="6284890"/>
            <a:ext cx="1876021" cy="41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6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19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4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286380" cy="635795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096000" y="1840330"/>
            <a:ext cx="5198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</a:rPr>
              <a:t>tabela periódica  foi criada para poder organizar os  elementos químicos descobertos pelo homem. Assim essa esta disposta em famílias e período</a:t>
            </a:r>
          </a:p>
          <a:p>
            <a:endParaRPr lang="pt-BR" sz="2800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</a:rPr>
              <a:t>Famílias:         </a:t>
            </a:r>
            <a:endParaRPr lang="pt-BR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7676015" y="4907860"/>
            <a:ext cx="642942" cy="64294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96000" y="5728815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</a:rPr>
              <a:t>Períodos: </a:t>
            </a:r>
            <a:r>
              <a:rPr lang="pt-B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7854610" y="5728815"/>
            <a:ext cx="928694" cy="5715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>
            <a:hlinkClick r:id="rId3" action="ppaction://hlinksldjump"/>
          </p:cNvPr>
          <p:cNvSpPr/>
          <p:nvPr/>
        </p:nvSpPr>
        <p:spPr>
          <a:xfrm>
            <a:off x="10324642" y="5385504"/>
            <a:ext cx="1357322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24643" y="6314174"/>
            <a:ext cx="1768620" cy="54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3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2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218940" y="245900"/>
            <a:ext cx="932445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Titulo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 : Química: revisão do conhecimento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Objetivo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Revisar alguns conteúdos estudados sobre Química para o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9º ano do Ensino Fundamental.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Componente curricular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Ciências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-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9º ano do Ensino Fundamental. 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Tema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Revisão do conhecimento de química estudado no 9º ano do Ensino Fundamental.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Autor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Luiz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Gustavo Dias do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Canto</a:t>
            </a:r>
          </a:p>
          <a:p>
            <a:pPr algn="just"/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</a:rPr>
              <a:t>Orientadoras: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Maria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Rosangela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</a:rPr>
              <a:t>Ramos; Helena Brum Neto</a:t>
            </a:r>
            <a:endParaRPr lang="pt-BR" sz="2400" dirty="0">
              <a:ln>
                <a:solidFill>
                  <a:sysClr val="windowText" lastClr="000000"/>
                </a:solidFill>
              </a:ln>
            </a:endParaRP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País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Brasil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Instituição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Instituto Federal Farroupilha- Programa de Residência Pedagógica(Coordenação de Aperfeiçoamento de Pessoal de Nível Superior – CAPES). </a:t>
            </a:r>
          </a:p>
          <a:p>
            <a:pPr algn="just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Ano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</a:rPr>
              <a:t>: 2018 </a:t>
            </a:r>
            <a:r>
              <a:rPr lang="pt-BR" dirty="0" smtClean="0">
                <a:ln>
                  <a:solidFill>
                    <a:sysClr val="windowText" lastClr="000000"/>
                  </a:solidFill>
                </a:ln>
              </a:rPr>
              <a:t>  </a:t>
            </a: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457645" y="6194738"/>
            <a:ext cx="1734355" cy="66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>
            <a:hlinkClick r:id="rId2" action="ppaction://hlinksldjump"/>
          </p:cNvPr>
          <p:cNvSpPr/>
          <p:nvPr/>
        </p:nvSpPr>
        <p:spPr>
          <a:xfrm>
            <a:off x="10109914" y="5422006"/>
            <a:ext cx="1718933" cy="103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8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20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0457645" y="6233375"/>
            <a:ext cx="1734355" cy="52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MomentCam_201809290639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14"/>
            <a:ext cx="1928778" cy="1928778"/>
          </a:xfrm>
          <a:prstGeom prst="rect">
            <a:avLst/>
          </a:prstGeom>
        </p:spPr>
      </p:pic>
      <p:pic>
        <p:nvPicPr>
          <p:cNvPr id="5" name="Imagem 4" descr="MomentCam_201809290639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957" y="0"/>
            <a:ext cx="1928778" cy="19287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1663402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ln>
                  <a:solidFill>
                    <a:sysClr val="windowText" lastClr="000000"/>
                  </a:solidFill>
                </a:ln>
                <a:latin typeface="Chiller" pitchFamily="82" charset="0"/>
              </a:rPr>
              <a:t>Parabéns </a:t>
            </a:r>
          </a:p>
          <a:p>
            <a:r>
              <a:rPr lang="pt-BR" sz="7200" dirty="0">
                <a:ln>
                  <a:solidFill>
                    <a:sysClr val="windowText" lastClr="000000"/>
                  </a:solidFill>
                </a:ln>
                <a:latin typeface="Chiller" pitchFamily="82" charset="0"/>
              </a:rPr>
              <a:t>Você chegou ao fim desta atividade, espero que tenha revisado seus conhecimento. </a:t>
            </a:r>
          </a:p>
        </p:txBody>
      </p:sp>
      <p:sp>
        <p:nvSpPr>
          <p:cNvPr id="7" name="Seta para a direita 6">
            <a:hlinkClick r:id="rId3" action="ppaction://hlinksldjump"/>
          </p:cNvPr>
          <p:cNvSpPr/>
          <p:nvPr/>
        </p:nvSpPr>
        <p:spPr>
          <a:xfrm>
            <a:off x="9040969" y="5808372"/>
            <a:ext cx="2283853" cy="79849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3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360608" y="438179"/>
            <a:ext cx="11346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</a:rPr>
              <a:t>Instruções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pt-BR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pt-BR" dirty="0">
                <a:ln>
                  <a:solidFill>
                    <a:sysClr val="windowText" lastClr="000000"/>
                  </a:solidFill>
                </a:ln>
              </a:rPr>
            </a:br>
            <a:endParaRPr lang="pt-BR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pt-BR" dirty="0">
                <a:ln>
                  <a:solidFill>
                    <a:sysClr val="windowText" lastClr="000000"/>
                  </a:solidFill>
                </a:ln>
              </a:rPr>
              <a:t>  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O jogo será de perguntas e respostas, onde cada pergunta terá três  alternativas e cabe a você estudante marcar a resposta certa para poder prosseguir na atividade,  caso não acerte a questão use o botão voltar e inicie novamente o jogo.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19008" y="6156101"/>
            <a:ext cx="1772992" cy="701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10406050" y="5584597"/>
            <a:ext cx="1785950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8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4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15911" y="130816"/>
            <a:ext cx="11964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ln>
                  <a:solidFill>
                    <a:sysClr val="windowText" lastClr="000000"/>
                  </a:solidFill>
                </a:ln>
              </a:rPr>
              <a:t>1- o que é um átomo? 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8134" y="1292876"/>
            <a:ext cx="8646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hlinkClick r:id="rId2" action="ppaction://hlinksldjump"/>
              </a:rPr>
              <a:t>A</a:t>
            </a:r>
            <a:r>
              <a:rPr lang="pt-BR" sz="2800" dirty="0"/>
              <a:t>- Átomo é uma unidade básica de matéria que consiste num núcleo central de carga elétrica positiva envolto por uma nuvem de elétrons de carga negativa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>
                <a:hlinkClick r:id="rId3" action="ppaction://hlinksldjump"/>
              </a:rPr>
              <a:t>B</a:t>
            </a:r>
            <a:r>
              <a:rPr lang="pt-BR" sz="2800" dirty="0"/>
              <a:t>- Uma esfera positiva  polvilhada negativamente.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>
                <a:hlinkClick r:id="rId4" action="ppaction://hlinksldjump"/>
              </a:rPr>
              <a:t>C</a:t>
            </a:r>
            <a:r>
              <a:rPr lang="pt-BR" sz="2800" dirty="0" smtClean="0"/>
              <a:t>- </a:t>
            </a:r>
            <a:r>
              <a:rPr lang="pt-BR" sz="2800" dirty="0"/>
              <a:t>Esfera maciça e solida com carga positiva </a:t>
            </a:r>
          </a:p>
          <a:p>
            <a:endParaRPr lang="pt-BR" sz="2800" dirty="0"/>
          </a:p>
        </p:txBody>
      </p:sp>
      <p:pic>
        <p:nvPicPr>
          <p:cNvPr id="5" name="Picture 2" descr="C:\Users\user-pc\Downloads\MomentCam_201810190049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0897" y="2866575"/>
            <a:ext cx="2809892" cy="280989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0303099" y="6143223"/>
            <a:ext cx="1888901" cy="714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5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490615" y="385224"/>
            <a:ext cx="89274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600" b="1" dirty="0">
                <a:ln w="50800">
                  <a:solidFill>
                    <a:sysClr val="windowText" lastClr="000000"/>
                  </a:solidFill>
                </a:ln>
              </a:rPr>
              <a:t>Certa resposta</a:t>
            </a:r>
            <a:r>
              <a:rPr lang="pt-BR" b="1" dirty="0">
                <a:ln w="50800"/>
                <a:solidFill>
                  <a:schemeClr val="bg1">
                    <a:shade val="50000"/>
                  </a:schemeClr>
                </a:solidFill>
                <a:latin typeface="Chiller" pitchFamily="82" charset="0"/>
              </a:rPr>
              <a:t>! </a:t>
            </a:r>
          </a:p>
        </p:txBody>
      </p:sp>
      <p:pic>
        <p:nvPicPr>
          <p:cNvPr id="4" name="Picture 3" descr="C:\Users\user-pc\Downloads\MomentCam_201810051242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279" y="2388005"/>
            <a:ext cx="8350046" cy="446999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315977" y="6104586"/>
            <a:ext cx="1876023" cy="75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10361013" y="5533082"/>
            <a:ext cx="1785950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1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6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482170" y="235601"/>
            <a:ext cx="94756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>
                <a:ln>
                  <a:solidFill>
                    <a:schemeClr val="bg1"/>
                  </a:solidFill>
                </a:ln>
              </a:rPr>
              <a:t>Resposta errada   </a:t>
            </a:r>
          </a:p>
        </p:txBody>
      </p:sp>
      <p:pic>
        <p:nvPicPr>
          <p:cNvPr id="4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9663"/>
            <a:ext cx="5286380" cy="635795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555346" y="1811405"/>
            <a:ext cx="50098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 esfera positiva polvilhada negativamente, este também é um modelo </a:t>
            </a:r>
            <a:r>
              <a:rPr lang="pt-BR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atômico,mas</a:t>
            </a:r>
            <a:r>
              <a:rPr lang="pt-BR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este é conhecido como pudim de passas e este não é o modelo utilizado atualmente.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1887" y="5843278"/>
            <a:ext cx="1760113" cy="1014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9835039" y="5619029"/>
            <a:ext cx="1928826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7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0" y="179162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dirty="0">
                <a:ln>
                  <a:solidFill>
                    <a:sysClr val="windowText" lastClr="000000"/>
                  </a:solidFill>
                </a:ln>
              </a:rPr>
              <a:t>Resposta errada </a:t>
            </a:r>
          </a:p>
        </p:txBody>
      </p:sp>
      <p:pic>
        <p:nvPicPr>
          <p:cNvPr id="4" name="Picture 2" descr="C:\Users\user-pc\Downloads\MomentCam_201810190051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286380" cy="635795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096000" y="1659833"/>
            <a:ext cx="5344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 esfera maciça e solida com carga positiva, este também é um modelo </a:t>
            </a:r>
            <a:r>
              <a:rPr lang="pt-BR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atômico,mas</a:t>
            </a:r>
            <a:r>
              <a:rPr lang="pt-BR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este é conhecido como bola de bilhar e este não é o modelo utilizado atualmente.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93251" y="6184148"/>
            <a:ext cx="1798749" cy="673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9835039" y="5619029"/>
            <a:ext cx="1928826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8</a:t>
            </a:fld>
            <a:endParaRPr lang="pt-BR" noProof="0" dirty="0"/>
          </a:p>
        </p:txBody>
      </p:sp>
      <p:sp>
        <p:nvSpPr>
          <p:cNvPr id="3" name="Retângulo 2"/>
          <p:cNvSpPr/>
          <p:nvPr/>
        </p:nvSpPr>
        <p:spPr>
          <a:xfrm>
            <a:off x="124938" y="528028"/>
            <a:ext cx="11828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n>
                  <a:solidFill>
                    <a:sysClr val="windowText" lastClr="000000"/>
                  </a:solidFill>
                </a:ln>
              </a:rPr>
              <a:t>2- marque a resposta onde todos são modelos atômicos: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7527" y="13030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hlinkClick r:id="rId2" action="ppaction://hlinksldjump"/>
              </a:rPr>
              <a:t>A </a:t>
            </a:r>
            <a:r>
              <a:rPr lang="pt-BR" sz="2800" dirty="0"/>
              <a:t> Modelo planetário e bola de sinuca               </a:t>
            </a:r>
          </a:p>
          <a:p>
            <a:r>
              <a:rPr lang="pt-BR" sz="2800" dirty="0">
                <a:hlinkClick r:id="rId2" action="ppaction://hlinksldjump"/>
              </a:rPr>
              <a:t>B</a:t>
            </a:r>
            <a:r>
              <a:rPr lang="pt-BR" sz="2800" dirty="0"/>
              <a:t> Bola de bilhar e sistema universal            </a:t>
            </a:r>
          </a:p>
          <a:p>
            <a:r>
              <a:rPr lang="pt-BR" sz="2800" dirty="0">
                <a:hlinkClick r:id="rId3" action="ppaction://hlinksldjump"/>
              </a:rPr>
              <a:t>C</a:t>
            </a:r>
            <a:r>
              <a:rPr lang="pt-BR" sz="2800" dirty="0">
                <a:hlinkClick r:id="" action="ppaction://noaction"/>
              </a:rPr>
              <a:t> </a:t>
            </a:r>
            <a:r>
              <a:rPr lang="pt-BR" sz="2800" dirty="0"/>
              <a:t>Bola de Bilhar e pudim de passas </a:t>
            </a:r>
            <a:endParaRPr lang="pt-BR" sz="2800" dirty="0">
              <a:latin typeface="Chiller" pitchFamily="82" charset="0"/>
            </a:endParaRPr>
          </a:p>
        </p:txBody>
      </p:sp>
      <p:pic>
        <p:nvPicPr>
          <p:cNvPr id="5" name="Picture 2" descr="C:\Users\user-pc\Downloads\MomentCam_201810190049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143" y="2551068"/>
            <a:ext cx="2809892" cy="280989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0380373" y="6078828"/>
            <a:ext cx="1811628" cy="779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noProof="0" smtClean="0"/>
              <a:pPr rtl="0"/>
              <a:t>9</a:t>
            </a:fld>
            <a:endParaRPr lang="pt-BR" noProof="0" dirty="0"/>
          </a:p>
        </p:txBody>
      </p:sp>
      <p:pic>
        <p:nvPicPr>
          <p:cNvPr id="3" name="Picture 3" descr="C:\Users\user-pc\Downloads\MomentCam_201810051242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0" y="2388004"/>
            <a:ext cx="7786710" cy="446999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62501" y="372161"/>
            <a:ext cx="12041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Certa resposta </a:t>
            </a:r>
            <a:endParaRPr lang="pt-BR" sz="9600" b="1" dirty="0"/>
          </a:p>
        </p:txBody>
      </p:sp>
      <p:sp>
        <p:nvSpPr>
          <p:cNvPr id="5" name="Retângulo 4"/>
          <p:cNvSpPr/>
          <p:nvPr/>
        </p:nvSpPr>
        <p:spPr>
          <a:xfrm>
            <a:off x="10354235" y="6091518"/>
            <a:ext cx="1837765" cy="76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10558737" y="5696528"/>
            <a:ext cx="1428760" cy="1000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1505402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322_TF11505402" id="{28E2FCF4-BFE7-4251-889F-54210A287C5B}" vid="{A3EE3559-5DA3-4C17-A378-DF2DFE62F5D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711F49-45CD-49BA-9047-D3F459D1024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tf11505402</Template>
  <TotalTime>0</TotalTime>
  <Words>559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Chiller</vt:lpstr>
      <vt:lpstr>Courier New</vt:lpstr>
      <vt:lpstr>Tahoma</vt:lpstr>
      <vt:lpstr>Times New Roman</vt:lpstr>
      <vt:lpstr>Tw Cen MT</vt:lpstr>
      <vt:lpstr>tf11505402</vt:lpstr>
      <vt:lpstr>Química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2019-11-22T12:57:56Z</dcterms:created>
  <dcterms:modified xsi:type="dcterms:W3CDTF">2019-11-27T12:55:42Z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