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8" r:id="rId11"/>
    <p:sldId id="264" r:id="rId12"/>
    <p:sldId id="270" r:id="rId13"/>
    <p:sldId id="271" r:id="rId14"/>
    <p:sldId id="265" r:id="rId15"/>
    <p:sldId id="272" r:id="rId16"/>
    <p:sldId id="273" r:id="rId17"/>
    <p:sldId id="266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4" autoAdjust="0"/>
    <p:restoredTop sz="94660"/>
  </p:normalViewPr>
  <p:slideViewPr>
    <p:cSldViewPr>
      <p:cViewPr varScale="1">
        <p:scale>
          <a:sx n="86" d="100"/>
          <a:sy n="86" d="100"/>
        </p:scale>
        <p:origin x="114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E700DB3-DBF0-4086-B675-117E7A9610B8}" type="datetimeFigureOut">
              <a:rPr lang="pt-BR" smtClean="0"/>
              <a:pPr/>
              <a:t>27/11/2019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10" name="Retângu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ângu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ector reto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ector reto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ângu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27/11/2019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27/11/2019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E700DB3-DBF0-4086-B675-117E7A9610B8}" type="datetimeFigureOut">
              <a:rPr lang="pt-BR" smtClean="0"/>
              <a:pPr/>
              <a:t>27/11/2019</a:t>
            </a:fld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E700DB3-DBF0-4086-B675-117E7A9610B8}" type="datetimeFigureOut">
              <a:rPr lang="pt-BR" smtClean="0"/>
              <a:pPr/>
              <a:t>27/11/2019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9" name="Retângu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ector reto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ector reto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ângu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ector reto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27/11/2019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27/11/2019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E700DB3-DBF0-4086-B675-117E7A9610B8}" type="datetimeFigureOut">
              <a:rPr lang="pt-BR" smtClean="0"/>
              <a:pPr/>
              <a:t>27/11/2019</a:t>
            </a:fld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27/11/2019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ço Reservado para Conteúd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E700DB3-DBF0-4086-B675-117E7A9610B8}" type="datetimeFigureOut">
              <a:rPr lang="pt-BR" smtClean="0"/>
              <a:pPr/>
              <a:t>27/11/2019</a:t>
            </a:fld>
            <a:endParaRPr lang="pt-BR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3" name="Espaço Reservado para Rodap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ector reto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ço Reservado par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E700DB3-DBF0-4086-B675-117E7A9610B8}" type="datetimeFigureOut">
              <a:rPr lang="pt-BR" smtClean="0"/>
              <a:pPr/>
              <a:t>27/11/2019</a:t>
            </a:fld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E700DB3-DBF0-4086-B675-117E7A9610B8}" type="datetimeFigureOut">
              <a:rPr lang="pt-BR" smtClean="0"/>
              <a:pPr/>
              <a:t>27/11/2019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4" Type="http://schemas.openxmlformats.org/officeDocument/2006/relationships/slide" Target="slide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slide" Target="slide1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exercicios.mundoeducacao.bol.uol.com.br/exercicios-quimica/exercicios-sobre-familias-tabela-periodica.ht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32560" y="1164728"/>
            <a:ext cx="7406640" cy="1472184"/>
          </a:xfrm>
        </p:spPr>
        <p:txBody>
          <a:bodyPr>
            <a:normAutofit/>
          </a:bodyPr>
          <a:lstStyle/>
          <a:p>
            <a:r>
              <a:rPr lang="pt-BR" sz="6600" b="1" dirty="0" smtClean="0"/>
              <a:t>QUÍMICA</a:t>
            </a:r>
            <a:endParaRPr lang="pt-BR" sz="66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32560" y="2612504"/>
            <a:ext cx="7406640" cy="1752600"/>
          </a:xfrm>
        </p:spPr>
        <p:txBody>
          <a:bodyPr>
            <a:normAutofit/>
          </a:bodyPr>
          <a:lstStyle/>
          <a:p>
            <a:r>
              <a:rPr lang="pt-BR" sz="3200" dirty="0" smtClean="0"/>
              <a:t>Revisão sobre Tabela Periódica</a:t>
            </a:r>
            <a:endParaRPr lang="pt-BR" sz="3200" dirty="0"/>
          </a:p>
        </p:txBody>
      </p:sp>
      <p:sp>
        <p:nvSpPr>
          <p:cNvPr id="6" name="Retângulo 5">
            <a:hlinkClick r:id="rId2" action="ppaction://hlinksldjump"/>
          </p:cNvPr>
          <p:cNvSpPr/>
          <p:nvPr/>
        </p:nvSpPr>
        <p:spPr>
          <a:xfrm>
            <a:off x="6516216" y="5157192"/>
            <a:ext cx="230425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smtClean="0">
                <a:solidFill>
                  <a:schemeClr val="tx1"/>
                </a:solidFill>
              </a:rPr>
              <a:t>INSTRUÇÕES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7" name="Retângulo 6">
            <a:hlinkClick r:id="rId3" action="ppaction://hlinksldjump"/>
          </p:cNvPr>
          <p:cNvSpPr/>
          <p:nvPr/>
        </p:nvSpPr>
        <p:spPr>
          <a:xfrm>
            <a:off x="6516216" y="4437112"/>
            <a:ext cx="230425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tx1"/>
                </a:solidFill>
              </a:rPr>
              <a:t>IDENTIFICAÇÃO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9" name="Retângulo 8">
            <a:hlinkClick r:id="rId4" action="ppaction://hlinksldjump"/>
          </p:cNvPr>
          <p:cNvSpPr/>
          <p:nvPr/>
        </p:nvSpPr>
        <p:spPr>
          <a:xfrm>
            <a:off x="6516216" y="5949280"/>
            <a:ext cx="237626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smtClean="0">
                <a:solidFill>
                  <a:schemeClr val="tx1"/>
                </a:solidFill>
              </a:rPr>
              <a:t>JOGAR</a:t>
            </a:r>
            <a:endParaRPr lang="pt-B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uxograma: Conector 4"/>
          <p:cNvSpPr/>
          <p:nvPr/>
        </p:nvSpPr>
        <p:spPr>
          <a:xfrm>
            <a:off x="7740352" y="5589240"/>
            <a:ext cx="1080120" cy="112474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6" name="Seta para a esquerda 5"/>
          <p:cNvSpPr/>
          <p:nvPr/>
        </p:nvSpPr>
        <p:spPr>
          <a:xfrm>
            <a:off x="7812360" y="5805264"/>
            <a:ext cx="936104" cy="64807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323528" y="-941114"/>
            <a:ext cx="7929264" cy="7466458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Pense</a:t>
            </a:r>
            <a:r>
              <a:rPr kumimoji="0" lang="pt-BR" sz="6000" b="1" i="0" u="none" strike="noStrike" kern="1200" cap="small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mais um pouquinho...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8000" b="1" i="0" u="none" strike="noStrike" kern="1200" cap="small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8000" b="1" cap="small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8000" b="1" i="0" u="none" strike="noStrike" kern="1200" cap="small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200" b="1" cap="sm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Volte para responder novamente</a:t>
            </a:r>
            <a:endParaRPr kumimoji="0" lang="pt-BR" sz="32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Fluxograma: Conector 7"/>
          <p:cNvSpPr/>
          <p:nvPr/>
        </p:nvSpPr>
        <p:spPr>
          <a:xfrm>
            <a:off x="7740352" y="5616624"/>
            <a:ext cx="1080120" cy="112474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9" name="Seta para a esquerda 8"/>
          <p:cNvSpPr/>
          <p:nvPr/>
        </p:nvSpPr>
        <p:spPr>
          <a:xfrm>
            <a:off x="7884368" y="5805264"/>
            <a:ext cx="936104" cy="64807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" name="Picture 2" descr="Resultado de imagem para IMAGENS ERRAD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8211" y="3861048"/>
            <a:ext cx="1527845" cy="152784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3) Assinale a única alternativa em que todos os elementos possuem propriedades semelhantes: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	He, Ar, Rn.</a:t>
            </a:r>
          </a:p>
          <a:p>
            <a:pPr>
              <a:buNone/>
            </a:pPr>
            <a:r>
              <a:rPr lang="it-IT" dirty="0" smtClean="0"/>
              <a:t>	Li, Ni, Bi.</a:t>
            </a:r>
          </a:p>
          <a:p>
            <a:pPr>
              <a:buNone/>
            </a:pPr>
            <a:r>
              <a:rPr lang="it-IT" dirty="0" smtClean="0"/>
              <a:t>	Ba, Ra, Rn.</a:t>
            </a:r>
          </a:p>
          <a:p>
            <a:pPr>
              <a:buNone/>
            </a:pPr>
            <a:r>
              <a:rPr lang="it-IT" dirty="0" smtClean="0"/>
              <a:t>	Au, Hg, C?.</a:t>
            </a:r>
          </a:p>
          <a:p>
            <a:pPr>
              <a:buNone/>
            </a:pPr>
            <a:r>
              <a:rPr lang="it-IT" dirty="0" smtClean="0"/>
              <a:t>	C, Cs, Cd.</a:t>
            </a:r>
          </a:p>
          <a:p>
            <a:endParaRPr lang="pt-BR" dirty="0"/>
          </a:p>
        </p:txBody>
      </p:sp>
      <p:sp>
        <p:nvSpPr>
          <p:cNvPr id="4" name="Fluxograma: Conector 3">
            <a:hlinkClick r:id="rId2" action="ppaction://hlinksldjump"/>
          </p:cNvPr>
          <p:cNvSpPr/>
          <p:nvPr/>
        </p:nvSpPr>
        <p:spPr>
          <a:xfrm>
            <a:off x="323528" y="2996952"/>
            <a:ext cx="360040" cy="36004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C</a:t>
            </a:r>
            <a:endParaRPr lang="pt-BR" dirty="0"/>
          </a:p>
        </p:txBody>
      </p:sp>
      <p:sp>
        <p:nvSpPr>
          <p:cNvPr id="5" name="Fluxograma: Conector 4">
            <a:hlinkClick r:id="rId3" action="ppaction://hlinksldjump"/>
          </p:cNvPr>
          <p:cNvSpPr/>
          <p:nvPr/>
        </p:nvSpPr>
        <p:spPr>
          <a:xfrm>
            <a:off x="323528" y="2132856"/>
            <a:ext cx="360040" cy="36004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</a:t>
            </a:r>
            <a:endParaRPr lang="pt-BR" dirty="0"/>
          </a:p>
        </p:txBody>
      </p:sp>
      <p:sp>
        <p:nvSpPr>
          <p:cNvPr id="6" name="Fluxograma: Conector 5">
            <a:hlinkClick r:id="rId2" action="ppaction://hlinksldjump"/>
          </p:cNvPr>
          <p:cNvSpPr/>
          <p:nvPr/>
        </p:nvSpPr>
        <p:spPr>
          <a:xfrm>
            <a:off x="323528" y="2564904"/>
            <a:ext cx="360040" cy="36004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B</a:t>
            </a:r>
            <a:endParaRPr lang="pt-BR" dirty="0"/>
          </a:p>
        </p:txBody>
      </p:sp>
      <p:sp>
        <p:nvSpPr>
          <p:cNvPr id="7" name="Fluxograma: Conector 6">
            <a:hlinkClick r:id="rId2" action="ppaction://hlinksldjump"/>
          </p:cNvPr>
          <p:cNvSpPr/>
          <p:nvPr/>
        </p:nvSpPr>
        <p:spPr>
          <a:xfrm>
            <a:off x="323528" y="3429000"/>
            <a:ext cx="360040" cy="36004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D</a:t>
            </a:r>
            <a:endParaRPr lang="pt-BR" dirty="0"/>
          </a:p>
        </p:txBody>
      </p:sp>
      <p:sp>
        <p:nvSpPr>
          <p:cNvPr id="8" name="Fluxograma: Conector 7">
            <a:hlinkClick r:id="rId2" action="ppaction://hlinksldjump"/>
          </p:cNvPr>
          <p:cNvSpPr/>
          <p:nvPr/>
        </p:nvSpPr>
        <p:spPr>
          <a:xfrm>
            <a:off x="323528" y="3861048"/>
            <a:ext cx="360040" cy="36004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E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776808" y="-1093514"/>
            <a:ext cx="7467600" cy="5530626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6000" b="1" i="0" u="none" strike="noStrike" kern="1200" cap="small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Isso aí, resposta certa!</a:t>
            </a:r>
            <a:br>
              <a:rPr kumimoji="0" lang="pt-BR" sz="6000" b="1" i="0" u="none" strike="noStrike" kern="1200" cap="small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t-BR" sz="6000" b="1" i="0" u="none" strike="noStrike" kern="1200" cap="small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pt-BR" sz="6000" b="1" i="0" u="none" strike="noStrike" kern="1200" cap="small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pt-BR" sz="60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Fluxograma: Conector 4"/>
          <p:cNvSpPr/>
          <p:nvPr/>
        </p:nvSpPr>
        <p:spPr>
          <a:xfrm>
            <a:off x="7740352" y="5589240"/>
            <a:ext cx="1080120" cy="112474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6" name="Seta para a direita 5">
            <a:hlinkClick r:id="rId2" action="ppaction://hlinksldjump"/>
          </p:cNvPr>
          <p:cNvSpPr/>
          <p:nvPr/>
        </p:nvSpPr>
        <p:spPr>
          <a:xfrm>
            <a:off x="7956376" y="5805264"/>
            <a:ext cx="792088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-108520" y="7029400"/>
            <a:ext cx="8928992" cy="792088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800" b="1" cap="small" noProof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Próxima pergunta.</a:t>
            </a:r>
            <a:r>
              <a:rPr kumimoji="0" lang="pt-BR" sz="44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pt-BR" sz="44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t-BR" sz="44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pt-BR" sz="44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pt-BR" sz="44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Picture 2" descr="Resultado de imagem para EMOJIS JOINH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95936" y="3356992"/>
            <a:ext cx="1152128" cy="11521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uxograma: Conector 4"/>
          <p:cNvSpPr/>
          <p:nvPr/>
        </p:nvSpPr>
        <p:spPr>
          <a:xfrm>
            <a:off x="7740352" y="5589240"/>
            <a:ext cx="1080120" cy="112474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6" name="Seta para a esquerda 5"/>
          <p:cNvSpPr/>
          <p:nvPr/>
        </p:nvSpPr>
        <p:spPr>
          <a:xfrm>
            <a:off x="7812360" y="5805264"/>
            <a:ext cx="936104" cy="64807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323528" y="-941114"/>
            <a:ext cx="7929264" cy="7466458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Pense</a:t>
            </a:r>
            <a:r>
              <a:rPr kumimoji="0" lang="pt-BR" sz="6000" b="1" i="0" u="none" strike="noStrike" kern="1200" cap="small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mais um pouquinho...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8000" b="1" i="0" u="none" strike="noStrike" kern="1200" cap="small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8000" b="1" cap="small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8000" b="1" i="0" u="none" strike="noStrike" kern="1200" cap="small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200" b="1" cap="sm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Volte para responder novamente</a:t>
            </a:r>
            <a:endParaRPr kumimoji="0" lang="pt-BR" sz="32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Fluxograma: Conector 7"/>
          <p:cNvSpPr/>
          <p:nvPr/>
        </p:nvSpPr>
        <p:spPr>
          <a:xfrm>
            <a:off x="7740352" y="5616624"/>
            <a:ext cx="1080120" cy="112474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9" name="Seta para a esquerda 8">
            <a:hlinkClick r:id="rId2" action="ppaction://hlinksldjump"/>
          </p:cNvPr>
          <p:cNvSpPr/>
          <p:nvPr/>
        </p:nvSpPr>
        <p:spPr>
          <a:xfrm>
            <a:off x="7884368" y="5805264"/>
            <a:ext cx="936104" cy="64807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" name="Picture 2" descr="Resultado de imagem para IMAGENS ERRAD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48211" y="3861048"/>
            <a:ext cx="1527845" cy="152784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4) Qual elemento abaixo é o gás nobre de menor número atômico e o metal alcalino de maior número atômico?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t-BR" dirty="0" smtClean="0"/>
          </a:p>
          <a:p>
            <a:pPr>
              <a:buNone/>
            </a:pPr>
            <a:r>
              <a:rPr lang="pt-BR" dirty="0" smtClean="0"/>
              <a:t>	O e Ra.</a:t>
            </a:r>
          </a:p>
          <a:p>
            <a:pPr>
              <a:buNone/>
            </a:pPr>
            <a:r>
              <a:rPr lang="pt-BR" dirty="0" smtClean="0"/>
              <a:t>	He e Bi.</a:t>
            </a:r>
          </a:p>
          <a:p>
            <a:pPr>
              <a:buNone/>
            </a:pPr>
            <a:r>
              <a:rPr lang="pt-BR" dirty="0" smtClean="0"/>
              <a:t>	He e Fr.</a:t>
            </a:r>
          </a:p>
          <a:p>
            <a:pPr>
              <a:buNone/>
            </a:pPr>
            <a:r>
              <a:rPr lang="pt-BR" dirty="0" smtClean="0"/>
              <a:t>	</a:t>
            </a:r>
            <a:r>
              <a:rPr lang="pt-BR" dirty="0" err="1" smtClean="0"/>
              <a:t>Rn</a:t>
            </a:r>
            <a:r>
              <a:rPr lang="pt-BR" dirty="0" smtClean="0"/>
              <a:t> e Li.</a:t>
            </a:r>
          </a:p>
          <a:p>
            <a:pPr>
              <a:buNone/>
            </a:pPr>
            <a:r>
              <a:rPr lang="pt-BR" dirty="0" smtClean="0"/>
              <a:t>	</a:t>
            </a:r>
            <a:r>
              <a:rPr lang="pt-BR" dirty="0" err="1" smtClean="0"/>
              <a:t>Rn</a:t>
            </a:r>
            <a:r>
              <a:rPr lang="pt-BR" dirty="0" smtClean="0"/>
              <a:t> e H.</a:t>
            </a:r>
          </a:p>
          <a:p>
            <a:endParaRPr lang="pt-BR" dirty="0"/>
          </a:p>
        </p:txBody>
      </p:sp>
      <p:sp>
        <p:nvSpPr>
          <p:cNvPr id="4" name="Fluxograma: Conector 3">
            <a:hlinkClick r:id="rId2" action="ppaction://hlinksldjump"/>
          </p:cNvPr>
          <p:cNvSpPr/>
          <p:nvPr/>
        </p:nvSpPr>
        <p:spPr>
          <a:xfrm>
            <a:off x="323528" y="2996952"/>
            <a:ext cx="360040" cy="36004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C</a:t>
            </a:r>
            <a:endParaRPr lang="pt-BR" dirty="0"/>
          </a:p>
        </p:txBody>
      </p:sp>
      <p:sp>
        <p:nvSpPr>
          <p:cNvPr id="5" name="Fluxograma: Conector 4">
            <a:hlinkClick r:id="rId3" action="ppaction://hlinksldjump"/>
          </p:cNvPr>
          <p:cNvSpPr/>
          <p:nvPr/>
        </p:nvSpPr>
        <p:spPr>
          <a:xfrm>
            <a:off x="323528" y="2132856"/>
            <a:ext cx="360040" cy="36004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</a:t>
            </a:r>
            <a:endParaRPr lang="pt-BR" dirty="0"/>
          </a:p>
        </p:txBody>
      </p:sp>
      <p:sp>
        <p:nvSpPr>
          <p:cNvPr id="6" name="Fluxograma: Conector 5">
            <a:hlinkClick r:id="rId3" action="ppaction://hlinksldjump"/>
          </p:cNvPr>
          <p:cNvSpPr/>
          <p:nvPr/>
        </p:nvSpPr>
        <p:spPr>
          <a:xfrm>
            <a:off x="323528" y="2564904"/>
            <a:ext cx="360040" cy="36004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B</a:t>
            </a:r>
            <a:endParaRPr lang="pt-BR" dirty="0"/>
          </a:p>
        </p:txBody>
      </p:sp>
      <p:sp>
        <p:nvSpPr>
          <p:cNvPr id="7" name="Fluxograma: Conector 6">
            <a:hlinkClick r:id="rId3" action="ppaction://hlinksldjump"/>
          </p:cNvPr>
          <p:cNvSpPr/>
          <p:nvPr/>
        </p:nvSpPr>
        <p:spPr>
          <a:xfrm>
            <a:off x="323528" y="3429000"/>
            <a:ext cx="360040" cy="36004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D</a:t>
            </a:r>
            <a:endParaRPr lang="pt-BR" dirty="0"/>
          </a:p>
        </p:txBody>
      </p:sp>
      <p:sp>
        <p:nvSpPr>
          <p:cNvPr id="8" name="Fluxograma: Conector 7">
            <a:hlinkClick r:id="rId3" action="ppaction://hlinksldjump"/>
          </p:cNvPr>
          <p:cNvSpPr/>
          <p:nvPr/>
        </p:nvSpPr>
        <p:spPr>
          <a:xfrm>
            <a:off x="323528" y="3861048"/>
            <a:ext cx="360040" cy="36004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E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776808" y="-1093514"/>
            <a:ext cx="7467600" cy="5530626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6000" b="1" i="0" u="none" strike="noStrike" kern="1200" cap="small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Isso aí, resposta certa!</a:t>
            </a:r>
            <a:br>
              <a:rPr kumimoji="0" lang="pt-BR" sz="6000" b="1" i="0" u="none" strike="noStrike" kern="1200" cap="small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t-BR" sz="6000" b="1" i="0" u="none" strike="noStrike" kern="1200" cap="small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pt-BR" sz="6000" b="1" i="0" u="none" strike="noStrike" kern="1200" cap="small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pt-BR" sz="60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Fluxograma: Conector 4"/>
          <p:cNvSpPr/>
          <p:nvPr/>
        </p:nvSpPr>
        <p:spPr>
          <a:xfrm>
            <a:off x="7740352" y="5589240"/>
            <a:ext cx="1080120" cy="112474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6" name="Seta para a direita 5">
            <a:hlinkClick r:id="" action="ppaction://noaction"/>
          </p:cNvPr>
          <p:cNvSpPr/>
          <p:nvPr/>
        </p:nvSpPr>
        <p:spPr>
          <a:xfrm>
            <a:off x="7956376" y="5805264"/>
            <a:ext cx="792088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-108520" y="7029400"/>
            <a:ext cx="8928992" cy="792088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800" b="1" cap="small" noProof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Próxima pergunta.</a:t>
            </a:r>
            <a:r>
              <a:rPr kumimoji="0" lang="pt-BR" sz="44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pt-BR" sz="44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t-BR" sz="44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pt-BR" sz="44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pt-BR" sz="44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Picture 2" descr="Resultado de imagem para EMOJIS JOINH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5936" y="3356992"/>
            <a:ext cx="1152128" cy="11521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uxograma: Conector 4"/>
          <p:cNvSpPr/>
          <p:nvPr/>
        </p:nvSpPr>
        <p:spPr>
          <a:xfrm>
            <a:off x="7740352" y="5589240"/>
            <a:ext cx="1080120" cy="112474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6" name="Seta para a esquerda 5"/>
          <p:cNvSpPr/>
          <p:nvPr/>
        </p:nvSpPr>
        <p:spPr>
          <a:xfrm>
            <a:off x="7812360" y="5805264"/>
            <a:ext cx="936104" cy="64807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323528" y="-941114"/>
            <a:ext cx="7929264" cy="7466458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Pense</a:t>
            </a:r>
            <a:r>
              <a:rPr kumimoji="0" lang="pt-BR" sz="6000" b="1" i="0" u="none" strike="noStrike" kern="1200" cap="small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mais um pouquinho...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8000" b="1" i="0" u="none" strike="noStrike" kern="1200" cap="small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8000" b="1" cap="small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8000" b="1" i="0" u="none" strike="noStrike" kern="1200" cap="small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200" b="1" cap="sm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Volte para responder novamente</a:t>
            </a:r>
            <a:endParaRPr kumimoji="0" lang="pt-BR" sz="32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Fluxograma: Conector 7"/>
          <p:cNvSpPr/>
          <p:nvPr/>
        </p:nvSpPr>
        <p:spPr>
          <a:xfrm>
            <a:off x="7740352" y="5616624"/>
            <a:ext cx="1080120" cy="112474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9" name="Seta para a esquerda 8">
            <a:hlinkClick r:id="rId2" action="ppaction://hlinksldjump"/>
          </p:cNvPr>
          <p:cNvSpPr/>
          <p:nvPr/>
        </p:nvSpPr>
        <p:spPr>
          <a:xfrm>
            <a:off x="7884368" y="5805264"/>
            <a:ext cx="936104" cy="64807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" name="Picture 2" descr="Resultado de imagem para IMAGENS ERRAD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48211" y="3861048"/>
            <a:ext cx="1527845" cy="152784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5) Os elementos </a:t>
            </a:r>
            <a:r>
              <a:rPr lang="pt-BR" baseline="-25000" dirty="0" err="1" smtClean="0"/>
              <a:t>x</a:t>
            </a:r>
            <a:r>
              <a:rPr lang="pt-BR" b="1" dirty="0" err="1" smtClean="0"/>
              <a:t>A</a:t>
            </a:r>
            <a:r>
              <a:rPr lang="pt-BR" dirty="0" smtClean="0"/>
              <a:t>, </a:t>
            </a:r>
            <a:r>
              <a:rPr lang="pt-BR" baseline="-25000" dirty="0" smtClean="0"/>
              <a:t>x+1</a:t>
            </a:r>
            <a:r>
              <a:rPr lang="pt-BR" b="1" dirty="0" smtClean="0"/>
              <a:t>B</a:t>
            </a:r>
            <a:r>
              <a:rPr lang="pt-BR" dirty="0" smtClean="0"/>
              <a:t> e </a:t>
            </a:r>
            <a:r>
              <a:rPr lang="pt-BR" baseline="-25000" dirty="0" smtClean="0"/>
              <a:t>x+2</a:t>
            </a:r>
            <a:r>
              <a:rPr lang="pt-BR" b="1" dirty="0" smtClean="0"/>
              <a:t>C</a:t>
            </a:r>
            <a:r>
              <a:rPr lang="pt-BR" dirty="0" smtClean="0"/>
              <a:t> pertencem a um mesmo período da tabela periódica. Se B é um halogênio, pode-se afirmar que: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b="1" dirty="0" smtClean="0"/>
              <a:t>	A</a:t>
            </a:r>
            <a:r>
              <a:rPr lang="pt-BR" dirty="0" smtClean="0"/>
              <a:t> tem 5 elétrons no último nível e </a:t>
            </a:r>
            <a:r>
              <a:rPr lang="pt-BR" b="1" dirty="0" smtClean="0"/>
              <a:t>B</a:t>
            </a:r>
            <a:r>
              <a:rPr lang="pt-BR" dirty="0" smtClean="0"/>
              <a:t> tem 6 elétrons no último nível.</a:t>
            </a:r>
          </a:p>
          <a:p>
            <a:pPr>
              <a:buNone/>
            </a:pPr>
            <a:r>
              <a:rPr lang="pt-BR" b="1" dirty="0" smtClean="0"/>
              <a:t>	A</a:t>
            </a:r>
            <a:r>
              <a:rPr lang="pt-BR" dirty="0" smtClean="0"/>
              <a:t> tem 6 elétrons no último nível e </a:t>
            </a:r>
            <a:r>
              <a:rPr lang="pt-BR" b="1" dirty="0" smtClean="0"/>
              <a:t>C</a:t>
            </a:r>
            <a:r>
              <a:rPr lang="pt-BR" dirty="0" smtClean="0"/>
              <a:t> tem 2 elétrons no último nível.</a:t>
            </a:r>
          </a:p>
          <a:p>
            <a:pPr>
              <a:buNone/>
            </a:pPr>
            <a:r>
              <a:rPr lang="pt-BR" dirty="0" smtClean="0"/>
              <a:t>	</a:t>
            </a:r>
            <a:r>
              <a:rPr lang="pt-BR" b="1" dirty="0" smtClean="0"/>
              <a:t>A</a:t>
            </a:r>
            <a:r>
              <a:rPr lang="pt-BR" dirty="0" smtClean="0"/>
              <a:t> é um </a:t>
            </a:r>
            <a:r>
              <a:rPr lang="pt-BR" dirty="0" err="1" smtClean="0"/>
              <a:t>calcogênio</a:t>
            </a:r>
            <a:r>
              <a:rPr lang="pt-BR" dirty="0" smtClean="0"/>
              <a:t> e </a:t>
            </a:r>
            <a:r>
              <a:rPr lang="pt-BR" b="1" dirty="0" smtClean="0"/>
              <a:t>C</a:t>
            </a:r>
            <a:r>
              <a:rPr lang="pt-BR" dirty="0" smtClean="0"/>
              <a:t> é um gás nobre.</a:t>
            </a:r>
          </a:p>
          <a:p>
            <a:pPr>
              <a:buNone/>
            </a:pPr>
            <a:r>
              <a:rPr lang="pt-BR" b="1" dirty="0" smtClean="0"/>
              <a:t>	A</a:t>
            </a:r>
            <a:r>
              <a:rPr lang="pt-BR" dirty="0" smtClean="0"/>
              <a:t> é um metal alcalino e </a:t>
            </a:r>
            <a:r>
              <a:rPr lang="pt-BR" b="1" dirty="0" smtClean="0"/>
              <a:t>C</a:t>
            </a:r>
            <a:r>
              <a:rPr lang="pt-BR" dirty="0" smtClean="0"/>
              <a:t> é um gás nobre.</a:t>
            </a:r>
          </a:p>
          <a:p>
            <a:pPr>
              <a:buNone/>
            </a:pPr>
            <a:r>
              <a:rPr lang="pt-BR" b="1" dirty="0" smtClean="0"/>
              <a:t>	A</a:t>
            </a:r>
            <a:r>
              <a:rPr lang="pt-BR" dirty="0" smtClean="0"/>
              <a:t> é um metal e </a:t>
            </a:r>
            <a:r>
              <a:rPr lang="pt-BR" b="1" dirty="0" smtClean="0"/>
              <a:t>C</a:t>
            </a:r>
            <a:r>
              <a:rPr lang="pt-BR" dirty="0" smtClean="0"/>
              <a:t> é um não metal.</a:t>
            </a:r>
          </a:p>
          <a:p>
            <a:endParaRPr lang="pt-BR" dirty="0"/>
          </a:p>
        </p:txBody>
      </p:sp>
      <p:sp>
        <p:nvSpPr>
          <p:cNvPr id="4" name="Fluxograma: Conector 3">
            <a:hlinkClick r:id="rId2" action="ppaction://hlinksldjump"/>
          </p:cNvPr>
          <p:cNvSpPr/>
          <p:nvPr/>
        </p:nvSpPr>
        <p:spPr>
          <a:xfrm>
            <a:off x="323528" y="3717032"/>
            <a:ext cx="360040" cy="36004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C</a:t>
            </a:r>
            <a:endParaRPr lang="pt-BR" dirty="0"/>
          </a:p>
        </p:txBody>
      </p:sp>
      <p:sp>
        <p:nvSpPr>
          <p:cNvPr id="5" name="Fluxograma: Conector 4">
            <a:hlinkClick r:id="rId3" action="ppaction://hlinksldjump"/>
          </p:cNvPr>
          <p:cNvSpPr/>
          <p:nvPr/>
        </p:nvSpPr>
        <p:spPr>
          <a:xfrm>
            <a:off x="323528" y="2132856"/>
            <a:ext cx="360040" cy="36004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</a:t>
            </a:r>
            <a:endParaRPr lang="pt-BR" dirty="0"/>
          </a:p>
        </p:txBody>
      </p:sp>
      <p:sp>
        <p:nvSpPr>
          <p:cNvPr id="6" name="Fluxograma: Conector 5">
            <a:hlinkClick r:id="rId3" action="ppaction://hlinksldjump"/>
          </p:cNvPr>
          <p:cNvSpPr/>
          <p:nvPr/>
        </p:nvSpPr>
        <p:spPr>
          <a:xfrm>
            <a:off x="323528" y="2924944"/>
            <a:ext cx="360040" cy="36004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B</a:t>
            </a:r>
            <a:endParaRPr lang="pt-BR" dirty="0"/>
          </a:p>
        </p:txBody>
      </p:sp>
      <p:sp>
        <p:nvSpPr>
          <p:cNvPr id="7" name="Fluxograma: Conector 6">
            <a:hlinkClick r:id="rId3" action="ppaction://hlinksldjump"/>
          </p:cNvPr>
          <p:cNvSpPr/>
          <p:nvPr/>
        </p:nvSpPr>
        <p:spPr>
          <a:xfrm>
            <a:off x="323528" y="4149080"/>
            <a:ext cx="360040" cy="36004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D</a:t>
            </a:r>
            <a:endParaRPr lang="pt-BR" dirty="0"/>
          </a:p>
        </p:txBody>
      </p:sp>
      <p:sp>
        <p:nvSpPr>
          <p:cNvPr id="8" name="Fluxograma: Conector 7">
            <a:hlinkClick r:id="rId3" action="ppaction://hlinksldjump"/>
          </p:cNvPr>
          <p:cNvSpPr/>
          <p:nvPr/>
        </p:nvSpPr>
        <p:spPr>
          <a:xfrm>
            <a:off x="323528" y="4581128"/>
            <a:ext cx="360040" cy="36004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E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776808" y="-1093514"/>
            <a:ext cx="7467600" cy="5530626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6000" b="1" i="0" u="none" strike="noStrike" kern="1200" cap="small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Isso aí, resposta certa!</a:t>
            </a:r>
            <a:br>
              <a:rPr kumimoji="0" lang="pt-BR" sz="6000" b="1" i="0" u="none" strike="noStrike" kern="1200" cap="small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t-BR" sz="6000" b="1" i="0" u="none" strike="noStrike" kern="1200" cap="small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pt-BR" sz="6000" b="1" i="0" u="none" strike="noStrike" kern="1200" cap="small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pt-BR" sz="60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Fluxograma: Conector 4"/>
          <p:cNvSpPr/>
          <p:nvPr/>
        </p:nvSpPr>
        <p:spPr>
          <a:xfrm>
            <a:off x="7740352" y="5589240"/>
            <a:ext cx="1080120" cy="112474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6" name="Seta para a direita 5"/>
          <p:cNvSpPr/>
          <p:nvPr/>
        </p:nvSpPr>
        <p:spPr>
          <a:xfrm>
            <a:off x="7956376" y="5805264"/>
            <a:ext cx="792088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-108520" y="7029400"/>
            <a:ext cx="8928992" cy="792088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800" b="1" cap="small" noProof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Próxima pergunta.</a:t>
            </a:r>
            <a:r>
              <a:rPr kumimoji="0" lang="pt-BR" sz="44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pt-BR" sz="44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t-BR" sz="44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pt-BR" sz="44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pt-BR" sz="44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Picture 2" descr="Resultado de imagem para EMOJIS JOINH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5936" y="3356992"/>
            <a:ext cx="1152128" cy="11521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uxograma: Conector 4"/>
          <p:cNvSpPr/>
          <p:nvPr/>
        </p:nvSpPr>
        <p:spPr>
          <a:xfrm>
            <a:off x="7740352" y="5589240"/>
            <a:ext cx="1080120" cy="112474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6" name="Seta para a esquerda 5"/>
          <p:cNvSpPr/>
          <p:nvPr/>
        </p:nvSpPr>
        <p:spPr>
          <a:xfrm>
            <a:off x="7812360" y="5805264"/>
            <a:ext cx="936104" cy="64807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323528" y="-941114"/>
            <a:ext cx="7929264" cy="7466458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Pense</a:t>
            </a:r>
            <a:r>
              <a:rPr kumimoji="0" lang="pt-BR" sz="6000" b="1" i="0" u="none" strike="noStrike" kern="1200" cap="small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mais um pouquinho...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8000" b="1" i="0" u="none" strike="noStrike" kern="1200" cap="small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8000" b="1" cap="small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8000" b="1" i="0" u="none" strike="noStrike" kern="1200" cap="small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200" b="1" cap="sm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Volte para responder novamente</a:t>
            </a:r>
            <a:endParaRPr kumimoji="0" lang="pt-BR" sz="32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Fluxograma: Conector 7"/>
          <p:cNvSpPr/>
          <p:nvPr/>
        </p:nvSpPr>
        <p:spPr>
          <a:xfrm>
            <a:off x="7740352" y="5616624"/>
            <a:ext cx="1080120" cy="112474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9" name="Seta para a esquerda 8">
            <a:hlinkClick r:id="" action="ppaction://noaction"/>
          </p:cNvPr>
          <p:cNvSpPr/>
          <p:nvPr/>
        </p:nvSpPr>
        <p:spPr>
          <a:xfrm>
            <a:off x="7884368" y="5805264"/>
            <a:ext cx="936104" cy="64807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" name="Picture 2" descr="Resultado de imagem para IMAGENS ERRAD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8211" y="3861048"/>
            <a:ext cx="1527845" cy="152784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97768"/>
            <a:ext cx="9217024" cy="1143000"/>
          </a:xfrm>
        </p:spPr>
        <p:txBody>
          <a:bodyPr>
            <a:noAutofit/>
          </a:bodyPr>
          <a:lstStyle/>
          <a:p>
            <a:r>
              <a:rPr lang="pt-BR" sz="3400" b="1" dirty="0" smtClean="0"/>
              <a:t>Identificação do Objeto de Aprendizagem:</a:t>
            </a:r>
            <a:endParaRPr lang="pt-BR" sz="34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67544" y="1700808"/>
            <a:ext cx="8218160" cy="4907632"/>
          </a:xfrm>
        </p:spPr>
        <p:txBody>
          <a:bodyPr>
            <a:normAutofit/>
          </a:bodyPr>
          <a:lstStyle/>
          <a:p>
            <a:r>
              <a:rPr lang="pt-BR" b="1" dirty="0" smtClean="0"/>
              <a:t>TÍTULO: </a:t>
            </a:r>
            <a:r>
              <a:rPr lang="pt-BR" sz="2200" dirty="0" smtClean="0"/>
              <a:t>Tabela Periódica – revisando conhecimentos.</a:t>
            </a:r>
          </a:p>
          <a:p>
            <a:r>
              <a:rPr lang="pt-BR" b="1" dirty="0" smtClean="0"/>
              <a:t>OBJETIVO: </a:t>
            </a:r>
            <a:r>
              <a:rPr lang="pt-BR" sz="2200" dirty="0" smtClean="0"/>
              <a:t>Revisar o conteúdo sobre </a:t>
            </a:r>
            <a:r>
              <a:rPr lang="pt-BR" sz="2200" dirty="0" smtClean="0"/>
              <a:t>tabela periódica através do O.A.</a:t>
            </a:r>
          </a:p>
          <a:p>
            <a:r>
              <a:rPr lang="pt-BR" b="1" dirty="0" smtClean="0"/>
              <a:t>COMPONENTE CURRICULAR: </a:t>
            </a:r>
            <a:r>
              <a:rPr lang="pt-BR" dirty="0" smtClean="0"/>
              <a:t>Química para o </a:t>
            </a:r>
            <a:r>
              <a:rPr lang="pt-BR" sz="2200" dirty="0" smtClean="0"/>
              <a:t>1º </a:t>
            </a:r>
            <a:r>
              <a:rPr lang="pt-BR" sz="2200" dirty="0" smtClean="0"/>
              <a:t>ano do ensino médio.</a:t>
            </a:r>
          </a:p>
          <a:p>
            <a:r>
              <a:rPr lang="pt-BR" b="1" dirty="0" smtClean="0"/>
              <a:t>TEMA: </a:t>
            </a:r>
            <a:r>
              <a:rPr lang="pt-BR" sz="2200" dirty="0" smtClean="0"/>
              <a:t>Tabela Periódica</a:t>
            </a:r>
          </a:p>
          <a:p>
            <a:r>
              <a:rPr lang="pt-BR" b="1" dirty="0" smtClean="0"/>
              <a:t>AUTOR:</a:t>
            </a:r>
            <a:r>
              <a:rPr lang="pt-BR" dirty="0" smtClean="0"/>
              <a:t> </a:t>
            </a:r>
            <a:r>
              <a:rPr lang="pt-BR" sz="2200" dirty="0" smtClean="0"/>
              <a:t>Juliely Pedron da </a:t>
            </a:r>
            <a:r>
              <a:rPr lang="pt-BR" sz="2200" dirty="0" smtClean="0"/>
              <a:t>Silva</a:t>
            </a:r>
          </a:p>
          <a:p>
            <a:r>
              <a:rPr lang="pt-BR" sz="2200" b="1" dirty="0" smtClean="0"/>
              <a:t>ORIENTADORAS: </a:t>
            </a:r>
            <a:r>
              <a:rPr lang="pt-BR" sz="2200" dirty="0" smtClean="0"/>
              <a:t>Helena Brum Neto, Maria Rosângela Silveira Ramos.</a:t>
            </a:r>
            <a:endParaRPr lang="pt-BR" sz="2200" b="1" dirty="0" smtClean="0"/>
          </a:p>
          <a:p>
            <a:r>
              <a:rPr lang="pt-BR" b="1" dirty="0" smtClean="0"/>
              <a:t>PAÍS: </a:t>
            </a:r>
            <a:r>
              <a:rPr lang="pt-BR" sz="2200" dirty="0" smtClean="0"/>
              <a:t>Brasil</a:t>
            </a:r>
          </a:p>
          <a:p>
            <a:r>
              <a:rPr lang="pt-BR" b="1" dirty="0" smtClean="0"/>
              <a:t>INSTITUIÇÃO:</a:t>
            </a:r>
            <a:r>
              <a:rPr lang="pt-BR" dirty="0" smtClean="0"/>
              <a:t> </a:t>
            </a:r>
            <a:r>
              <a:rPr lang="pt-BR" sz="2200" dirty="0" err="1" smtClean="0"/>
              <a:t>IFFar</a:t>
            </a:r>
            <a:r>
              <a:rPr lang="pt-BR" sz="2200" dirty="0" smtClean="0"/>
              <a:t> - </a:t>
            </a:r>
            <a:r>
              <a:rPr lang="pt-BR" sz="2200" dirty="0" smtClean="0"/>
              <a:t>SVS</a:t>
            </a:r>
            <a:endParaRPr lang="pt-BR" sz="2200" dirty="0" smtClean="0"/>
          </a:p>
        </p:txBody>
      </p:sp>
      <p:sp>
        <p:nvSpPr>
          <p:cNvPr id="4" name="Fluxograma: Conector 3"/>
          <p:cNvSpPr/>
          <p:nvPr/>
        </p:nvSpPr>
        <p:spPr>
          <a:xfrm>
            <a:off x="7740352" y="5589240"/>
            <a:ext cx="1080120" cy="112474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Seta para a direita 4">
            <a:hlinkClick r:id="rId2" action="ppaction://hlinksldjump"/>
          </p:cNvPr>
          <p:cNvSpPr/>
          <p:nvPr/>
        </p:nvSpPr>
        <p:spPr>
          <a:xfrm>
            <a:off x="7956376" y="5805264"/>
            <a:ext cx="792088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99592" y="260648"/>
            <a:ext cx="7025208" cy="4536504"/>
          </a:xfrm>
        </p:spPr>
        <p:txBody>
          <a:bodyPr>
            <a:normAutofit/>
          </a:bodyPr>
          <a:lstStyle/>
          <a:p>
            <a:pPr algn="ctr"/>
            <a:r>
              <a:rPr lang="pt-BR" sz="6600" b="1" dirty="0" smtClean="0"/>
              <a:t>Parabéns, você concluiu o </a:t>
            </a:r>
            <a:r>
              <a:rPr lang="pt-BR" sz="6600" b="1" dirty="0" err="1" smtClean="0"/>
              <a:t>quizz</a:t>
            </a:r>
            <a:r>
              <a:rPr lang="pt-BR" sz="6600" b="1" dirty="0" smtClean="0"/>
              <a:t>!!!</a:t>
            </a:r>
            <a:endParaRPr lang="pt-BR" sz="6600" b="1" dirty="0"/>
          </a:p>
        </p:txBody>
      </p:sp>
      <p:sp>
        <p:nvSpPr>
          <p:cNvPr id="4" name="Seta para a direita 3">
            <a:hlinkClick r:id="rId2" action="ppaction://hlinksldjump"/>
          </p:cNvPr>
          <p:cNvSpPr/>
          <p:nvPr/>
        </p:nvSpPr>
        <p:spPr>
          <a:xfrm>
            <a:off x="8316416" y="5805264"/>
            <a:ext cx="360040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/>
              <a:t>Referências</a:t>
            </a:r>
            <a:endParaRPr lang="pt-BR" sz="4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916832"/>
            <a:ext cx="7467600" cy="4873752"/>
          </a:xfrm>
        </p:spPr>
        <p:txBody>
          <a:bodyPr/>
          <a:lstStyle/>
          <a:p>
            <a:r>
              <a:rPr lang="pt-BR" dirty="0" smtClean="0">
                <a:hlinkClick r:id="rId2"/>
              </a:rPr>
              <a:t>https://exercicios.mundoeducacao.bol.uol.com.br/exercicios-quimica/exercicios-sobre-familias-tabela-periodica.htm#resposta-148</a:t>
            </a:r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2752" y="18864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pt-BR" sz="3800" b="1" dirty="0" smtClean="0"/>
              <a:t>Instruções sobre o </a:t>
            </a:r>
            <a:r>
              <a:rPr lang="pt-BR" sz="3800" b="1" dirty="0" err="1" smtClean="0"/>
              <a:t>quizz</a:t>
            </a:r>
            <a:r>
              <a:rPr lang="pt-BR" sz="3800" b="1" dirty="0" smtClean="0"/>
              <a:t>:</a:t>
            </a:r>
            <a:endParaRPr lang="pt-BR" sz="38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sz="2800" dirty="0" smtClean="0"/>
              <a:t>Serão cinco questões, ambas quatro alternativas erradas e uma correta.</a:t>
            </a:r>
          </a:p>
          <a:p>
            <a:r>
              <a:rPr lang="pt-BR" sz="2800" dirty="0" smtClean="0"/>
              <a:t>Caso você não acerte a resposta da pergunta, terá uma nova oportunidade para acertar.</a:t>
            </a:r>
          </a:p>
          <a:p>
            <a:r>
              <a:rPr lang="pt-BR" sz="2800" dirty="0" smtClean="0"/>
              <a:t>Ao acertar a resposta da pergunta, você será direcionado para a próxima pergunta até a finalização do </a:t>
            </a:r>
            <a:r>
              <a:rPr lang="pt-BR" sz="2800" dirty="0" err="1" smtClean="0"/>
              <a:t>quizz</a:t>
            </a:r>
            <a:r>
              <a:rPr lang="pt-BR" sz="2800" dirty="0" smtClean="0"/>
              <a:t>.</a:t>
            </a:r>
          </a:p>
        </p:txBody>
      </p:sp>
      <p:sp>
        <p:nvSpPr>
          <p:cNvPr id="4" name="Fluxograma: Conector 3"/>
          <p:cNvSpPr/>
          <p:nvPr/>
        </p:nvSpPr>
        <p:spPr>
          <a:xfrm>
            <a:off x="7740352" y="5589240"/>
            <a:ext cx="1080120" cy="112474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Seta para a direita 4">
            <a:hlinkClick r:id="rId2" action="ppaction://hlinksldjump"/>
          </p:cNvPr>
          <p:cNvSpPr/>
          <p:nvPr/>
        </p:nvSpPr>
        <p:spPr>
          <a:xfrm>
            <a:off x="7956376" y="5805264"/>
            <a:ext cx="792088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7584" y="116632"/>
            <a:ext cx="7385248" cy="4450506"/>
          </a:xfrm>
        </p:spPr>
        <p:txBody>
          <a:bodyPr>
            <a:normAutofit/>
          </a:bodyPr>
          <a:lstStyle/>
          <a:p>
            <a:pPr algn="ctr"/>
            <a:r>
              <a:rPr lang="pt-BR" sz="8800" b="1" dirty="0" smtClean="0"/>
              <a:t>Vamos jogar?</a:t>
            </a:r>
            <a:endParaRPr lang="pt-BR" sz="7200" b="1" dirty="0"/>
          </a:p>
        </p:txBody>
      </p:sp>
      <p:sp>
        <p:nvSpPr>
          <p:cNvPr id="4" name="Fluxograma: Conector 3"/>
          <p:cNvSpPr/>
          <p:nvPr/>
        </p:nvSpPr>
        <p:spPr>
          <a:xfrm>
            <a:off x="7740352" y="5589240"/>
            <a:ext cx="1080120" cy="112474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Seta para a direita 4">
            <a:hlinkClick r:id="" action="ppaction://noaction"/>
          </p:cNvPr>
          <p:cNvSpPr/>
          <p:nvPr/>
        </p:nvSpPr>
        <p:spPr>
          <a:xfrm>
            <a:off x="7956376" y="5805264"/>
            <a:ext cx="792088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1354162"/>
          </a:xfrm>
        </p:spPr>
        <p:txBody>
          <a:bodyPr>
            <a:noAutofit/>
          </a:bodyPr>
          <a:lstStyle/>
          <a:p>
            <a:r>
              <a:rPr lang="pt-BR" sz="2400" dirty="0" smtClean="0">
                <a:latin typeface="Arial" pitchFamily="34" charset="0"/>
                <a:cs typeface="Arial" pitchFamily="34" charset="0"/>
              </a:rPr>
              <a:t>1) Na tabela periódica, os elementos Cálcio Z=20, Bromo Z=35 e Enxofre Z=16, são conhecidos, respectivamente, como sendo da família dos: </a:t>
            </a:r>
            <a:endParaRPr lang="pt-B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pt-BR" dirty="0" smtClean="0"/>
              <a:t> 	</a:t>
            </a:r>
          </a:p>
          <a:p>
            <a:pPr>
              <a:buNone/>
            </a:pPr>
            <a:r>
              <a:rPr lang="pt-BR" dirty="0" smtClean="0"/>
              <a:t>	Halogênios, </a:t>
            </a:r>
            <a:r>
              <a:rPr lang="pt-BR" dirty="0" err="1" smtClean="0"/>
              <a:t>calcogênios</a:t>
            </a:r>
            <a:r>
              <a:rPr lang="pt-BR" dirty="0" smtClean="0"/>
              <a:t> e gases nobres</a:t>
            </a:r>
            <a:endParaRPr lang="pt-BR" sz="1400" dirty="0" smtClean="0"/>
          </a:p>
          <a:p>
            <a:pPr>
              <a:buNone/>
            </a:pPr>
            <a:r>
              <a:rPr lang="pt-BR" dirty="0" smtClean="0"/>
              <a:t>   Met. alcalinos, gases nobres e </a:t>
            </a:r>
            <a:r>
              <a:rPr lang="pt-BR" dirty="0" err="1" smtClean="0"/>
              <a:t>calcogênios</a:t>
            </a:r>
            <a:endParaRPr lang="pt-BR" sz="2800" dirty="0" smtClean="0"/>
          </a:p>
          <a:p>
            <a:pPr>
              <a:buNone/>
            </a:pPr>
            <a:r>
              <a:rPr lang="pt-BR" dirty="0" smtClean="0"/>
              <a:t>   Halogênios, </a:t>
            </a:r>
            <a:r>
              <a:rPr lang="pt-BR" dirty="0" err="1" smtClean="0"/>
              <a:t>calcogênios</a:t>
            </a:r>
            <a:r>
              <a:rPr lang="pt-BR" dirty="0" smtClean="0"/>
              <a:t> e metais alcalinos</a:t>
            </a:r>
          </a:p>
          <a:p>
            <a:pPr>
              <a:buNone/>
            </a:pPr>
            <a:r>
              <a:rPr lang="pt-BR" dirty="0" smtClean="0"/>
              <a:t>   Met. alcalinos terrosos, halogênios e </a:t>
            </a:r>
            <a:r>
              <a:rPr lang="pt-BR" dirty="0" err="1" smtClean="0"/>
              <a:t>calcogênios</a:t>
            </a:r>
            <a:r>
              <a:rPr lang="pt-BR" dirty="0" smtClean="0"/>
              <a:t>.</a:t>
            </a:r>
          </a:p>
          <a:p>
            <a:pPr>
              <a:buNone/>
            </a:pPr>
            <a:r>
              <a:rPr lang="pt-BR" dirty="0" smtClean="0"/>
              <a:t>	Gases nobres, halogênios, metais alcalinos.</a:t>
            </a:r>
            <a:endParaRPr lang="pt-BR" dirty="0"/>
          </a:p>
        </p:txBody>
      </p:sp>
      <p:sp>
        <p:nvSpPr>
          <p:cNvPr id="10" name="Fluxograma: Conector 9">
            <a:hlinkClick r:id="rId2" action="ppaction://hlinksldjump"/>
          </p:cNvPr>
          <p:cNvSpPr/>
          <p:nvPr/>
        </p:nvSpPr>
        <p:spPr>
          <a:xfrm>
            <a:off x="323528" y="2996952"/>
            <a:ext cx="360040" cy="36004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C</a:t>
            </a:r>
            <a:endParaRPr lang="pt-BR" dirty="0"/>
          </a:p>
        </p:txBody>
      </p:sp>
      <p:sp>
        <p:nvSpPr>
          <p:cNvPr id="14" name="Fluxograma: Conector 13">
            <a:hlinkClick r:id="rId2" action="ppaction://hlinksldjump"/>
          </p:cNvPr>
          <p:cNvSpPr/>
          <p:nvPr/>
        </p:nvSpPr>
        <p:spPr>
          <a:xfrm>
            <a:off x="323528" y="2132856"/>
            <a:ext cx="360040" cy="36004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</a:t>
            </a:r>
            <a:endParaRPr lang="pt-BR" dirty="0"/>
          </a:p>
        </p:txBody>
      </p:sp>
      <p:sp>
        <p:nvSpPr>
          <p:cNvPr id="15" name="Fluxograma: Conector 14">
            <a:hlinkClick r:id="rId2" action="ppaction://hlinksldjump"/>
          </p:cNvPr>
          <p:cNvSpPr/>
          <p:nvPr/>
        </p:nvSpPr>
        <p:spPr>
          <a:xfrm>
            <a:off x="323528" y="2564904"/>
            <a:ext cx="360040" cy="36004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B</a:t>
            </a:r>
            <a:endParaRPr lang="pt-BR" dirty="0"/>
          </a:p>
        </p:txBody>
      </p:sp>
      <p:sp>
        <p:nvSpPr>
          <p:cNvPr id="16" name="Fluxograma: Conector 15">
            <a:hlinkClick r:id="" action="ppaction://noaction"/>
          </p:cNvPr>
          <p:cNvSpPr/>
          <p:nvPr/>
        </p:nvSpPr>
        <p:spPr>
          <a:xfrm>
            <a:off x="323528" y="3429000"/>
            <a:ext cx="360040" cy="36004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D</a:t>
            </a:r>
            <a:endParaRPr lang="pt-BR" dirty="0"/>
          </a:p>
        </p:txBody>
      </p:sp>
      <p:sp>
        <p:nvSpPr>
          <p:cNvPr id="17" name="Fluxograma: Conector 16">
            <a:hlinkClick r:id="rId2" action="ppaction://hlinksldjump"/>
          </p:cNvPr>
          <p:cNvSpPr/>
          <p:nvPr/>
        </p:nvSpPr>
        <p:spPr>
          <a:xfrm>
            <a:off x="323528" y="3861048"/>
            <a:ext cx="360040" cy="36004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E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76808" y="-1093514"/>
            <a:ext cx="7467600" cy="5530626"/>
          </a:xfrm>
        </p:spPr>
        <p:txBody>
          <a:bodyPr>
            <a:normAutofit/>
          </a:bodyPr>
          <a:lstStyle/>
          <a:p>
            <a:pPr algn="ctr"/>
            <a:r>
              <a:rPr lang="pt-BR" sz="6000" b="1" dirty="0" smtClean="0"/>
              <a:t>Isso aí, resposta certa!</a:t>
            </a:r>
            <a:br>
              <a:rPr lang="pt-BR" sz="6000" b="1" dirty="0" smtClean="0"/>
            </a:br>
            <a:r>
              <a:rPr lang="pt-BR" sz="6000" b="1" dirty="0" smtClean="0"/>
              <a:t/>
            </a:r>
            <a:br>
              <a:rPr lang="pt-BR" sz="6000" b="1" dirty="0" smtClean="0"/>
            </a:br>
            <a:endParaRPr lang="pt-BR" sz="6000" b="1" dirty="0"/>
          </a:p>
        </p:txBody>
      </p:sp>
      <p:sp>
        <p:nvSpPr>
          <p:cNvPr id="4" name="Fluxograma: Conector 3"/>
          <p:cNvSpPr/>
          <p:nvPr/>
        </p:nvSpPr>
        <p:spPr>
          <a:xfrm>
            <a:off x="7740352" y="5589240"/>
            <a:ext cx="1080120" cy="112474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Seta para a direita 4">
            <a:hlinkClick r:id="" action="ppaction://noaction"/>
          </p:cNvPr>
          <p:cNvSpPr/>
          <p:nvPr/>
        </p:nvSpPr>
        <p:spPr>
          <a:xfrm>
            <a:off x="7956376" y="5805264"/>
            <a:ext cx="792088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6" name="Picture 2" descr="Resultado de imagem para EMOJIS JOINH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5936" y="3356992"/>
            <a:ext cx="1152128" cy="1152128"/>
          </a:xfrm>
          <a:prstGeom prst="rect">
            <a:avLst/>
          </a:prstGeom>
          <a:noFill/>
        </p:spPr>
      </p:pic>
      <p:sp>
        <p:nvSpPr>
          <p:cNvPr id="7" name="Título 1"/>
          <p:cNvSpPr txBox="1">
            <a:spLocks/>
          </p:cNvSpPr>
          <p:nvPr/>
        </p:nvSpPr>
        <p:spPr>
          <a:xfrm>
            <a:off x="-108520" y="7029400"/>
            <a:ext cx="8928992" cy="792088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800" b="1" cap="small" noProof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Próxima pergunta.</a:t>
            </a:r>
            <a:r>
              <a:rPr kumimoji="0" lang="pt-BR" sz="44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pt-BR" sz="44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t-BR" sz="44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pt-BR" sz="44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pt-BR" sz="44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323528" y="-1093514"/>
            <a:ext cx="7776864" cy="7690866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Pense</a:t>
            </a:r>
            <a:r>
              <a:rPr kumimoji="0" lang="pt-BR" sz="6000" b="1" i="0" u="none" strike="noStrike" kern="1200" cap="small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mais um pouquinho...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8000" b="1" i="0" u="none" strike="noStrike" kern="1200" cap="small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8000" b="1" cap="small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8000" b="1" i="0" u="none" strike="noStrike" kern="1200" cap="small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200" b="1" cap="sm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Volte para responder novamente</a:t>
            </a:r>
            <a:endParaRPr kumimoji="0" lang="pt-BR" sz="32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Fluxograma: Conector 5"/>
          <p:cNvSpPr/>
          <p:nvPr/>
        </p:nvSpPr>
        <p:spPr>
          <a:xfrm>
            <a:off x="7740352" y="5589240"/>
            <a:ext cx="1080120" cy="112474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7" name="Seta para a esquerda 6">
            <a:hlinkClick r:id="" action="ppaction://noaction"/>
          </p:cNvPr>
          <p:cNvSpPr/>
          <p:nvPr/>
        </p:nvSpPr>
        <p:spPr>
          <a:xfrm>
            <a:off x="7812360" y="5805264"/>
            <a:ext cx="936104" cy="64807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8" name="Picture 2" descr="Resultado de imagem para IMAGENS ERRAD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8211" y="3861048"/>
            <a:ext cx="1527845" cy="152784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87208" cy="1498178"/>
          </a:xfrm>
        </p:spPr>
        <p:txBody>
          <a:bodyPr>
            <a:noAutofit/>
          </a:bodyPr>
          <a:lstStyle/>
          <a:p>
            <a:r>
              <a:rPr lang="pt-BR" sz="2200" dirty="0" smtClean="0"/>
              <a:t>2)</a:t>
            </a:r>
            <a:r>
              <a:rPr lang="pt-BR" sz="2400" dirty="0" smtClean="0"/>
              <a:t> Um átomo, cujo número atômico é 18, está classificado na Tabela Periódica como:</a:t>
            </a:r>
            <a:r>
              <a:rPr lang="pt-BR" sz="2200" dirty="0" smtClean="0"/>
              <a:t/>
            </a:r>
            <a:br>
              <a:rPr lang="pt-BR" sz="2200" dirty="0" smtClean="0"/>
            </a:br>
            <a:endParaRPr lang="pt-BR" sz="2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pt-BR" dirty="0" smtClean="0"/>
              <a:t>	</a:t>
            </a:r>
          </a:p>
          <a:p>
            <a:pPr>
              <a:buNone/>
            </a:pPr>
            <a:r>
              <a:rPr lang="pt-BR" dirty="0" smtClean="0"/>
              <a:t>	Metal alcalino</a:t>
            </a:r>
          </a:p>
          <a:p>
            <a:pPr>
              <a:buNone/>
            </a:pPr>
            <a:r>
              <a:rPr lang="pt-BR" dirty="0" smtClean="0"/>
              <a:t>	Metal Alcalino Terroso </a:t>
            </a:r>
          </a:p>
          <a:p>
            <a:pPr>
              <a:buNone/>
            </a:pPr>
            <a:r>
              <a:rPr lang="pt-BR" dirty="0" smtClean="0"/>
              <a:t>	</a:t>
            </a:r>
            <a:r>
              <a:rPr lang="pt-BR" dirty="0" err="1" smtClean="0"/>
              <a:t>Calcogênio</a:t>
            </a:r>
            <a:endParaRPr lang="pt-BR" dirty="0" smtClean="0"/>
          </a:p>
          <a:p>
            <a:pPr>
              <a:buNone/>
            </a:pPr>
            <a:r>
              <a:rPr lang="pt-BR" dirty="0" smtClean="0"/>
              <a:t>	Gás Nobre </a:t>
            </a:r>
          </a:p>
          <a:p>
            <a:pPr>
              <a:buNone/>
            </a:pPr>
            <a:r>
              <a:rPr lang="pt-BR" dirty="0" smtClean="0"/>
              <a:t>	</a:t>
            </a:r>
            <a:r>
              <a:rPr lang="pt-BR" dirty="0" err="1" smtClean="0"/>
              <a:t>Não-metal</a:t>
            </a:r>
            <a:endParaRPr lang="pt-BR" dirty="0" smtClean="0"/>
          </a:p>
        </p:txBody>
      </p:sp>
      <p:sp>
        <p:nvSpPr>
          <p:cNvPr id="4" name="Fluxograma: Conector 3">
            <a:hlinkClick r:id="rId2" action="ppaction://hlinksldjump"/>
          </p:cNvPr>
          <p:cNvSpPr/>
          <p:nvPr/>
        </p:nvSpPr>
        <p:spPr>
          <a:xfrm>
            <a:off x="323528" y="2996952"/>
            <a:ext cx="360040" cy="36004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C</a:t>
            </a:r>
            <a:endParaRPr lang="pt-BR" dirty="0"/>
          </a:p>
        </p:txBody>
      </p:sp>
      <p:sp>
        <p:nvSpPr>
          <p:cNvPr id="5" name="Fluxograma: Conector 4">
            <a:hlinkClick r:id="rId2" action="ppaction://hlinksldjump"/>
          </p:cNvPr>
          <p:cNvSpPr/>
          <p:nvPr/>
        </p:nvSpPr>
        <p:spPr>
          <a:xfrm>
            <a:off x="323528" y="2132856"/>
            <a:ext cx="360040" cy="36004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</a:t>
            </a:r>
            <a:endParaRPr lang="pt-BR" dirty="0"/>
          </a:p>
        </p:txBody>
      </p:sp>
      <p:sp>
        <p:nvSpPr>
          <p:cNvPr id="6" name="Fluxograma: Conector 5">
            <a:hlinkClick r:id="rId2" action="ppaction://hlinksldjump"/>
          </p:cNvPr>
          <p:cNvSpPr/>
          <p:nvPr/>
        </p:nvSpPr>
        <p:spPr>
          <a:xfrm>
            <a:off x="323528" y="2564904"/>
            <a:ext cx="360040" cy="36004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B</a:t>
            </a:r>
            <a:endParaRPr lang="pt-BR" dirty="0"/>
          </a:p>
        </p:txBody>
      </p:sp>
      <p:sp>
        <p:nvSpPr>
          <p:cNvPr id="7" name="Fluxograma: Conector 6">
            <a:hlinkClick r:id="rId3" action="ppaction://hlinksldjump"/>
          </p:cNvPr>
          <p:cNvSpPr/>
          <p:nvPr/>
        </p:nvSpPr>
        <p:spPr>
          <a:xfrm>
            <a:off x="323528" y="3429000"/>
            <a:ext cx="360040" cy="36004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D</a:t>
            </a:r>
            <a:endParaRPr lang="pt-BR" dirty="0"/>
          </a:p>
        </p:txBody>
      </p:sp>
      <p:sp>
        <p:nvSpPr>
          <p:cNvPr id="8" name="Fluxograma: Conector 7">
            <a:hlinkClick r:id="rId2" action="ppaction://hlinksldjump"/>
          </p:cNvPr>
          <p:cNvSpPr/>
          <p:nvPr/>
        </p:nvSpPr>
        <p:spPr>
          <a:xfrm>
            <a:off x="323528" y="3861048"/>
            <a:ext cx="360040" cy="36004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E</a:t>
            </a:r>
            <a:endParaRPr lang="pt-BR" dirty="0"/>
          </a:p>
        </p:txBody>
      </p:sp>
      <p:sp>
        <p:nvSpPr>
          <p:cNvPr id="9" name="Fluxograma: Conector 8"/>
          <p:cNvSpPr/>
          <p:nvPr/>
        </p:nvSpPr>
        <p:spPr>
          <a:xfrm>
            <a:off x="7740352" y="5589240"/>
            <a:ext cx="1080120" cy="112474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0" name="Seta para a direita 9"/>
          <p:cNvSpPr/>
          <p:nvPr/>
        </p:nvSpPr>
        <p:spPr>
          <a:xfrm>
            <a:off x="7956376" y="5805264"/>
            <a:ext cx="792088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776808" y="-1093514"/>
            <a:ext cx="7467600" cy="5530626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6000" b="1" i="0" u="none" strike="noStrike" kern="1200" cap="small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Isso aí, resposta certa!</a:t>
            </a:r>
            <a:br>
              <a:rPr kumimoji="0" lang="pt-BR" sz="6000" b="1" i="0" u="none" strike="noStrike" kern="1200" cap="small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t-BR" sz="6000" b="1" i="0" u="none" strike="noStrike" kern="1200" cap="small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pt-BR" sz="6000" b="1" i="0" u="none" strike="noStrike" kern="1200" cap="small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pt-BR" sz="60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Fluxograma: Conector 4"/>
          <p:cNvSpPr/>
          <p:nvPr/>
        </p:nvSpPr>
        <p:spPr>
          <a:xfrm>
            <a:off x="7740352" y="5589240"/>
            <a:ext cx="1080120" cy="112474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6" name="Seta para a direita 5"/>
          <p:cNvSpPr/>
          <p:nvPr/>
        </p:nvSpPr>
        <p:spPr>
          <a:xfrm>
            <a:off x="7956376" y="5805264"/>
            <a:ext cx="792088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-108520" y="7029400"/>
            <a:ext cx="8928992" cy="792088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800" b="1" cap="small" noProof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Próxima pergunta.</a:t>
            </a:r>
            <a:r>
              <a:rPr kumimoji="0" lang="pt-BR" sz="44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pt-BR" sz="44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t-BR" sz="44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pt-BR" sz="44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pt-BR" sz="44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Picture 2" descr="Resultado de imagem para EMOJIS JOINH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5936" y="3356992"/>
            <a:ext cx="1152128" cy="11521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lcão Envidraçado">
  <a:themeElements>
    <a:clrScheme name="Balcão Envidraçado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Balcão Envidraçado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alcão Envidraçad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82</TotalTime>
  <Words>345</Words>
  <Application>Microsoft Office PowerPoint</Application>
  <PresentationFormat>Apresentação na tela (4:3)</PresentationFormat>
  <Paragraphs>117</Paragraphs>
  <Slides>21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21</vt:i4>
      </vt:variant>
    </vt:vector>
  </HeadingPairs>
  <TitlesOfParts>
    <vt:vector size="26" baseType="lpstr">
      <vt:lpstr>Arial</vt:lpstr>
      <vt:lpstr>Century Schoolbook</vt:lpstr>
      <vt:lpstr>Wingdings</vt:lpstr>
      <vt:lpstr>Wingdings 2</vt:lpstr>
      <vt:lpstr>Balcão Envidraçado</vt:lpstr>
      <vt:lpstr>QUÍMICA</vt:lpstr>
      <vt:lpstr>Identificação do Objeto de Aprendizagem:</vt:lpstr>
      <vt:lpstr>Instruções sobre o quizz:</vt:lpstr>
      <vt:lpstr>Vamos jogar?</vt:lpstr>
      <vt:lpstr>1) Na tabela periódica, os elementos Cálcio Z=20, Bromo Z=35 e Enxofre Z=16, são conhecidos, respectivamente, como sendo da família dos: </vt:lpstr>
      <vt:lpstr>Isso aí, resposta certa!  </vt:lpstr>
      <vt:lpstr>Apresentação do PowerPoint</vt:lpstr>
      <vt:lpstr>2) Um átomo, cujo número atômico é 18, está classificado na Tabela Periódica como: </vt:lpstr>
      <vt:lpstr>Apresentação do PowerPoint</vt:lpstr>
      <vt:lpstr>Apresentação do PowerPoint</vt:lpstr>
      <vt:lpstr>3) Assinale a única alternativa em que todos os elementos possuem propriedades semelhantes:</vt:lpstr>
      <vt:lpstr>Apresentação do PowerPoint</vt:lpstr>
      <vt:lpstr>Apresentação do PowerPoint</vt:lpstr>
      <vt:lpstr>4) Qual elemento abaixo é o gás nobre de menor número atômico e o metal alcalino de maior número atômico?</vt:lpstr>
      <vt:lpstr>Apresentação do PowerPoint</vt:lpstr>
      <vt:lpstr>Apresentação do PowerPoint</vt:lpstr>
      <vt:lpstr>5) Os elementos xA, x+1B e x+2C pertencem a um mesmo período da tabela periódica. Se B é um halogênio, pode-se afirmar que: </vt:lpstr>
      <vt:lpstr>Apresentação do PowerPoint</vt:lpstr>
      <vt:lpstr>Apresentação do PowerPoint</vt:lpstr>
      <vt:lpstr>Parabéns, você concluiu o quizz!!!</vt:lpstr>
      <vt:lpstr>Referências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QUÍMICA</dc:title>
  <dc:creator>Juliely Pedron</dc:creator>
  <cp:lastModifiedBy>hneto</cp:lastModifiedBy>
  <cp:revision>10</cp:revision>
  <dcterms:created xsi:type="dcterms:W3CDTF">2019-11-22T13:08:25Z</dcterms:created>
  <dcterms:modified xsi:type="dcterms:W3CDTF">2019-11-27T12:22:06Z</dcterms:modified>
</cp:coreProperties>
</file>