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88" r:id="rId4"/>
    <p:sldId id="258" r:id="rId5"/>
    <p:sldId id="259" r:id="rId6"/>
    <p:sldId id="260" r:id="rId7"/>
    <p:sldId id="289" r:id="rId8"/>
    <p:sldId id="290" r:id="rId9"/>
    <p:sldId id="263" r:id="rId10"/>
    <p:sldId id="274" r:id="rId11"/>
    <p:sldId id="275" r:id="rId12"/>
    <p:sldId id="291" r:id="rId13"/>
    <p:sldId id="292" r:id="rId14"/>
    <p:sldId id="264" r:id="rId15"/>
    <p:sldId id="276" r:id="rId16"/>
    <p:sldId id="277" r:id="rId17"/>
    <p:sldId id="293" r:id="rId18"/>
    <p:sldId id="294" r:id="rId19"/>
    <p:sldId id="265" r:id="rId20"/>
    <p:sldId id="278" r:id="rId21"/>
    <p:sldId id="279" r:id="rId22"/>
    <p:sldId id="295" r:id="rId23"/>
    <p:sldId id="296" r:id="rId24"/>
    <p:sldId id="266" r:id="rId25"/>
    <p:sldId id="280" r:id="rId26"/>
    <p:sldId id="281" r:id="rId27"/>
    <p:sldId id="297" r:id="rId28"/>
    <p:sldId id="298" r:id="rId29"/>
    <p:sldId id="267" r:id="rId30"/>
    <p:sldId id="282" r:id="rId31"/>
    <p:sldId id="283" r:id="rId32"/>
    <p:sldId id="299" r:id="rId33"/>
    <p:sldId id="300" r:id="rId34"/>
    <p:sldId id="301" r:id="rId35"/>
    <p:sldId id="302" r:id="rId36"/>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740" autoAdjust="0"/>
    <p:restoredTop sz="94660"/>
  </p:normalViewPr>
  <p:slideViewPr>
    <p:cSldViewPr>
      <p:cViewPr varScale="1">
        <p:scale>
          <a:sx n="86" d="100"/>
          <a:sy n="86" d="100"/>
        </p:scale>
        <p:origin x="1074" y="126"/>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374F91-D675-4F8A-814F-ADAC8EF830FE}" type="datetimeFigureOut">
              <a:rPr lang="pt-BR" smtClean="0"/>
              <a:pPr/>
              <a:t>27/11/2019</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6FDD44-7D30-40AD-8CA6-36BB99E27CD5}" type="slidenum">
              <a:rPr lang="pt-BR" smtClean="0"/>
              <a:pPr/>
              <a:t>‹nº›</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ln>
        </p:spPr>
      </p:sp>
      <p:sp>
        <p:nvSpPr>
          <p:cNvPr id="134147" name="Espaço Reservado para Anotações 2"/>
          <p:cNvSpPr>
            <a:spLocks noGrp="1"/>
          </p:cNvSpPr>
          <p:nvPr>
            <p:ph type="body" sz="quarter" idx="1"/>
          </p:nvPr>
        </p:nvSpPr>
        <p:spPr bwMode="auto">
          <a:noFill/>
        </p:spPr>
        <p:txBody>
          <a:bodyPr wrap="square" numCol="1" anchor="t" anchorCtr="0" compatLnSpc="1">
            <a:prstTxWarp prst="textNoShape">
              <a:avLst/>
            </a:prstTxWarp>
          </a:bodyPr>
          <a:lstStyle/>
          <a:p>
            <a:pPr eaLnBrk="1" hangingPunct="1">
              <a:spcBef>
                <a:spcPct val="0"/>
              </a:spcBef>
            </a:pPr>
            <a:endParaRPr lang="pt-BR">
              <a:ea typeface="Microsoft YaHei" pitchFamily="34" charset="-122"/>
              <a:cs typeface="Mangal"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ln>
        </p:spPr>
      </p:sp>
      <p:sp>
        <p:nvSpPr>
          <p:cNvPr id="141315" name="Espaço Reservado para Anotações 2"/>
          <p:cNvSpPr>
            <a:spLocks noGrp="1"/>
          </p:cNvSpPr>
          <p:nvPr>
            <p:ph type="body" sz="quarter" idx="1"/>
          </p:nvPr>
        </p:nvSpPr>
        <p:spPr bwMode="auto">
          <a:noFill/>
        </p:spPr>
        <p:txBody>
          <a:bodyPr wrap="square" numCol="1" anchor="t" anchorCtr="0" compatLnSpc="1">
            <a:prstTxWarp prst="textNoShape">
              <a:avLst/>
            </a:prstTxWarp>
          </a:bodyPr>
          <a:lstStyle/>
          <a:p>
            <a:pPr eaLnBrk="1" hangingPunct="1">
              <a:spcBef>
                <a:spcPct val="0"/>
              </a:spcBef>
            </a:pPr>
            <a:endParaRPr lang="pt-BR">
              <a:ea typeface="Microsoft YaHei" pitchFamily="34" charset="-122"/>
              <a:cs typeface="Mangal"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estilo do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CDE57558-EAC8-4AA6-ACD0-CD43D7BE7F60}" type="datetimeFigureOut">
              <a:rPr lang="pt-BR" smtClean="0"/>
              <a:pPr/>
              <a:t>27/11/2019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04EA0D8-7B73-4D64-9A11-7639EB7E411D}"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CDE57558-EAC8-4AA6-ACD0-CD43D7BE7F60}" type="datetimeFigureOut">
              <a:rPr lang="pt-BR" smtClean="0"/>
              <a:pPr/>
              <a:t>27/11/2019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04EA0D8-7B73-4D64-9A11-7639EB7E411D}"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CDE57558-EAC8-4AA6-ACD0-CD43D7BE7F60}" type="datetimeFigureOut">
              <a:rPr lang="pt-BR" smtClean="0"/>
              <a:pPr/>
              <a:t>27/11/2019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04EA0D8-7B73-4D64-9A11-7639EB7E411D}"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CDE57558-EAC8-4AA6-ACD0-CD43D7BE7F60}" type="datetimeFigureOut">
              <a:rPr lang="pt-BR" smtClean="0"/>
              <a:pPr/>
              <a:t>27/11/2019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04EA0D8-7B73-4D64-9A11-7639EB7E411D}"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estilo do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do texto mestre</a:t>
            </a:r>
          </a:p>
        </p:txBody>
      </p:sp>
      <p:sp>
        <p:nvSpPr>
          <p:cNvPr id="4" name="Espaço Reservado para Data 3"/>
          <p:cNvSpPr>
            <a:spLocks noGrp="1"/>
          </p:cNvSpPr>
          <p:nvPr>
            <p:ph type="dt" sz="half" idx="10"/>
          </p:nvPr>
        </p:nvSpPr>
        <p:spPr/>
        <p:txBody>
          <a:bodyPr/>
          <a:lstStyle/>
          <a:p>
            <a:fld id="{CDE57558-EAC8-4AA6-ACD0-CD43D7BE7F60}" type="datetimeFigureOut">
              <a:rPr lang="pt-BR" smtClean="0"/>
              <a:pPr/>
              <a:t>27/11/2019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04EA0D8-7B73-4D64-9A11-7639EB7E411D}"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CDE57558-EAC8-4AA6-ACD0-CD43D7BE7F60}" type="datetimeFigureOut">
              <a:rPr lang="pt-BR" smtClean="0"/>
              <a:pPr/>
              <a:t>27/11/2019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04EA0D8-7B73-4D64-9A11-7639EB7E411D}"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CDE57558-EAC8-4AA6-ACD0-CD43D7BE7F60}" type="datetimeFigureOut">
              <a:rPr lang="pt-BR" smtClean="0"/>
              <a:pPr/>
              <a:t>27/11/2019</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004EA0D8-7B73-4D64-9A11-7639EB7E411D}"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2"/>
          <p:cNvSpPr>
            <a:spLocks noGrp="1"/>
          </p:cNvSpPr>
          <p:nvPr>
            <p:ph type="dt" sz="half" idx="10"/>
          </p:nvPr>
        </p:nvSpPr>
        <p:spPr/>
        <p:txBody>
          <a:bodyPr/>
          <a:lstStyle/>
          <a:p>
            <a:fld id="{CDE57558-EAC8-4AA6-ACD0-CD43D7BE7F60}" type="datetimeFigureOut">
              <a:rPr lang="pt-BR" smtClean="0"/>
              <a:pPr/>
              <a:t>27/11/2019</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004EA0D8-7B73-4D64-9A11-7639EB7E411D}"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CDE57558-EAC8-4AA6-ACD0-CD43D7BE7F60}" type="datetimeFigureOut">
              <a:rPr lang="pt-BR" smtClean="0"/>
              <a:pPr/>
              <a:t>27/11/2019</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004EA0D8-7B73-4D64-9A11-7639EB7E411D}"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estilo do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CDE57558-EAC8-4AA6-ACD0-CD43D7BE7F60}" type="datetimeFigureOut">
              <a:rPr lang="pt-BR" smtClean="0"/>
              <a:pPr/>
              <a:t>27/11/2019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04EA0D8-7B73-4D64-9A11-7639EB7E411D}"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estilo do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CDE57558-EAC8-4AA6-ACD0-CD43D7BE7F60}" type="datetimeFigureOut">
              <a:rPr lang="pt-BR" smtClean="0"/>
              <a:pPr/>
              <a:t>27/11/2019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04EA0D8-7B73-4D64-9A11-7639EB7E411D}"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E57558-EAC8-4AA6-ACD0-CD43D7BE7F60}" type="datetimeFigureOut">
              <a:rPr lang="pt-BR" smtClean="0"/>
              <a:pPr/>
              <a:t>27/11/2019</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4EA0D8-7B73-4D64-9A11-7639EB7E411D}"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 Target="slide4.xml"/><Relationship Id="rId7"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10" Type="http://schemas.openxmlformats.org/officeDocument/2006/relationships/slide" Target="slide3.xml"/><Relationship Id="rId4" Type="http://schemas.openxmlformats.org/officeDocument/2006/relationships/slide" Target="slide34.xml"/><Relationship Id="rId9"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6.xml"/><Relationship Id="rId1" Type="http://schemas.openxmlformats.org/officeDocument/2006/relationships/slideLayout" Target="../slideLayouts/slideLayout2.xml"/><Relationship Id="rId5" Type="http://schemas.openxmlformats.org/officeDocument/2006/relationships/slide" Target="slide15.xml"/><Relationship Id="rId4" Type="http://schemas.openxmlformats.org/officeDocument/2006/relationships/slide" Target="slide18.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slide" Target="slide21.xml"/><Relationship Id="rId1" Type="http://schemas.openxmlformats.org/officeDocument/2006/relationships/slideLayout" Target="../slideLayouts/slideLayout2.xml"/><Relationship Id="rId5" Type="http://schemas.openxmlformats.org/officeDocument/2006/relationships/slide" Target="slide23.xml"/><Relationship Id="rId4" Type="http://schemas.openxmlformats.org/officeDocument/2006/relationships/slide" Target="slide22.xml"/></Relationships>
</file>

<file path=ppt/slides/_rels/slide2.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slide" Target="slide26.xml"/><Relationship Id="rId1" Type="http://schemas.openxmlformats.org/officeDocument/2006/relationships/slideLayout" Target="../slideLayouts/slideLayout2.xml"/><Relationship Id="rId5" Type="http://schemas.openxmlformats.org/officeDocument/2006/relationships/slide" Target="slide28.xml"/><Relationship Id="rId4" Type="http://schemas.openxmlformats.org/officeDocument/2006/relationships/slide" Target="slide27.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slide" Target="slide30.xml"/><Relationship Id="rId1" Type="http://schemas.openxmlformats.org/officeDocument/2006/relationships/slideLayout" Target="../slideLayouts/slideLayout2.xml"/><Relationship Id="rId5" Type="http://schemas.openxmlformats.org/officeDocument/2006/relationships/slide" Target="slide33.xml"/><Relationship Id="rId4" Type="http://schemas.openxmlformats.org/officeDocument/2006/relationships/slide" Target="slide32.xml"/></Relationships>
</file>

<file path=ppt/slides/_rels/slide3.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 Target="slide3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5.xml"/><Relationship Id="rId1" Type="http://schemas.openxmlformats.org/officeDocument/2006/relationships/slideLayout" Target="../slideLayouts/slideLayout2.xml"/><Relationship Id="rId5" Type="http://schemas.openxmlformats.org/officeDocument/2006/relationships/slide" Target="slide8.xml"/><Relationship Id="rId4" Type="http://schemas.openxmlformats.org/officeDocument/2006/relationships/slide" Target="slide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 Target="slide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11.xml"/><Relationship Id="rId1" Type="http://schemas.openxmlformats.org/officeDocument/2006/relationships/slideLayout" Target="../slideLayouts/slideLayout2.xml"/><Relationship Id="rId5" Type="http://schemas.openxmlformats.org/officeDocument/2006/relationships/slide" Target="slide13.xml"/><Relationship Id="rId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lipse 6"/>
          <p:cNvSpPr/>
          <p:nvPr/>
        </p:nvSpPr>
        <p:spPr>
          <a:xfrm>
            <a:off x="285720" y="5786454"/>
            <a:ext cx="1928826"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CaixaDeTexto 7">
            <a:hlinkClick r:id="rId2" action="ppaction://hlinksldjump"/>
          </p:cNvPr>
          <p:cNvSpPr txBox="1"/>
          <p:nvPr/>
        </p:nvSpPr>
        <p:spPr>
          <a:xfrm>
            <a:off x="714348" y="6072206"/>
            <a:ext cx="1643074" cy="369332"/>
          </a:xfrm>
          <a:prstGeom prst="rect">
            <a:avLst/>
          </a:prstGeom>
          <a:noFill/>
        </p:spPr>
        <p:txBody>
          <a:bodyPr wrap="square" rtlCol="0">
            <a:spAutoFit/>
          </a:bodyPr>
          <a:lstStyle/>
          <a:p>
            <a:r>
              <a:rPr lang="pt-BR" dirty="0"/>
              <a:t>Autoria</a:t>
            </a:r>
          </a:p>
        </p:txBody>
      </p:sp>
      <p:sp>
        <p:nvSpPr>
          <p:cNvPr id="11" name="Elipse 10">
            <a:hlinkClick r:id="rId3" action="ppaction://hlinksldjump"/>
          </p:cNvPr>
          <p:cNvSpPr/>
          <p:nvPr/>
        </p:nvSpPr>
        <p:spPr>
          <a:xfrm>
            <a:off x="7072330" y="5786454"/>
            <a:ext cx="1928826" cy="928694"/>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a:hlinkClick r:id="rId3" action="ppaction://hlinksldjump"/>
          </p:cNvPr>
          <p:cNvSpPr txBox="1"/>
          <p:nvPr/>
        </p:nvSpPr>
        <p:spPr>
          <a:xfrm>
            <a:off x="7715272" y="6060064"/>
            <a:ext cx="1000132" cy="369332"/>
          </a:xfrm>
          <a:prstGeom prst="rect">
            <a:avLst/>
          </a:prstGeom>
          <a:noFill/>
        </p:spPr>
        <p:txBody>
          <a:bodyPr wrap="square" rtlCol="0">
            <a:spAutoFit/>
          </a:bodyPr>
          <a:lstStyle/>
          <a:p>
            <a:r>
              <a:rPr lang="pt-BR" dirty="0"/>
              <a:t>Iniciar</a:t>
            </a:r>
          </a:p>
        </p:txBody>
      </p:sp>
      <p:sp>
        <p:nvSpPr>
          <p:cNvPr id="13" name="Elipse 12">
            <a:hlinkClick r:id="rId4" action="ppaction://hlinksldjump"/>
          </p:cNvPr>
          <p:cNvSpPr/>
          <p:nvPr/>
        </p:nvSpPr>
        <p:spPr>
          <a:xfrm>
            <a:off x="4801304" y="5816434"/>
            <a:ext cx="1928826" cy="928694"/>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4" name="CaixaDeTexto 13">
            <a:hlinkClick r:id="rId4" action="ppaction://hlinksldjump"/>
          </p:cNvPr>
          <p:cNvSpPr txBox="1"/>
          <p:nvPr/>
        </p:nvSpPr>
        <p:spPr>
          <a:xfrm>
            <a:off x="5113524" y="6105034"/>
            <a:ext cx="1643074" cy="369332"/>
          </a:xfrm>
          <a:prstGeom prst="rect">
            <a:avLst/>
          </a:prstGeom>
          <a:noFill/>
        </p:spPr>
        <p:txBody>
          <a:bodyPr wrap="square" rtlCol="0">
            <a:spAutoFit/>
          </a:bodyPr>
          <a:lstStyle/>
          <a:p>
            <a:r>
              <a:rPr lang="pt-BR" dirty="0"/>
              <a:t>Curiosidades</a:t>
            </a:r>
          </a:p>
        </p:txBody>
      </p:sp>
      <p:sp>
        <p:nvSpPr>
          <p:cNvPr id="5" name="CaixaDeTexto 4"/>
          <p:cNvSpPr txBox="1"/>
          <p:nvPr/>
        </p:nvSpPr>
        <p:spPr>
          <a:xfrm>
            <a:off x="1285852" y="2071678"/>
            <a:ext cx="6500858" cy="861774"/>
          </a:xfrm>
          <a:prstGeom prst="rect">
            <a:avLst/>
          </a:prstGeom>
          <a:noFill/>
        </p:spPr>
        <p:txBody>
          <a:bodyPr wrap="square" rtlCol="0">
            <a:spAutoFit/>
          </a:bodyPr>
          <a:lstStyle/>
          <a:p>
            <a:pPr algn="ctr"/>
            <a:r>
              <a:rPr lang="pt-BR" sz="5000" b="1" dirty="0">
                <a:solidFill>
                  <a:srgbClr val="FFC000"/>
                </a:solidFill>
              </a:rPr>
              <a:t>SENTIDOS ESPECIAIS</a:t>
            </a:r>
          </a:p>
        </p:txBody>
      </p:sp>
      <p:pic>
        <p:nvPicPr>
          <p:cNvPr id="15" name="Imagem 14" descr="thumbnail (2).jpg"/>
          <p:cNvPicPr>
            <a:picLocks noChangeAspect="1"/>
          </p:cNvPicPr>
          <p:nvPr/>
        </p:nvPicPr>
        <p:blipFill>
          <a:blip r:embed="rId5"/>
          <a:srcRect l="22656" t="36458" r="42969" b="43750"/>
          <a:stretch>
            <a:fillRect/>
          </a:stretch>
        </p:blipFill>
        <p:spPr>
          <a:xfrm>
            <a:off x="428596" y="285728"/>
            <a:ext cx="3143272" cy="1357322"/>
          </a:xfrm>
          <a:prstGeom prst="rect">
            <a:avLst/>
          </a:prstGeom>
          <a:ln w="25400">
            <a:solidFill>
              <a:schemeClr val="accent6"/>
            </a:solidFill>
          </a:ln>
        </p:spPr>
      </p:pic>
      <p:pic>
        <p:nvPicPr>
          <p:cNvPr id="16" name="Imagem 15" descr="thumbnail (3).jpg"/>
          <p:cNvPicPr>
            <a:picLocks noChangeAspect="1"/>
          </p:cNvPicPr>
          <p:nvPr/>
        </p:nvPicPr>
        <p:blipFill>
          <a:blip r:embed="rId6"/>
          <a:srcRect l="33333" t="59375" r="27778" b="9375"/>
          <a:stretch>
            <a:fillRect/>
          </a:stretch>
        </p:blipFill>
        <p:spPr>
          <a:xfrm>
            <a:off x="6858016" y="3071810"/>
            <a:ext cx="2000264" cy="2143140"/>
          </a:xfrm>
          <a:prstGeom prst="rect">
            <a:avLst/>
          </a:prstGeom>
          <a:ln w="25400">
            <a:solidFill>
              <a:schemeClr val="accent6"/>
            </a:solidFill>
          </a:ln>
        </p:spPr>
      </p:pic>
      <p:pic>
        <p:nvPicPr>
          <p:cNvPr id="17" name="Imagem 16" descr="thumbnail (4).jpg"/>
          <p:cNvPicPr>
            <a:picLocks noChangeAspect="1"/>
          </p:cNvPicPr>
          <p:nvPr/>
        </p:nvPicPr>
        <p:blipFill>
          <a:blip r:embed="rId7"/>
          <a:srcRect l="25000" t="41667" r="37500" b="17708"/>
          <a:stretch>
            <a:fillRect/>
          </a:stretch>
        </p:blipFill>
        <p:spPr>
          <a:xfrm>
            <a:off x="285720" y="2928934"/>
            <a:ext cx="1928826" cy="2786082"/>
          </a:xfrm>
          <a:prstGeom prst="rect">
            <a:avLst/>
          </a:prstGeom>
          <a:ln w="25400">
            <a:solidFill>
              <a:schemeClr val="accent6"/>
            </a:solidFill>
          </a:ln>
        </p:spPr>
      </p:pic>
      <p:pic>
        <p:nvPicPr>
          <p:cNvPr id="18" name="Imagem 17" descr="thumbnail (5).jpg"/>
          <p:cNvPicPr>
            <a:picLocks noChangeAspect="1"/>
          </p:cNvPicPr>
          <p:nvPr/>
        </p:nvPicPr>
        <p:blipFill>
          <a:blip r:embed="rId8"/>
          <a:srcRect l="36111" t="43750" r="44444" b="40625"/>
          <a:stretch>
            <a:fillRect/>
          </a:stretch>
        </p:blipFill>
        <p:spPr>
          <a:xfrm>
            <a:off x="3857620" y="3500438"/>
            <a:ext cx="1643074" cy="1760436"/>
          </a:xfrm>
          <a:prstGeom prst="rect">
            <a:avLst/>
          </a:prstGeom>
          <a:ln w="25400">
            <a:solidFill>
              <a:schemeClr val="accent6"/>
            </a:solidFill>
          </a:ln>
        </p:spPr>
      </p:pic>
      <p:pic>
        <p:nvPicPr>
          <p:cNvPr id="19" name="Imagem 18" descr="thumbnail (6).jpg"/>
          <p:cNvPicPr>
            <a:picLocks noChangeAspect="1"/>
          </p:cNvPicPr>
          <p:nvPr/>
        </p:nvPicPr>
        <p:blipFill>
          <a:blip r:embed="rId9"/>
          <a:srcRect l="1389" t="34375" r="25000" b="21875"/>
          <a:stretch>
            <a:fillRect/>
          </a:stretch>
        </p:blipFill>
        <p:spPr>
          <a:xfrm>
            <a:off x="4929190" y="142852"/>
            <a:ext cx="3786214" cy="1857412"/>
          </a:xfrm>
          <a:prstGeom prst="rect">
            <a:avLst/>
          </a:prstGeom>
          <a:ln w="25400">
            <a:solidFill>
              <a:schemeClr val="accent6"/>
            </a:solidFill>
          </a:ln>
        </p:spPr>
      </p:pic>
      <p:sp>
        <p:nvSpPr>
          <p:cNvPr id="20" name="Elipse 19"/>
          <p:cNvSpPr/>
          <p:nvPr/>
        </p:nvSpPr>
        <p:spPr>
          <a:xfrm>
            <a:off x="2500298" y="5857892"/>
            <a:ext cx="1928826" cy="92869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1" name="CaixaDeTexto 20">
            <a:hlinkClick r:id="rId10" action="ppaction://hlinksldjump"/>
          </p:cNvPr>
          <p:cNvSpPr txBox="1"/>
          <p:nvPr/>
        </p:nvSpPr>
        <p:spPr>
          <a:xfrm>
            <a:off x="2857488" y="6131502"/>
            <a:ext cx="1643074" cy="369332"/>
          </a:xfrm>
          <a:prstGeom prst="rect">
            <a:avLst/>
          </a:prstGeom>
          <a:noFill/>
        </p:spPr>
        <p:txBody>
          <a:bodyPr wrap="square" rtlCol="0">
            <a:spAutoFit/>
          </a:bodyPr>
          <a:lstStyle/>
          <a:p>
            <a:r>
              <a:rPr lang="pt-BR" dirty="0"/>
              <a:t>Instruções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ta para a Direita 6">
            <a:hlinkClick r:id="rId2" action="ppaction://hlinksldjump"/>
          </p:cNvPr>
          <p:cNvSpPr/>
          <p:nvPr/>
        </p:nvSpPr>
        <p:spPr>
          <a:xfrm>
            <a:off x="7812360" y="6020306"/>
            <a:ext cx="1080120" cy="6490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14" name="Grupo 13"/>
          <p:cNvGrpSpPr/>
          <p:nvPr/>
        </p:nvGrpSpPr>
        <p:grpSpPr>
          <a:xfrm>
            <a:off x="2500298" y="0"/>
            <a:ext cx="4857784" cy="6858000"/>
            <a:chOff x="2500298" y="0"/>
            <a:chExt cx="4857784" cy="6858000"/>
          </a:xfrm>
        </p:grpSpPr>
        <p:pic>
          <p:nvPicPr>
            <p:cNvPr id="13" name="Imagem 12" descr="thumbnail.jpg"/>
            <p:cNvPicPr>
              <a:picLocks noChangeAspect="1"/>
            </p:cNvPicPr>
            <p:nvPr/>
          </p:nvPicPr>
          <p:blipFill>
            <a:blip r:embed="rId3"/>
            <a:stretch>
              <a:fillRect/>
            </a:stretch>
          </p:blipFill>
          <p:spPr>
            <a:xfrm>
              <a:off x="2500298" y="0"/>
              <a:ext cx="4855221" cy="6858000"/>
            </a:xfrm>
            <a:prstGeom prst="rect">
              <a:avLst/>
            </a:prstGeom>
          </p:spPr>
        </p:pic>
        <p:sp>
          <p:nvSpPr>
            <p:cNvPr id="10" name="Texto explicativo retangular com cantos arredondados 9"/>
            <p:cNvSpPr/>
            <p:nvPr/>
          </p:nvSpPr>
          <p:spPr>
            <a:xfrm>
              <a:off x="5286380" y="285728"/>
              <a:ext cx="2071702" cy="150019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CaixaDeTexto 10"/>
            <p:cNvSpPr txBox="1"/>
            <p:nvPr/>
          </p:nvSpPr>
          <p:spPr>
            <a:xfrm>
              <a:off x="5572132" y="785794"/>
              <a:ext cx="1500198" cy="369332"/>
            </a:xfrm>
            <a:prstGeom prst="rect">
              <a:avLst/>
            </a:prstGeom>
            <a:noFill/>
          </p:spPr>
          <p:txBody>
            <a:bodyPr wrap="square" rtlCol="0">
              <a:spAutoFit/>
            </a:bodyPr>
            <a:lstStyle/>
            <a:p>
              <a:pPr algn="ctr"/>
              <a:r>
                <a:rPr lang="pt-BR" dirty="0">
                  <a:solidFill>
                    <a:schemeClr val="bg1"/>
                  </a:solidFill>
                </a:rPr>
                <a:t>PARABÉNS!!!</a:t>
              </a:r>
            </a:p>
          </p:txBody>
        </p:sp>
      </p:grpSp>
    </p:spTree>
    <p:extLst>
      <p:ext uri="{BB962C8B-B14F-4D97-AF65-F5344CB8AC3E}">
        <p14:creationId xmlns:p14="http://schemas.microsoft.com/office/powerpoint/2010/main" val="1008812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7" name="Grupo 6"/>
          <p:cNvGrpSpPr/>
          <p:nvPr/>
        </p:nvGrpSpPr>
        <p:grpSpPr>
          <a:xfrm>
            <a:off x="1785918" y="714356"/>
            <a:ext cx="5570883" cy="5429264"/>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11" name="CaixaDeTexto 10"/>
          <p:cNvSpPr txBox="1"/>
          <p:nvPr/>
        </p:nvSpPr>
        <p:spPr>
          <a:xfrm rot="20749084">
            <a:off x="180881" y="757777"/>
            <a:ext cx="4706990" cy="1569660"/>
          </a:xfrm>
          <a:prstGeom prst="rect">
            <a:avLst/>
          </a:prstGeom>
          <a:noFill/>
        </p:spPr>
        <p:txBody>
          <a:bodyPr wrap="square" rtlCol="0">
            <a:spAutoFit/>
          </a:bodyPr>
          <a:lstStyle/>
          <a:p>
            <a:pPr algn="ctr"/>
            <a:r>
              <a:rPr lang="pt-BR" sz="3200" b="1" dirty="0">
                <a:solidFill>
                  <a:srgbClr val="00B050"/>
                </a:solidFill>
              </a:rPr>
              <a:t>A </a:t>
            </a:r>
            <a:r>
              <a:rPr lang="pt-BR" sz="3200" dirty="0"/>
              <a:t> </a:t>
            </a:r>
            <a:r>
              <a:rPr lang="pt-BR" sz="3200" b="1" dirty="0">
                <a:solidFill>
                  <a:srgbClr val="00B050"/>
                </a:solidFill>
              </a:rPr>
              <a:t>força magnética é um tipo de força entre objetos ferromagnéticos</a:t>
            </a:r>
            <a:r>
              <a:rPr lang="pt-BR" sz="3000" b="1" dirty="0">
                <a:solidFill>
                  <a:srgbClr val="00B050"/>
                </a:solidFill>
              </a:rPr>
              <a:t>!!!</a:t>
            </a:r>
          </a:p>
        </p:txBody>
      </p:sp>
    </p:spTree>
    <p:extLst>
      <p:ext uri="{BB962C8B-B14F-4D97-AF65-F5344CB8AC3E}">
        <p14:creationId xmlns:p14="http://schemas.microsoft.com/office/powerpoint/2010/main" val="2284825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2" name="Grupo 6"/>
          <p:cNvGrpSpPr/>
          <p:nvPr/>
        </p:nvGrpSpPr>
        <p:grpSpPr>
          <a:xfrm>
            <a:off x="2144389" y="571480"/>
            <a:ext cx="5570883" cy="6286520"/>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7" name="CaixaDeTexto 6"/>
          <p:cNvSpPr txBox="1"/>
          <p:nvPr/>
        </p:nvSpPr>
        <p:spPr>
          <a:xfrm rot="20749084">
            <a:off x="98298" y="408210"/>
            <a:ext cx="4706990" cy="2554545"/>
          </a:xfrm>
          <a:prstGeom prst="rect">
            <a:avLst/>
          </a:prstGeom>
          <a:noFill/>
        </p:spPr>
        <p:txBody>
          <a:bodyPr wrap="square" rtlCol="0">
            <a:spAutoFit/>
          </a:bodyPr>
          <a:lstStyle/>
          <a:p>
            <a:pPr algn="ctr"/>
            <a:r>
              <a:rPr lang="pt-BR" sz="3200" b="1" dirty="0">
                <a:solidFill>
                  <a:srgbClr val="00B050"/>
                </a:solidFill>
              </a:rPr>
              <a:t>Atrito é a força de contato que atua sempre que dois corpos entram em choque e há tendência ao movimento</a:t>
            </a:r>
            <a:r>
              <a:rPr lang="pt-BR" sz="3000" b="1" dirty="0">
                <a:solidFill>
                  <a:srgbClr val="00B050"/>
                </a:solidFill>
              </a:rPr>
              <a:t>!!!</a:t>
            </a:r>
          </a:p>
        </p:txBody>
      </p:sp>
    </p:spTree>
    <p:extLst>
      <p:ext uri="{BB962C8B-B14F-4D97-AF65-F5344CB8AC3E}">
        <p14:creationId xmlns:p14="http://schemas.microsoft.com/office/powerpoint/2010/main" val="2284825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2" name="Grupo 6"/>
          <p:cNvGrpSpPr/>
          <p:nvPr/>
        </p:nvGrpSpPr>
        <p:grpSpPr>
          <a:xfrm>
            <a:off x="2144389" y="571480"/>
            <a:ext cx="5570883" cy="6286520"/>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7" name="CaixaDeTexto 6"/>
          <p:cNvSpPr txBox="1"/>
          <p:nvPr/>
        </p:nvSpPr>
        <p:spPr>
          <a:xfrm rot="20749084">
            <a:off x="176983" y="576489"/>
            <a:ext cx="4962709" cy="2062103"/>
          </a:xfrm>
          <a:prstGeom prst="rect">
            <a:avLst/>
          </a:prstGeom>
          <a:noFill/>
        </p:spPr>
        <p:txBody>
          <a:bodyPr wrap="square" rtlCol="0">
            <a:spAutoFit/>
          </a:bodyPr>
          <a:lstStyle/>
          <a:p>
            <a:pPr algn="ctr"/>
            <a:r>
              <a:rPr lang="pt-BR" sz="3200" b="1" dirty="0">
                <a:solidFill>
                  <a:srgbClr val="00B050"/>
                </a:solidFill>
              </a:rPr>
              <a:t>A força elétrica manifesta-se na presença de uma carga elétrica sob efeito de um campo elétrico</a:t>
            </a:r>
            <a:r>
              <a:rPr lang="pt-BR" sz="3000" b="1" dirty="0">
                <a:solidFill>
                  <a:srgbClr val="00B050"/>
                </a:solidFill>
              </a:rPr>
              <a:t>!!!</a:t>
            </a:r>
          </a:p>
        </p:txBody>
      </p:sp>
    </p:spTree>
    <p:extLst>
      <p:ext uri="{BB962C8B-B14F-4D97-AF65-F5344CB8AC3E}">
        <p14:creationId xmlns:p14="http://schemas.microsoft.com/office/powerpoint/2010/main" val="2284825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txBox="1">
            <a:spLocks/>
          </p:cNvSpPr>
          <p:nvPr/>
        </p:nvSpPr>
        <p:spPr>
          <a:xfrm>
            <a:off x="428596" y="1000108"/>
            <a:ext cx="8229600" cy="1714512"/>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pt-BR" sz="3200" b="0" i="0" u="none" strike="noStrike" kern="1200" cap="none" spc="0" normalizeH="0" baseline="0" noProof="0" dirty="0">
                <a:ln>
                  <a:noFill/>
                </a:ln>
                <a:solidFill>
                  <a:schemeClr val="tx1"/>
                </a:solidFill>
                <a:effectLst/>
                <a:uLnTx/>
                <a:uFillTx/>
                <a:latin typeface="+mn-lt"/>
                <a:ea typeface="+mn-ea"/>
                <a:cs typeface="+mn-cs"/>
              </a:rPr>
              <a:t>Pergunta 3:</a:t>
            </a:r>
          </a:p>
          <a:p>
            <a:pPr algn="just">
              <a:spcBef>
                <a:spcPct val="20000"/>
              </a:spcBef>
            </a:pPr>
            <a:r>
              <a:rPr kumimoji="0" lang="pt-BR" altLang="pt-BR" sz="3200" b="0" i="0" u="none" strike="noStrike" kern="1200" cap="none" spc="0" normalizeH="0" baseline="0" noProof="0" dirty="0">
                <a:ln>
                  <a:noFill/>
                </a:ln>
                <a:solidFill>
                  <a:schemeClr val="tx1"/>
                </a:solidFill>
                <a:effectLst/>
                <a:uLnTx/>
                <a:uFillTx/>
                <a:latin typeface="+mn-lt"/>
                <a:ea typeface="Microsoft YaHei" panose="020B0503020204020204" pitchFamily="34" charset="-122"/>
                <a:cs typeface="+mn-cs"/>
              </a:rPr>
              <a:t>* Os </a:t>
            </a:r>
            <a:r>
              <a:rPr lang="pt-BR" sz="3200" b="1" dirty="0"/>
              <a:t>receptores de </a:t>
            </a:r>
            <a:r>
              <a:rPr lang="pt-BR" sz="3200" b="1" dirty="0" err="1"/>
              <a:t>Ruffini</a:t>
            </a:r>
            <a:r>
              <a:rPr lang="pt-BR" sz="3200" dirty="0"/>
              <a:t> são receptores de ________:</a:t>
            </a:r>
            <a:endParaRPr kumimoji="0" lang="pt-B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CaixaDeTexto 4">
            <a:hlinkClick r:id="rId2" action="ppaction://hlinksldjump"/>
          </p:cNvPr>
          <p:cNvSpPr txBox="1"/>
          <p:nvPr/>
        </p:nvSpPr>
        <p:spPr>
          <a:xfrm>
            <a:off x="899592" y="3000372"/>
            <a:ext cx="6624736" cy="584775"/>
          </a:xfrm>
          <a:prstGeom prst="rect">
            <a:avLst/>
          </a:prstGeom>
          <a:noFill/>
        </p:spPr>
        <p:txBody>
          <a:bodyPr wrap="square" rtlCol="0">
            <a:spAutoFit/>
          </a:bodyPr>
          <a:lstStyle/>
          <a:p>
            <a:r>
              <a:rPr lang="pt-BR" sz="3200" dirty="0"/>
              <a:t>a. vibração</a:t>
            </a:r>
          </a:p>
        </p:txBody>
      </p:sp>
      <p:sp>
        <p:nvSpPr>
          <p:cNvPr id="6" name="CaixaDeTexto 5">
            <a:hlinkClick r:id="rId3" action="ppaction://hlinksldjump"/>
          </p:cNvPr>
          <p:cNvSpPr txBox="1"/>
          <p:nvPr/>
        </p:nvSpPr>
        <p:spPr>
          <a:xfrm>
            <a:off x="899592" y="3585728"/>
            <a:ext cx="7056784" cy="584775"/>
          </a:xfrm>
          <a:prstGeom prst="rect">
            <a:avLst/>
          </a:prstGeom>
          <a:noFill/>
        </p:spPr>
        <p:txBody>
          <a:bodyPr wrap="square" rtlCol="0">
            <a:spAutoFit/>
          </a:bodyPr>
          <a:lstStyle/>
          <a:p>
            <a:r>
              <a:rPr lang="pt-BR" sz="3200" dirty="0"/>
              <a:t>b. tato</a:t>
            </a:r>
          </a:p>
        </p:txBody>
      </p:sp>
      <p:sp>
        <p:nvSpPr>
          <p:cNvPr id="7" name="CaixaDeTexto 6">
            <a:hlinkClick r:id="rId4" action="ppaction://hlinksldjump"/>
          </p:cNvPr>
          <p:cNvSpPr txBox="1"/>
          <p:nvPr/>
        </p:nvSpPr>
        <p:spPr>
          <a:xfrm>
            <a:off x="899592" y="4171084"/>
            <a:ext cx="7056784" cy="584775"/>
          </a:xfrm>
          <a:prstGeom prst="rect">
            <a:avLst/>
          </a:prstGeom>
          <a:noFill/>
        </p:spPr>
        <p:txBody>
          <a:bodyPr wrap="square" rtlCol="0">
            <a:spAutoFit/>
          </a:bodyPr>
          <a:lstStyle/>
          <a:p>
            <a:r>
              <a:rPr lang="pt-BR" sz="3200" dirty="0"/>
              <a:t>c. </a:t>
            </a:r>
            <a:r>
              <a:rPr lang="pt-BR" altLang="pt-BR" sz="3200" dirty="0">
                <a:ea typeface="Microsoft YaHei" panose="020B0503020204020204" pitchFamily="34" charset="-122"/>
              </a:rPr>
              <a:t>pressão</a:t>
            </a:r>
            <a:endParaRPr lang="pt-BR" sz="3200" dirty="0"/>
          </a:p>
        </p:txBody>
      </p:sp>
      <p:sp>
        <p:nvSpPr>
          <p:cNvPr id="8" name="CaixaDeTexto 7">
            <a:hlinkClick r:id="rId5" action="ppaction://hlinksldjump"/>
          </p:cNvPr>
          <p:cNvSpPr txBox="1"/>
          <p:nvPr/>
        </p:nvSpPr>
        <p:spPr>
          <a:xfrm>
            <a:off x="899592" y="4756440"/>
            <a:ext cx="7200800" cy="584775"/>
          </a:xfrm>
          <a:prstGeom prst="rect">
            <a:avLst/>
          </a:prstGeom>
          <a:noFill/>
        </p:spPr>
        <p:txBody>
          <a:bodyPr wrap="square" rtlCol="0">
            <a:spAutoFit/>
          </a:bodyPr>
          <a:lstStyle/>
          <a:p>
            <a:r>
              <a:rPr lang="pt-BR" sz="3200" dirty="0"/>
              <a:t>d. calor</a:t>
            </a:r>
          </a:p>
        </p:txBody>
      </p:sp>
    </p:spTree>
    <p:extLst>
      <p:ext uri="{BB962C8B-B14F-4D97-AF65-F5344CB8AC3E}">
        <p14:creationId xmlns:p14="http://schemas.microsoft.com/office/powerpoint/2010/main" val="2669274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ta para a Direita 6">
            <a:hlinkClick r:id="rId2" action="ppaction://hlinksldjump"/>
          </p:cNvPr>
          <p:cNvSpPr/>
          <p:nvPr/>
        </p:nvSpPr>
        <p:spPr>
          <a:xfrm>
            <a:off x="7812360" y="6020306"/>
            <a:ext cx="1080120" cy="6490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4" name="Grupo 3"/>
          <p:cNvGrpSpPr/>
          <p:nvPr/>
        </p:nvGrpSpPr>
        <p:grpSpPr>
          <a:xfrm>
            <a:off x="2500298" y="0"/>
            <a:ext cx="4857784" cy="6858000"/>
            <a:chOff x="2500298" y="0"/>
            <a:chExt cx="4857784" cy="6858000"/>
          </a:xfrm>
        </p:grpSpPr>
        <p:pic>
          <p:nvPicPr>
            <p:cNvPr id="5" name="Imagem 4" descr="thumbnail.jpg"/>
            <p:cNvPicPr>
              <a:picLocks noChangeAspect="1"/>
            </p:cNvPicPr>
            <p:nvPr/>
          </p:nvPicPr>
          <p:blipFill>
            <a:blip r:embed="rId3"/>
            <a:stretch>
              <a:fillRect/>
            </a:stretch>
          </p:blipFill>
          <p:spPr>
            <a:xfrm>
              <a:off x="2500298" y="0"/>
              <a:ext cx="4855221" cy="6858000"/>
            </a:xfrm>
            <a:prstGeom prst="rect">
              <a:avLst/>
            </a:prstGeom>
          </p:spPr>
        </p:pic>
        <p:sp>
          <p:nvSpPr>
            <p:cNvPr id="8" name="Texto explicativo retangular com cantos arredondados 7"/>
            <p:cNvSpPr/>
            <p:nvPr/>
          </p:nvSpPr>
          <p:spPr>
            <a:xfrm>
              <a:off x="5286380" y="285728"/>
              <a:ext cx="2071702" cy="150019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CaixaDeTexto 8"/>
            <p:cNvSpPr txBox="1"/>
            <p:nvPr/>
          </p:nvSpPr>
          <p:spPr>
            <a:xfrm>
              <a:off x="5572132" y="785794"/>
              <a:ext cx="1500198" cy="369332"/>
            </a:xfrm>
            <a:prstGeom prst="rect">
              <a:avLst/>
            </a:prstGeom>
            <a:noFill/>
          </p:spPr>
          <p:txBody>
            <a:bodyPr wrap="square" rtlCol="0">
              <a:spAutoFit/>
            </a:bodyPr>
            <a:lstStyle/>
            <a:p>
              <a:pPr algn="ctr"/>
              <a:r>
                <a:rPr lang="pt-BR" dirty="0">
                  <a:solidFill>
                    <a:schemeClr val="bg1"/>
                  </a:solidFill>
                </a:rPr>
                <a:t>PARABÉNS!!!</a:t>
              </a:r>
            </a:p>
          </p:txBody>
        </p:sp>
      </p:grpSp>
    </p:spTree>
    <p:extLst>
      <p:ext uri="{BB962C8B-B14F-4D97-AF65-F5344CB8AC3E}">
        <p14:creationId xmlns:p14="http://schemas.microsoft.com/office/powerpoint/2010/main" val="1008812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7" name="Grupo 6"/>
          <p:cNvGrpSpPr/>
          <p:nvPr/>
        </p:nvGrpSpPr>
        <p:grpSpPr>
          <a:xfrm>
            <a:off x="1857356" y="857232"/>
            <a:ext cx="5570883" cy="5429264"/>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11" name="CaixaDeTexto 10"/>
          <p:cNvSpPr txBox="1"/>
          <p:nvPr/>
        </p:nvSpPr>
        <p:spPr>
          <a:xfrm rot="20749084">
            <a:off x="98298" y="377955"/>
            <a:ext cx="4706990" cy="1569660"/>
          </a:xfrm>
          <a:prstGeom prst="rect">
            <a:avLst/>
          </a:prstGeom>
          <a:noFill/>
        </p:spPr>
        <p:txBody>
          <a:bodyPr wrap="square" rtlCol="0">
            <a:spAutoFit/>
          </a:bodyPr>
          <a:lstStyle/>
          <a:p>
            <a:pPr algn="ctr"/>
            <a:r>
              <a:rPr lang="pt-BR" sz="3200" b="1" dirty="0">
                <a:solidFill>
                  <a:srgbClr val="00B050"/>
                </a:solidFill>
              </a:rPr>
              <a:t>Quem capta a vibração são os Corpúsculos de </a:t>
            </a:r>
            <a:r>
              <a:rPr lang="pt-BR" sz="3200" b="1" dirty="0" err="1">
                <a:solidFill>
                  <a:srgbClr val="00B050"/>
                </a:solidFill>
              </a:rPr>
              <a:t>Vater-Paccini</a:t>
            </a:r>
            <a:r>
              <a:rPr lang="pt-BR" sz="3000" b="1" dirty="0">
                <a:solidFill>
                  <a:srgbClr val="00B050"/>
                </a:solidFill>
              </a:rPr>
              <a:t>!!!</a:t>
            </a:r>
          </a:p>
        </p:txBody>
      </p:sp>
    </p:spTree>
    <p:extLst>
      <p:ext uri="{BB962C8B-B14F-4D97-AF65-F5344CB8AC3E}">
        <p14:creationId xmlns:p14="http://schemas.microsoft.com/office/powerpoint/2010/main" val="2284825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2" name="Grupo 6"/>
          <p:cNvGrpSpPr/>
          <p:nvPr/>
        </p:nvGrpSpPr>
        <p:grpSpPr>
          <a:xfrm>
            <a:off x="2144389" y="571480"/>
            <a:ext cx="5570883" cy="6286520"/>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7" name="CaixaDeTexto 6"/>
          <p:cNvSpPr txBox="1"/>
          <p:nvPr/>
        </p:nvSpPr>
        <p:spPr>
          <a:xfrm rot="20749084">
            <a:off x="98298" y="900653"/>
            <a:ext cx="4706990" cy="1569660"/>
          </a:xfrm>
          <a:prstGeom prst="rect">
            <a:avLst/>
          </a:prstGeom>
          <a:noFill/>
        </p:spPr>
        <p:txBody>
          <a:bodyPr wrap="square" rtlCol="0">
            <a:spAutoFit/>
          </a:bodyPr>
          <a:lstStyle/>
          <a:p>
            <a:pPr algn="ctr"/>
            <a:r>
              <a:rPr lang="pt-BR" sz="3200" b="1" dirty="0">
                <a:solidFill>
                  <a:srgbClr val="00B050"/>
                </a:solidFill>
              </a:rPr>
              <a:t>Tato é reconhecido pelos Corpúsculos de </a:t>
            </a:r>
            <a:r>
              <a:rPr lang="pt-BR" sz="3200" b="1" dirty="0" err="1">
                <a:solidFill>
                  <a:srgbClr val="00B050"/>
                </a:solidFill>
              </a:rPr>
              <a:t>Meissner</a:t>
            </a:r>
            <a:r>
              <a:rPr lang="pt-BR" sz="3000" b="1" dirty="0">
                <a:solidFill>
                  <a:srgbClr val="00B050"/>
                </a:solidFill>
              </a:rPr>
              <a:t>!!!</a:t>
            </a:r>
          </a:p>
        </p:txBody>
      </p:sp>
    </p:spTree>
    <p:extLst>
      <p:ext uri="{BB962C8B-B14F-4D97-AF65-F5344CB8AC3E}">
        <p14:creationId xmlns:p14="http://schemas.microsoft.com/office/powerpoint/2010/main" val="2284825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2" name="Grupo 6"/>
          <p:cNvGrpSpPr/>
          <p:nvPr/>
        </p:nvGrpSpPr>
        <p:grpSpPr>
          <a:xfrm>
            <a:off x="2144389" y="571480"/>
            <a:ext cx="5570883" cy="6286520"/>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7" name="CaixaDeTexto 6"/>
          <p:cNvSpPr txBox="1"/>
          <p:nvPr/>
        </p:nvSpPr>
        <p:spPr>
          <a:xfrm rot="20749084">
            <a:off x="176983" y="1068932"/>
            <a:ext cx="4962709" cy="1077218"/>
          </a:xfrm>
          <a:prstGeom prst="rect">
            <a:avLst/>
          </a:prstGeom>
          <a:noFill/>
        </p:spPr>
        <p:txBody>
          <a:bodyPr wrap="square" rtlCol="0">
            <a:spAutoFit/>
          </a:bodyPr>
          <a:lstStyle/>
          <a:p>
            <a:pPr algn="ctr"/>
            <a:r>
              <a:rPr lang="pt-BR" sz="3200" b="1" dirty="0">
                <a:solidFill>
                  <a:srgbClr val="00B050"/>
                </a:solidFill>
              </a:rPr>
              <a:t>Pressão é reconhecido pelos Discos de </a:t>
            </a:r>
            <a:r>
              <a:rPr lang="pt-BR" sz="3200" b="1" dirty="0" err="1">
                <a:solidFill>
                  <a:srgbClr val="00B050"/>
                </a:solidFill>
              </a:rPr>
              <a:t>Merkel</a:t>
            </a:r>
            <a:r>
              <a:rPr lang="pt-BR" sz="3200" b="1" dirty="0">
                <a:solidFill>
                  <a:srgbClr val="00B050"/>
                </a:solidFill>
              </a:rPr>
              <a:t> </a:t>
            </a:r>
            <a:r>
              <a:rPr lang="pt-BR" sz="3000" b="1" dirty="0">
                <a:solidFill>
                  <a:srgbClr val="00B050"/>
                </a:solidFill>
              </a:rPr>
              <a:t>!!!</a:t>
            </a:r>
          </a:p>
        </p:txBody>
      </p:sp>
    </p:spTree>
    <p:extLst>
      <p:ext uri="{BB962C8B-B14F-4D97-AF65-F5344CB8AC3E}">
        <p14:creationId xmlns:p14="http://schemas.microsoft.com/office/powerpoint/2010/main" val="2284825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txBox="1">
            <a:spLocks/>
          </p:cNvSpPr>
          <p:nvPr/>
        </p:nvSpPr>
        <p:spPr>
          <a:xfrm>
            <a:off x="428596" y="1000108"/>
            <a:ext cx="8229600" cy="1540767"/>
          </a:xfrm>
          <a:prstGeom prst="rect">
            <a:avLst/>
          </a:prstGeom>
        </p:spPr>
        <p:txBody>
          <a:bodyPr vert="horz" lIns="91440" tIns="45720" rIns="91440" bIns="45720" rtlCol="0">
            <a:normAutofit fontScale="85000" lnSpcReduction="1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pt-BR" sz="3200" b="0" i="0" u="none" strike="noStrike" kern="1200" cap="none" spc="0" normalizeH="0" baseline="0" noProof="0" dirty="0">
                <a:ln>
                  <a:noFill/>
                </a:ln>
                <a:solidFill>
                  <a:schemeClr val="tx1"/>
                </a:solidFill>
                <a:effectLst/>
                <a:uLnTx/>
                <a:uFillTx/>
                <a:latin typeface="+mn-lt"/>
                <a:ea typeface="+mn-ea"/>
                <a:cs typeface="+mn-cs"/>
              </a:rPr>
              <a:t>Pergunta 4:</a:t>
            </a:r>
          </a:p>
          <a:p>
            <a:pPr algn="just">
              <a:spcBef>
                <a:spcPct val="20000"/>
              </a:spcBef>
            </a:pPr>
            <a:r>
              <a:rPr kumimoji="0" lang="pt-BR" altLang="pt-BR" sz="3200" b="0" i="0" u="none" strike="noStrike" kern="1200" cap="none" spc="0" normalizeH="0" baseline="0" noProof="0" dirty="0">
                <a:ln>
                  <a:noFill/>
                </a:ln>
                <a:solidFill>
                  <a:schemeClr val="tx1"/>
                </a:solidFill>
                <a:effectLst/>
                <a:uLnTx/>
                <a:uFillTx/>
                <a:latin typeface="+mn-lt"/>
                <a:ea typeface="Microsoft YaHei" panose="020B0503020204020204" pitchFamily="34" charset="-122"/>
                <a:cs typeface="+mn-cs"/>
              </a:rPr>
              <a:t>* A parte do olho responsável por </a:t>
            </a:r>
            <a:r>
              <a:rPr lang="pt-BR" sz="3200" dirty="0"/>
              <a:t>formar a imagem nítida na retina e proteger a parte anterior do globo ocular é?</a:t>
            </a:r>
            <a:endParaRPr kumimoji="0" lang="pt-B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CaixaDeTexto 4">
            <a:hlinkClick r:id="rId2" action="ppaction://hlinksldjump"/>
          </p:cNvPr>
          <p:cNvSpPr txBox="1"/>
          <p:nvPr/>
        </p:nvSpPr>
        <p:spPr>
          <a:xfrm>
            <a:off x="899592" y="3000372"/>
            <a:ext cx="6624736" cy="584775"/>
          </a:xfrm>
          <a:prstGeom prst="rect">
            <a:avLst/>
          </a:prstGeom>
          <a:noFill/>
        </p:spPr>
        <p:txBody>
          <a:bodyPr wrap="square" rtlCol="0">
            <a:spAutoFit/>
          </a:bodyPr>
          <a:lstStyle/>
          <a:p>
            <a:r>
              <a:rPr lang="pt-BR" sz="3200" dirty="0"/>
              <a:t>a. íris</a:t>
            </a:r>
          </a:p>
        </p:txBody>
      </p:sp>
      <p:sp>
        <p:nvSpPr>
          <p:cNvPr id="6" name="CaixaDeTexto 5">
            <a:hlinkClick r:id="rId3" action="ppaction://hlinksldjump"/>
          </p:cNvPr>
          <p:cNvSpPr txBox="1"/>
          <p:nvPr/>
        </p:nvSpPr>
        <p:spPr>
          <a:xfrm>
            <a:off x="899592" y="3585728"/>
            <a:ext cx="7056784" cy="584775"/>
          </a:xfrm>
          <a:prstGeom prst="rect">
            <a:avLst/>
          </a:prstGeom>
          <a:noFill/>
        </p:spPr>
        <p:txBody>
          <a:bodyPr wrap="square" rtlCol="0">
            <a:spAutoFit/>
          </a:bodyPr>
          <a:lstStyle/>
          <a:p>
            <a:r>
              <a:rPr lang="pt-BR" sz="3200" dirty="0"/>
              <a:t>b. córnea</a:t>
            </a:r>
          </a:p>
        </p:txBody>
      </p:sp>
      <p:sp>
        <p:nvSpPr>
          <p:cNvPr id="7" name="CaixaDeTexto 6">
            <a:hlinkClick r:id="rId4" action="ppaction://hlinksldjump"/>
          </p:cNvPr>
          <p:cNvSpPr txBox="1"/>
          <p:nvPr/>
        </p:nvSpPr>
        <p:spPr>
          <a:xfrm>
            <a:off x="899592" y="4171084"/>
            <a:ext cx="7056784" cy="584775"/>
          </a:xfrm>
          <a:prstGeom prst="rect">
            <a:avLst/>
          </a:prstGeom>
          <a:noFill/>
        </p:spPr>
        <p:txBody>
          <a:bodyPr wrap="square" rtlCol="0">
            <a:spAutoFit/>
          </a:bodyPr>
          <a:lstStyle/>
          <a:p>
            <a:r>
              <a:rPr lang="pt-BR" sz="3200" dirty="0"/>
              <a:t>c. </a:t>
            </a:r>
            <a:r>
              <a:rPr lang="pt-BR" altLang="pt-BR" sz="3200" dirty="0">
                <a:ea typeface="Microsoft YaHei" panose="020B0503020204020204" pitchFamily="34" charset="-122"/>
              </a:rPr>
              <a:t>retina</a:t>
            </a:r>
            <a:endParaRPr lang="pt-BR" sz="3200" dirty="0"/>
          </a:p>
        </p:txBody>
      </p:sp>
      <p:sp>
        <p:nvSpPr>
          <p:cNvPr id="8" name="CaixaDeTexto 7">
            <a:hlinkClick r:id="rId5" action="ppaction://hlinksldjump"/>
          </p:cNvPr>
          <p:cNvSpPr txBox="1"/>
          <p:nvPr/>
        </p:nvSpPr>
        <p:spPr>
          <a:xfrm>
            <a:off x="899592" y="4756440"/>
            <a:ext cx="7200800" cy="584775"/>
          </a:xfrm>
          <a:prstGeom prst="rect">
            <a:avLst/>
          </a:prstGeom>
          <a:noFill/>
        </p:spPr>
        <p:txBody>
          <a:bodyPr wrap="square" rtlCol="0">
            <a:spAutoFit/>
          </a:bodyPr>
          <a:lstStyle/>
          <a:p>
            <a:r>
              <a:rPr lang="pt-BR" sz="3200" dirty="0"/>
              <a:t>d. </a:t>
            </a:r>
            <a:r>
              <a:rPr lang="pt-BR" sz="3200" dirty="0" err="1"/>
              <a:t>esclerótida</a:t>
            </a:r>
            <a:endParaRPr lang="pt-BR" sz="3200" dirty="0"/>
          </a:p>
        </p:txBody>
      </p:sp>
    </p:spTree>
    <p:extLst>
      <p:ext uri="{BB962C8B-B14F-4D97-AF65-F5344CB8AC3E}">
        <p14:creationId xmlns:p14="http://schemas.microsoft.com/office/powerpoint/2010/main" val="2669274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AUTORIA</a:t>
            </a:r>
          </a:p>
        </p:txBody>
      </p:sp>
      <p:sp>
        <p:nvSpPr>
          <p:cNvPr id="3" name="Espaço Reservado para Conteúdo 2"/>
          <p:cNvSpPr>
            <a:spLocks noGrp="1"/>
          </p:cNvSpPr>
          <p:nvPr>
            <p:ph idx="1"/>
          </p:nvPr>
        </p:nvSpPr>
        <p:spPr/>
        <p:txBody>
          <a:bodyPr>
            <a:normAutofit fontScale="77500" lnSpcReduction="20000"/>
          </a:bodyPr>
          <a:lstStyle/>
          <a:p>
            <a:pPr lvl="0" algn="just" fontAlgn="base"/>
            <a:r>
              <a:rPr lang="pt-BR" dirty="0"/>
              <a:t>Título: Sentidos Especiais</a:t>
            </a:r>
          </a:p>
          <a:p>
            <a:pPr lvl="0" algn="just" fontAlgn="base"/>
            <a:r>
              <a:rPr lang="pt-BR" dirty="0"/>
              <a:t>Objetivo:  Este é um jogo que tem por objetivo revisar os conteúdos relativos ao sistema sensorial.</a:t>
            </a:r>
          </a:p>
          <a:p>
            <a:pPr lvl="0" algn="just" fontAlgn="base"/>
            <a:r>
              <a:rPr lang="pt-BR" dirty="0"/>
              <a:t>Componente Curricular: </a:t>
            </a:r>
            <a:r>
              <a:rPr lang="pt-BR" dirty="0" smtClean="0"/>
              <a:t>Biologia – 2º ano do Ensino Médio</a:t>
            </a:r>
            <a:endParaRPr lang="pt-BR" dirty="0"/>
          </a:p>
          <a:p>
            <a:pPr lvl="0" algn="just" fontAlgn="base"/>
            <a:r>
              <a:rPr lang="pt-BR" dirty="0"/>
              <a:t>Tema: Fisiologia Humana</a:t>
            </a:r>
          </a:p>
          <a:p>
            <a:pPr algn="just"/>
            <a:r>
              <a:rPr lang="pt-BR" dirty="0"/>
              <a:t>Autora: Bibiana  Kaiser Dutra</a:t>
            </a:r>
          </a:p>
          <a:p>
            <a:pPr algn="just"/>
            <a:r>
              <a:rPr lang="pt-BR" dirty="0"/>
              <a:t>Orientadora: Maria Rosângela </a:t>
            </a:r>
            <a:r>
              <a:rPr lang="pt-BR" dirty="0" smtClean="0"/>
              <a:t>Ramos; Helena Brum Neto</a:t>
            </a:r>
            <a:endParaRPr lang="pt-BR" dirty="0"/>
          </a:p>
          <a:p>
            <a:pPr lvl="0" algn="just" fontAlgn="base"/>
            <a:r>
              <a:rPr lang="pt-BR" dirty="0"/>
              <a:t>País: Brasil</a:t>
            </a:r>
          </a:p>
          <a:p>
            <a:pPr lvl="0" algn="just" fontAlgn="base"/>
            <a:r>
              <a:rPr lang="pt-BR" dirty="0"/>
              <a:t>Instituição: Instituto Federal Farroupilha - Programa de Residência Pedagógica (Coordenação de Aperfeiçoamento de Pessoal de Nível Superior - CAPES).</a:t>
            </a:r>
          </a:p>
          <a:p>
            <a:pPr lvl="0" algn="just" fontAlgn="base"/>
            <a:r>
              <a:rPr lang="pt-BR" dirty="0"/>
              <a:t>Ano: 2018</a:t>
            </a:r>
          </a:p>
          <a:p>
            <a:pPr algn="just"/>
            <a:endParaRPr lang="pt-BR" dirty="0"/>
          </a:p>
        </p:txBody>
      </p:sp>
      <p:sp>
        <p:nvSpPr>
          <p:cNvPr id="4" name="Seta para a esquerda 3">
            <a:hlinkClick r:id="rId2" action="ppaction://hlinksldjump"/>
          </p:cNvPr>
          <p:cNvSpPr/>
          <p:nvPr/>
        </p:nvSpPr>
        <p:spPr>
          <a:xfrm>
            <a:off x="7429520" y="5857892"/>
            <a:ext cx="1285884" cy="57150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ta para a Direita 6">
            <a:hlinkClick r:id="rId2" action="ppaction://hlinksldjump"/>
          </p:cNvPr>
          <p:cNvSpPr/>
          <p:nvPr/>
        </p:nvSpPr>
        <p:spPr>
          <a:xfrm>
            <a:off x="7812360" y="6020306"/>
            <a:ext cx="1080120" cy="6490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4" name="Grupo 3"/>
          <p:cNvGrpSpPr/>
          <p:nvPr/>
        </p:nvGrpSpPr>
        <p:grpSpPr>
          <a:xfrm>
            <a:off x="2500298" y="0"/>
            <a:ext cx="4857784" cy="6858000"/>
            <a:chOff x="2500298" y="0"/>
            <a:chExt cx="4857784" cy="6858000"/>
          </a:xfrm>
        </p:grpSpPr>
        <p:pic>
          <p:nvPicPr>
            <p:cNvPr id="5" name="Imagem 4" descr="thumbnail.jpg"/>
            <p:cNvPicPr>
              <a:picLocks noChangeAspect="1"/>
            </p:cNvPicPr>
            <p:nvPr/>
          </p:nvPicPr>
          <p:blipFill>
            <a:blip r:embed="rId3"/>
            <a:stretch>
              <a:fillRect/>
            </a:stretch>
          </p:blipFill>
          <p:spPr>
            <a:xfrm>
              <a:off x="2500298" y="0"/>
              <a:ext cx="4855221" cy="6858000"/>
            </a:xfrm>
            <a:prstGeom prst="rect">
              <a:avLst/>
            </a:prstGeom>
          </p:spPr>
        </p:pic>
        <p:sp>
          <p:nvSpPr>
            <p:cNvPr id="8" name="Texto explicativo retangular com cantos arredondados 7"/>
            <p:cNvSpPr/>
            <p:nvPr/>
          </p:nvSpPr>
          <p:spPr>
            <a:xfrm>
              <a:off x="5286380" y="285728"/>
              <a:ext cx="2071702" cy="150019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CaixaDeTexto 8"/>
            <p:cNvSpPr txBox="1"/>
            <p:nvPr/>
          </p:nvSpPr>
          <p:spPr>
            <a:xfrm>
              <a:off x="5572132" y="785794"/>
              <a:ext cx="1500198" cy="369332"/>
            </a:xfrm>
            <a:prstGeom prst="rect">
              <a:avLst/>
            </a:prstGeom>
            <a:noFill/>
          </p:spPr>
          <p:txBody>
            <a:bodyPr wrap="square" rtlCol="0">
              <a:spAutoFit/>
            </a:bodyPr>
            <a:lstStyle/>
            <a:p>
              <a:pPr algn="ctr"/>
              <a:r>
                <a:rPr lang="pt-BR" dirty="0">
                  <a:solidFill>
                    <a:schemeClr val="bg1"/>
                  </a:solidFill>
                </a:rPr>
                <a:t>PARABÉNS!!!</a:t>
              </a:r>
            </a:p>
          </p:txBody>
        </p:sp>
      </p:grpSp>
    </p:spTree>
    <p:extLst>
      <p:ext uri="{BB962C8B-B14F-4D97-AF65-F5344CB8AC3E}">
        <p14:creationId xmlns:p14="http://schemas.microsoft.com/office/powerpoint/2010/main" val="10088125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7" name="Grupo 6"/>
          <p:cNvGrpSpPr/>
          <p:nvPr/>
        </p:nvGrpSpPr>
        <p:grpSpPr>
          <a:xfrm>
            <a:off x="1857356" y="1071546"/>
            <a:ext cx="5570883" cy="5429264"/>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11" name="CaixaDeTexto 10"/>
          <p:cNvSpPr txBox="1"/>
          <p:nvPr/>
        </p:nvSpPr>
        <p:spPr>
          <a:xfrm rot="20749084">
            <a:off x="98298" y="535958"/>
            <a:ext cx="4706990" cy="2062103"/>
          </a:xfrm>
          <a:prstGeom prst="rect">
            <a:avLst/>
          </a:prstGeom>
          <a:noFill/>
        </p:spPr>
        <p:txBody>
          <a:bodyPr wrap="square" rtlCol="0">
            <a:spAutoFit/>
          </a:bodyPr>
          <a:lstStyle/>
          <a:p>
            <a:pPr algn="ctr"/>
            <a:r>
              <a:rPr lang="pt-BR" sz="3200" dirty="0">
                <a:solidFill>
                  <a:srgbClr val="00B050"/>
                </a:solidFill>
              </a:rPr>
              <a:t>A íris é a parte mais visível e colorida do olho e tem como sua função controlar os níveis de luz</a:t>
            </a:r>
            <a:r>
              <a:rPr lang="pt-BR" sz="3000" b="1" dirty="0">
                <a:solidFill>
                  <a:srgbClr val="00B050"/>
                </a:solidFill>
              </a:rPr>
              <a:t>!!!</a:t>
            </a:r>
          </a:p>
        </p:txBody>
      </p:sp>
    </p:spTree>
    <p:extLst>
      <p:ext uri="{BB962C8B-B14F-4D97-AF65-F5344CB8AC3E}">
        <p14:creationId xmlns:p14="http://schemas.microsoft.com/office/powerpoint/2010/main" val="2284825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2" name="Grupo 6"/>
          <p:cNvGrpSpPr/>
          <p:nvPr/>
        </p:nvGrpSpPr>
        <p:grpSpPr>
          <a:xfrm>
            <a:off x="2144389" y="571480"/>
            <a:ext cx="5570883" cy="6286520"/>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7" name="CaixaDeTexto 6"/>
          <p:cNvSpPr txBox="1"/>
          <p:nvPr/>
        </p:nvSpPr>
        <p:spPr>
          <a:xfrm rot="20749084">
            <a:off x="98298" y="624105"/>
            <a:ext cx="4706990" cy="1569660"/>
          </a:xfrm>
          <a:prstGeom prst="rect">
            <a:avLst/>
          </a:prstGeom>
          <a:noFill/>
        </p:spPr>
        <p:txBody>
          <a:bodyPr wrap="square" rtlCol="0">
            <a:spAutoFit/>
          </a:bodyPr>
          <a:lstStyle/>
          <a:p>
            <a:pPr algn="ctr"/>
            <a:r>
              <a:rPr lang="pt-BR" sz="3200" b="1" dirty="0">
                <a:solidFill>
                  <a:srgbClr val="00B050"/>
                </a:solidFill>
              </a:rPr>
              <a:t>Retina é uma parte do olho responsável pela captura da imagem</a:t>
            </a:r>
            <a:r>
              <a:rPr lang="pt-BR" sz="3000" b="1" dirty="0">
                <a:solidFill>
                  <a:srgbClr val="00B050"/>
                </a:solidFill>
              </a:rPr>
              <a:t>!!!</a:t>
            </a:r>
          </a:p>
        </p:txBody>
      </p:sp>
    </p:spTree>
    <p:extLst>
      <p:ext uri="{BB962C8B-B14F-4D97-AF65-F5344CB8AC3E}">
        <p14:creationId xmlns:p14="http://schemas.microsoft.com/office/powerpoint/2010/main" val="22848253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2" name="Grupo 6"/>
          <p:cNvGrpSpPr/>
          <p:nvPr/>
        </p:nvGrpSpPr>
        <p:grpSpPr>
          <a:xfrm>
            <a:off x="2144389" y="571480"/>
            <a:ext cx="5570883" cy="6286520"/>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7" name="CaixaDeTexto 6"/>
          <p:cNvSpPr txBox="1"/>
          <p:nvPr/>
        </p:nvSpPr>
        <p:spPr>
          <a:xfrm rot="20749084">
            <a:off x="176983" y="512555"/>
            <a:ext cx="4962709" cy="1569660"/>
          </a:xfrm>
          <a:prstGeom prst="rect">
            <a:avLst/>
          </a:prstGeom>
          <a:noFill/>
        </p:spPr>
        <p:txBody>
          <a:bodyPr wrap="square" rtlCol="0">
            <a:spAutoFit/>
          </a:bodyPr>
          <a:lstStyle/>
          <a:p>
            <a:pPr algn="ctr"/>
            <a:r>
              <a:rPr lang="pt-BR" sz="3200" b="1" dirty="0" err="1">
                <a:solidFill>
                  <a:srgbClr val="00B050"/>
                </a:solidFill>
              </a:rPr>
              <a:t>Esclerótida</a:t>
            </a:r>
            <a:r>
              <a:rPr lang="pt-BR" sz="3200" b="1" dirty="0">
                <a:solidFill>
                  <a:srgbClr val="00B050"/>
                </a:solidFill>
              </a:rPr>
              <a:t> é a </a:t>
            </a:r>
            <a:r>
              <a:rPr lang="pt-BR" sz="3200" b="1" u="sng" dirty="0">
                <a:solidFill>
                  <a:srgbClr val="00B050"/>
                </a:solidFill>
              </a:rPr>
              <a:t>membrana branca mais externa que protege o globo ocular</a:t>
            </a:r>
            <a:r>
              <a:rPr lang="pt-BR" sz="3200" b="1" dirty="0">
                <a:solidFill>
                  <a:srgbClr val="00B050"/>
                </a:solidFill>
              </a:rPr>
              <a:t> </a:t>
            </a:r>
            <a:r>
              <a:rPr lang="pt-BR" sz="3000" b="1" dirty="0">
                <a:solidFill>
                  <a:srgbClr val="00B050"/>
                </a:solidFill>
              </a:rPr>
              <a:t>!!!</a:t>
            </a:r>
          </a:p>
        </p:txBody>
      </p:sp>
    </p:spTree>
    <p:extLst>
      <p:ext uri="{BB962C8B-B14F-4D97-AF65-F5344CB8AC3E}">
        <p14:creationId xmlns:p14="http://schemas.microsoft.com/office/powerpoint/2010/main" val="22848253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txBox="1">
            <a:spLocks/>
          </p:cNvSpPr>
          <p:nvPr/>
        </p:nvSpPr>
        <p:spPr>
          <a:xfrm>
            <a:off x="428596" y="1000108"/>
            <a:ext cx="8229600" cy="1540767"/>
          </a:xfrm>
          <a:prstGeom prst="rect">
            <a:avLst/>
          </a:prstGeom>
        </p:spPr>
        <p:txBody>
          <a:bodyPr vert="horz" lIns="91440" tIns="45720" rIns="91440" bIns="45720" rtlCol="0">
            <a:normAutofit fontScale="85000" lnSpcReduction="2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pt-BR" sz="3200" b="0" i="0" u="none" strike="noStrike" kern="1200" cap="none" spc="0" normalizeH="0" baseline="0" noProof="0" dirty="0">
                <a:ln>
                  <a:noFill/>
                </a:ln>
                <a:solidFill>
                  <a:schemeClr val="tx1"/>
                </a:solidFill>
                <a:effectLst/>
                <a:uLnTx/>
                <a:uFillTx/>
                <a:latin typeface="+mn-lt"/>
                <a:ea typeface="+mn-ea"/>
                <a:cs typeface="+mn-cs"/>
              </a:rPr>
              <a:t>Pergunta 5:</a:t>
            </a: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pt-BR" sz="3200" b="0" i="0" u="none" strike="noStrike" kern="1200" cap="none" spc="0" normalizeH="0" baseline="0" noProof="0" dirty="0">
              <a:ln>
                <a:noFill/>
              </a:ln>
              <a:solidFill>
                <a:schemeClr val="tx1"/>
              </a:solidFill>
              <a:effectLst/>
              <a:uLnTx/>
              <a:uFillTx/>
              <a:latin typeface="+mn-lt"/>
              <a:ea typeface="+mn-ea"/>
              <a:cs typeface="+mn-cs"/>
            </a:endParaRPr>
          </a:p>
          <a:p>
            <a:pPr algn="just"/>
            <a:r>
              <a:rPr kumimoji="0" lang="pt-BR" altLang="pt-BR" sz="3200" b="0" i="0" u="none" strike="noStrike" kern="1200" cap="none" spc="0" normalizeH="0" baseline="0" noProof="0" dirty="0">
                <a:ln>
                  <a:noFill/>
                </a:ln>
                <a:solidFill>
                  <a:schemeClr val="tx1"/>
                </a:solidFill>
                <a:effectLst/>
                <a:uLnTx/>
                <a:uFillTx/>
                <a:latin typeface="+mn-lt"/>
                <a:ea typeface="Microsoft YaHei" panose="020B0503020204020204" pitchFamily="34" charset="-122"/>
                <a:cs typeface="+mn-cs"/>
              </a:rPr>
              <a:t>* </a:t>
            </a:r>
            <a:r>
              <a:rPr lang="pt-BR" sz="3200" dirty="0"/>
              <a:t>A perda da transparência (</a:t>
            </a:r>
            <a:r>
              <a:rPr lang="pt-BR" sz="3200" dirty="0" err="1"/>
              <a:t>opacificação</a:t>
            </a:r>
            <a:r>
              <a:rPr lang="pt-BR" sz="3200" dirty="0"/>
              <a:t>) do cristalino, freqüente em pessoas idosas, é chamada de?</a:t>
            </a:r>
          </a:p>
        </p:txBody>
      </p:sp>
      <p:sp>
        <p:nvSpPr>
          <p:cNvPr id="5" name="CaixaDeTexto 4">
            <a:hlinkClick r:id="rId2" action="ppaction://hlinksldjump"/>
          </p:cNvPr>
          <p:cNvSpPr txBox="1"/>
          <p:nvPr/>
        </p:nvSpPr>
        <p:spPr>
          <a:xfrm>
            <a:off x="899592" y="3000372"/>
            <a:ext cx="6624736" cy="584775"/>
          </a:xfrm>
          <a:prstGeom prst="rect">
            <a:avLst/>
          </a:prstGeom>
          <a:noFill/>
        </p:spPr>
        <p:txBody>
          <a:bodyPr wrap="square" rtlCol="0">
            <a:spAutoFit/>
          </a:bodyPr>
          <a:lstStyle/>
          <a:p>
            <a:r>
              <a:rPr lang="pt-BR" sz="3200" dirty="0"/>
              <a:t>a. estrabismo</a:t>
            </a:r>
          </a:p>
        </p:txBody>
      </p:sp>
      <p:sp>
        <p:nvSpPr>
          <p:cNvPr id="6" name="CaixaDeTexto 5">
            <a:hlinkClick r:id="rId3" action="ppaction://hlinksldjump"/>
          </p:cNvPr>
          <p:cNvSpPr txBox="1"/>
          <p:nvPr/>
        </p:nvSpPr>
        <p:spPr>
          <a:xfrm>
            <a:off x="899592" y="3585728"/>
            <a:ext cx="7056784" cy="584775"/>
          </a:xfrm>
          <a:prstGeom prst="rect">
            <a:avLst/>
          </a:prstGeom>
          <a:noFill/>
        </p:spPr>
        <p:txBody>
          <a:bodyPr wrap="square" rtlCol="0">
            <a:spAutoFit/>
          </a:bodyPr>
          <a:lstStyle/>
          <a:p>
            <a:r>
              <a:rPr lang="pt-BR" sz="3200" dirty="0"/>
              <a:t>b. catarata</a:t>
            </a:r>
          </a:p>
        </p:txBody>
      </p:sp>
      <p:sp>
        <p:nvSpPr>
          <p:cNvPr id="7" name="CaixaDeTexto 6">
            <a:hlinkClick r:id="rId4" action="ppaction://hlinksldjump"/>
          </p:cNvPr>
          <p:cNvSpPr txBox="1"/>
          <p:nvPr/>
        </p:nvSpPr>
        <p:spPr>
          <a:xfrm>
            <a:off x="899592" y="4171084"/>
            <a:ext cx="7056784" cy="584775"/>
          </a:xfrm>
          <a:prstGeom prst="rect">
            <a:avLst/>
          </a:prstGeom>
          <a:noFill/>
        </p:spPr>
        <p:txBody>
          <a:bodyPr wrap="square" rtlCol="0">
            <a:spAutoFit/>
          </a:bodyPr>
          <a:lstStyle/>
          <a:p>
            <a:r>
              <a:rPr lang="pt-BR" sz="3200" dirty="0"/>
              <a:t>c. </a:t>
            </a:r>
            <a:r>
              <a:rPr lang="pt-BR" altLang="pt-BR" sz="3200" dirty="0">
                <a:ea typeface="Microsoft YaHei" panose="020B0503020204020204" pitchFamily="34" charset="-122"/>
              </a:rPr>
              <a:t>miopia</a:t>
            </a:r>
            <a:endParaRPr lang="pt-BR" sz="3200" dirty="0"/>
          </a:p>
        </p:txBody>
      </p:sp>
      <p:sp>
        <p:nvSpPr>
          <p:cNvPr id="8" name="CaixaDeTexto 7">
            <a:hlinkClick r:id="rId5" action="ppaction://hlinksldjump"/>
          </p:cNvPr>
          <p:cNvSpPr txBox="1"/>
          <p:nvPr/>
        </p:nvSpPr>
        <p:spPr>
          <a:xfrm>
            <a:off x="899592" y="4756440"/>
            <a:ext cx="7200800" cy="584775"/>
          </a:xfrm>
          <a:prstGeom prst="rect">
            <a:avLst/>
          </a:prstGeom>
          <a:noFill/>
        </p:spPr>
        <p:txBody>
          <a:bodyPr wrap="square" rtlCol="0">
            <a:spAutoFit/>
          </a:bodyPr>
          <a:lstStyle/>
          <a:p>
            <a:r>
              <a:rPr lang="pt-BR" sz="3200" dirty="0"/>
              <a:t>d. glaucoma</a:t>
            </a:r>
          </a:p>
        </p:txBody>
      </p:sp>
    </p:spTree>
    <p:extLst>
      <p:ext uri="{BB962C8B-B14F-4D97-AF65-F5344CB8AC3E}">
        <p14:creationId xmlns:p14="http://schemas.microsoft.com/office/powerpoint/2010/main" val="26692744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ta para a Direita 6">
            <a:hlinkClick r:id="rId2" action="ppaction://hlinksldjump"/>
          </p:cNvPr>
          <p:cNvSpPr/>
          <p:nvPr/>
        </p:nvSpPr>
        <p:spPr>
          <a:xfrm>
            <a:off x="7812360" y="6020306"/>
            <a:ext cx="1080120" cy="6490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4" name="Grupo 3"/>
          <p:cNvGrpSpPr/>
          <p:nvPr/>
        </p:nvGrpSpPr>
        <p:grpSpPr>
          <a:xfrm>
            <a:off x="2500298" y="0"/>
            <a:ext cx="4857784" cy="6858000"/>
            <a:chOff x="2500298" y="0"/>
            <a:chExt cx="4857784" cy="6858000"/>
          </a:xfrm>
        </p:grpSpPr>
        <p:pic>
          <p:nvPicPr>
            <p:cNvPr id="5" name="Imagem 4" descr="thumbnail.jpg"/>
            <p:cNvPicPr>
              <a:picLocks noChangeAspect="1"/>
            </p:cNvPicPr>
            <p:nvPr/>
          </p:nvPicPr>
          <p:blipFill>
            <a:blip r:embed="rId3"/>
            <a:stretch>
              <a:fillRect/>
            </a:stretch>
          </p:blipFill>
          <p:spPr>
            <a:xfrm>
              <a:off x="2500298" y="0"/>
              <a:ext cx="4855221" cy="6858000"/>
            </a:xfrm>
            <a:prstGeom prst="rect">
              <a:avLst/>
            </a:prstGeom>
          </p:spPr>
        </p:pic>
        <p:sp>
          <p:nvSpPr>
            <p:cNvPr id="8" name="Texto explicativo retangular com cantos arredondados 7"/>
            <p:cNvSpPr/>
            <p:nvPr/>
          </p:nvSpPr>
          <p:spPr>
            <a:xfrm>
              <a:off x="5286380" y="285728"/>
              <a:ext cx="2071702" cy="150019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CaixaDeTexto 8"/>
            <p:cNvSpPr txBox="1"/>
            <p:nvPr/>
          </p:nvSpPr>
          <p:spPr>
            <a:xfrm>
              <a:off x="5572132" y="785794"/>
              <a:ext cx="1500198" cy="369332"/>
            </a:xfrm>
            <a:prstGeom prst="rect">
              <a:avLst/>
            </a:prstGeom>
            <a:noFill/>
          </p:spPr>
          <p:txBody>
            <a:bodyPr wrap="square" rtlCol="0">
              <a:spAutoFit/>
            </a:bodyPr>
            <a:lstStyle/>
            <a:p>
              <a:pPr algn="ctr"/>
              <a:r>
                <a:rPr lang="pt-BR" dirty="0">
                  <a:solidFill>
                    <a:schemeClr val="bg1"/>
                  </a:solidFill>
                </a:rPr>
                <a:t>PARABÉNS!!!</a:t>
              </a:r>
            </a:p>
          </p:txBody>
        </p:sp>
      </p:grpSp>
    </p:spTree>
    <p:extLst>
      <p:ext uri="{BB962C8B-B14F-4D97-AF65-F5344CB8AC3E}">
        <p14:creationId xmlns:p14="http://schemas.microsoft.com/office/powerpoint/2010/main" val="10088125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7" name="Grupo 6"/>
          <p:cNvGrpSpPr/>
          <p:nvPr/>
        </p:nvGrpSpPr>
        <p:grpSpPr>
          <a:xfrm>
            <a:off x="1928794" y="1000108"/>
            <a:ext cx="5570883" cy="5429264"/>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11" name="CaixaDeTexto 10"/>
          <p:cNvSpPr txBox="1"/>
          <p:nvPr/>
        </p:nvSpPr>
        <p:spPr>
          <a:xfrm rot="20749084">
            <a:off x="98298" y="400966"/>
            <a:ext cx="4706990" cy="2015936"/>
          </a:xfrm>
          <a:prstGeom prst="rect">
            <a:avLst/>
          </a:prstGeom>
          <a:noFill/>
        </p:spPr>
        <p:txBody>
          <a:bodyPr wrap="square" rtlCol="0">
            <a:spAutoFit/>
          </a:bodyPr>
          <a:lstStyle/>
          <a:p>
            <a:pPr algn="ctr"/>
            <a:r>
              <a:rPr lang="pt-BR" sz="2500" b="1" dirty="0">
                <a:solidFill>
                  <a:srgbClr val="00B050"/>
                </a:solidFill>
              </a:rPr>
              <a:t>Estrabismo é desvio de um dos olhos da direção correta, de modo que o indivíduo não consegue dirigir simultaneamente os eixos visuais para o mesmo ponto!!!</a:t>
            </a:r>
          </a:p>
        </p:txBody>
      </p:sp>
    </p:spTree>
    <p:extLst>
      <p:ext uri="{BB962C8B-B14F-4D97-AF65-F5344CB8AC3E}">
        <p14:creationId xmlns:p14="http://schemas.microsoft.com/office/powerpoint/2010/main" val="22848253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2" name="Grupo 6"/>
          <p:cNvGrpSpPr/>
          <p:nvPr/>
        </p:nvGrpSpPr>
        <p:grpSpPr>
          <a:xfrm>
            <a:off x="2144389" y="571480"/>
            <a:ext cx="5570883" cy="6286520"/>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7" name="CaixaDeTexto 6"/>
          <p:cNvSpPr txBox="1"/>
          <p:nvPr/>
        </p:nvSpPr>
        <p:spPr>
          <a:xfrm rot="20749084">
            <a:off x="98298" y="624105"/>
            <a:ext cx="4706990" cy="1569660"/>
          </a:xfrm>
          <a:prstGeom prst="rect">
            <a:avLst/>
          </a:prstGeom>
          <a:noFill/>
        </p:spPr>
        <p:txBody>
          <a:bodyPr wrap="square" rtlCol="0">
            <a:spAutoFit/>
          </a:bodyPr>
          <a:lstStyle/>
          <a:p>
            <a:pPr algn="ctr"/>
            <a:r>
              <a:rPr lang="pt-BR" sz="3200" b="1" dirty="0">
                <a:solidFill>
                  <a:srgbClr val="00B050"/>
                </a:solidFill>
              </a:rPr>
              <a:t>A miopia é a dificuldade em enxergar objetos que estão longe</a:t>
            </a:r>
            <a:r>
              <a:rPr lang="pt-BR" sz="3000" b="1" dirty="0">
                <a:solidFill>
                  <a:srgbClr val="00B050"/>
                </a:solidFill>
              </a:rPr>
              <a:t>!!!</a:t>
            </a:r>
          </a:p>
        </p:txBody>
      </p:sp>
    </p:spTree>
    <p:extLst>
      <p:ext uri="{BB962C8B-B14F-4D97-AF65-F5344CB8AC3E}">
        <p14:creationId xmlns:p14="http://schemas.microsoft.com/office/powerpoint/2010/main" val="22848253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2" name="Grupo 6"/>
          <p:cNvGrpSpPr/>
          <p:nvPr/>
        </p:nvGrpSpPr>
        <p:grpSpPr>
          <a:xfrm>
            <a:off x="2144389" y="571480"/>
            <a:ext cx="5570883" cy="6286520"/>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7" name="CaixaDeTexto 6"/>
          <p:cNvSpPr txBox="1"/>
          <p:nvPr/>
        </p:nvSpPr>
        <p:spPr>
          <a:xfrm rot="20749084">
            <a:off x="176983" y="512555"/>
            <a:ext cx="4962709" cy="1569660"/>
          </a:xfrm>
          <a:prstGeom prst="rect">
            <a:avLst/>
          </a:prstGeom>
          <a:noFill/>
        </p:spPr>
        <p:txBody>
          <a:bodyPr wrap="square" rtlCol="0">
            <a:spAutoFit/>
          </a:bodyPr>
          <a:lstStyle/>
          <a:p>
            <a:pPr algn="ctr"/>
            <a:r>
              <a:rPr lang="pt-BR" sz="3200" b="1" dirty="0">
                <a:solidFill>
                  <a:srgbClr val="00B050"/>
                </a:solidFill>
              </a:rPr>
              <a:t>O glaucoma é uma lesão do nervo óptico que pode provocar a cegueira  </a:t>
            </a:r>
            <a:r>
              <a:rPr lang="pt-BR" sz="3000" b="1" dirty="0">
                <a:solidFill>
                  <a:srgbClr val="00B050"/>
                </a:solidFill>
              </a:rPr>
              <a:t>!!!</a:t>
            </a:r>
          </a:p>
        </p:txBody>
      </p:sp>
    </p:spTree>
    <p:extLst>
      <p:ext uri="{BB962C8B-B14F-4D97-AF65-F5344CB8AC3E}">
        <p14:creationId xmlns:p14="http://schemas.microsoft.com/office/powerpoint/2010/main" val="22848253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txBox="1">
            <a:spLocks/>
          </p:cNvSpPr>
          <p:nvPr/>
        </p:nvSpPr>
        <p:spPr>
          <a:xfrm>
            <a:off x="428596" y="1000108"/>
            <a:ext cx="8229600" cy="1540767"/>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pt-BR" sz="3200" b="0" i="0" u="none" strike="noStrike" kern="1200" cap="none" spc="0" normalizeH="0" baseline="0" noProof="0" dirty="0">
                <a:ln>
                  <a:noFill/>
                </a:ln>
                <a:solidFill>
                  <a:schemeClr val="tx1"/>
                </a:solidFill>
                <a:effectLst/>
                <a:uLnTx/>
                <a:uFillTx/>
                <a:latin typeface="+mn-lt"/>
                <a:ea typeface="+mn-ea"/>
                <a:cs typeface="+mn-cs"/>
              </a:rPr>
              <a:t>Pergunta 6:</a:t>
            </a: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pt-BR" sz="3200" b="0" i="0" u="none" strike="noStrike" kern="1200" cap="none" spc="0" normalizeH="0" baseline="0" noProof="0" dirty="0">
              <a:ln>
                <a:noFill/>
              </a:ln>
              <a:solidFill>
                <a:schemeClr val="tx1"/>
              </a:solidFill>
              <a:effectLst/>
              <a:uLnTx/>
              <a:uFillTx/>
              <a:latin typeface="+mn-lt"/>
              <a:ea typeface="+mn-ea"/>
              <a:cs typeface="+mn-cs"/>
            </a:endParaRPr>
          </a:p>
          <a:p>
            <a:pPr algn="just"/>
            <a:r>
              <a:rPr kumimoji="0" lang="pt-BR" altLang="pt-BR" sz="3200" b="0" i="0" u="none" strike="noStrike" kern="1200" cap="none" spc="0" normalizeH="0" baseline="0" noProof="0" dirty="0">
                <a:ln>
                  <a:noFill/>
                </a:ln>
                <a:solidFill>
                  <a:schemeClr val="tx1"/>
                </a:solidFill>
                <a:effectLst/>
                <a:uLnTx/>
                <a:uFillTx/>
                <a:latin typeface="+mn-lt"/>
                <a:ea typeface="Microsoft YaHei" panose="020B0503020204020204" pitchFamily="34" charset="-122"/>
                <a:cs typeface="+mn-cs"/>
              </a:rPr>
              <a:t>* </a:t>
            </a:r>
            <a:r>
              <a:rPr lang="pt-BR" sz="3200" dirty="0"/>
              <a:t>Os </a:t>
            </a:r>
            <a:r>
              <a:rPr lang="pt-BR" altLang="pt-BR" sz="3200" dirty="0">
                <a:ea typeface="Microsoft YaHei" pitchFamily="34" charset="-122"/>
              </a:rPr>
              <a:t>gostos são combinações  das quatro sensações básicas, são elas:</a:t>
            </a:r>
            <a:endParaRPr lang="pt-BR" sz="3200" dirty="0"/>
          </a:p>
        </p:txBody>
      </p:sp>
      <p:sp>
        <p:nvSpPr>
          <p:cNvPr id="5" name="CaixaDeTexto 4">
            <a:hlinkClick r:id="rId2" action="ppaction://hlinksldjump"/>
          </p:cNvPr>
          <p:cNvSpPr txBox="1"/>
          <p:nvPr/>
        </p:nvSpPr>
        <p:spPr>
          <a:xfrm>
            <a:off x="899592" y="3524672"/>
            <a:ext cx="6624736" cy="584775"/>
          </a:xfrm>
          <a:prstGeom prst="rect">
            <a:avLst/>
          </a:prstGeom>
          <a:noFill/>
        </p:spPr>
        <p:txBody>
          <a:bodyPr wrap="square" rtlCol="0">
            <a:spAutoFit/>
          </a:bodyPr>
          <a:lstStyle/>
          <a:p>
            <a:r>
              <a:rPr lang="pt-BR" sz="3200" dirty="0"/>
              <a:t>a. </a:t>
            </a:r>
            <a:r>
              <a:rPr lang="pt-BR" altLang="pt-BR" sz="3200" dirty="0">
                <a:ea typeface="Microsoft YaHei" pitchFamily="34" charset="-122"/>
              </a:rPr>
              <a:t>doce, salgado, azedo e amargo.</a:t>
            </a:r>
            <a:endParaRPr lang="pt-BR" sz="3200" dirty="0"/>
          </a:p>
        </p:txBody>
      </p:sp>
      <p:sp>
        <p:nvSpPr>
          <p:cNvPr id="6" name="CaixaDeTexto 5">
            <a:hlinkClick r:id="rId3" action="ppaction://hlinksldjump"/>
          </p:cNvPr>
          <p:cNvSpPr txBox="1"/>
          <p:nvPr/>
        </p:nvSpPr>
        <p:spPr>
          <a:xfrm>
            <a:off x="899592" y="4110028"/>
            <a:ext cx="7056784" cy="1077218"/>
          </a:xfrm>
          <a:prstGeom prst="rect">
            <a:avLst/>
          </a:prstGeom>
          <a:noFill/>
        </p:spPr>
        <p:txBody>
          <a:bodyPr wrap="square" rtlCol="0">
            <a:spAutoFit/>
          </a:bodyPr>
          <a:lstStyle/>
          <a:p>
            <a:r>
              <a:rPr lang="pt-BR" sz="3200" dirty="0"/>
              <a:t>b. </a:t>
            </a:r>
            <a:r>
              <a:rPr lang="pt-BR" altLang="pt-BR" sz="3200" dirty="0">
                <a:ea typeface="Microsoft YaHei" pitchFamily="34" charset="-122"/>
              </a:rPr>
              <a:t>quente, salgado, frio e amargo.</a:t>
            </a:r>
            <a:endParaRPr lang="pt-BR" sz="3200" dirty="0"/>
          </a:p>
          <a:p>
            <a:endParaRPr lang="pt-BR" sz="3200" dirty="0"/>
          </a:p>
        </p:txBody>
      </p:sp>
      <p:sp>
        <p:nvSpPr>
          <p:cNvPr id="7" name="CaixaDeTexto 6">
            <a:hlinkClick r:id="rId4" action="ppaction://hlinksldjump"/>
          </p:cNvPr>
          <p:cNvSpPr txBox="1"/>
          <p:nvPr/>
        </p:nvSpPr>
        <p:spPr>
          <a:xfrm>
            <a:off x="899592" y="4695384"/>
            <a:ext cx="7056784" cy="1077218"/>
          </a:xfrm>
          <a:prstGeom prst="rect">
            <a:avLst/>
          </a:prstGeom>
          <a:noFill/>
        </p:spPr>
        <p:txBody>
          <a:bodyPr wrap="square" rtlCol="0">
            <a:spAutoFit/>
          </a:bodyPr>
          <a:lstStyle/>
          <a:p>
            <a:r>
              <a:rPr lang="pt-BR" sz="3200" dirty="0"/>
              <a:t>c. </a:t>
            </a:r>
            <a:r>
              <a:rPr lang="pt-BR" altLang="pt-BR" sz="3200" dirty="0">
                <a:ea typeface="Microsoft YaHei" pitchFamily="34" charset="-122"/>
              </a:rPr>
              <a:t>doce, gelado, azedo e amargo.</a:t>
            </a:r>
            <a:endParaRPr lang="pt-BR" sz="3200" dirty="0"/>
          </a:p>
          <a:p>
            <a:endParaRPr lang="pt-BR" sz="3200" dirty="0"/>
          </a:p>
        </p:txBody>
      </p:sp>
      <p:sp>
        <p:nvSpPr>
          <p:cNvPr id="8" name="CaixaDeTexto 7">
            <a:hlinkClick r:id="rId5" action="ppaction://hlinksldjump"/>
          </p:cNvPr>
          <p:cNvSpPr txBox="1"/>
          <p:nvPr/>
        </p:nvSpPr>
        <p:spPr>
          <a:xfrm>
            <a:off x="899592" y="5280740"/>
            <a:ext cx="7200800" cy="1077218"/>
          </a:xfrm>
          <a:prstGeom prst="rect">
            <a:avLst/>
          </a:prstGeom>
          <a:noFill/>
        </p:spPr>
        <p:txBody>
          <a:bodyPr wrap="square" rtlCol="0">
            <a:spAutoFit/>
          </a:bodyPr>
          <a:lstStyle/>
          <a:p>
            <a:r>
              <a:rPr lang="pt-BR" sz="3200" dirty="0"/>
              <a:t>d. </a:t>
            </a:r>
            <a:r>
              <a:rPr lang="pt-BR" altLang="pt-BR" sz="3200" dirty="0">
                <a:ea typeface="Microsoft YaHei" pitchFamily="34" charset="-122"/>
              </a:rPr>
              <a:t>morno, salgado, cremoso e amargo.</a:t>
            </a:r>
            <a:endParaRPr lang="pt-BR" sz="3200" dirty="0"/>
          </a:p>
          <a:p>
            <a:endParaRPr lang="pt-BR" sz="3200" dirty="0"/>
          </a:p>
        </p:txBody>
      </p:sp>
    </p:spTree>
    <p:extLst>
      <p:ext uri="{BB962C8B-B14F-4D97-AF65-F5344CB8AC3E}">
        <p14:creationId xmlns:p14="http://schemas.microsoft.com/office/powerpoint/2010/main" val="2669274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INSTRUÇÕES</a:t>
            </a:r>
          </a:p>
        </p:txBody>
      </p:sp>
      <p:sp>
        <p:nvSpPr>
          <p:cNvPr id="3" name="Espaço Reservado para Conteúdo 2"/>
          <p:cNvSpPr>
            <a:spLocks noGrp="1"/>
          </p:cNvSpPr>
          <p:nvPr>
            <p:ph idx="1"/>
          </p:nvPr>
        </p:nvSpPr>
        <p:spPr/>
        <p:txBody>
          <a:bodyPr/>
          <a:lstStyle/>
          <a:p>
            <a:pPr algn="just"/>
            <a:r>
              <a:rPr lang="pt-BR" dirty="0"/>
              <a:t>CLIQUE NAS SETAS PARA VOLTAR OU SEGUIR NO OBJETO</a:t>
            </a:r>
          </a:p>
          <a:p>
            <a:pPr algn="just"/>
            <a:r>
              <a:rPr lang="pt-BR" dirty="0"/>
              <a:t>VOCÊ SÓ PASSARÁ PARA A PRÓXIMA PERGUNTA SE ACERTAR</a:t>
            </a:r>
          </a:p>
          <a:p>
            <a:pPr algn="just"/>
            <a:endParaRPr lang="pt-BR" dirty="0"/>
          </a:p>
          <a:p>
            <a:pPr lvl="8" algn="just">
              <a:buNone/>
            </a:pPr>
            <a:endParaRPr lang="pt-BR" dirty="0"/>
          </a:p>
          <a:p>
            <a:pPr lvl="8" algn="just">
              <a:buNone/>
            </a:pPr>
            <a:r>
              <a:rPr lang="pt-BR" dirty="0"/>
              <a:t>			</a:t>
            </a:r>
            <a:r>
              <a:rPr lang="pt-BR" sz="3200" dirty="0"/>
              <a:t>BOA SORTE!!!</a:t>
            </a:r>
          </a:p>
        </p:txBody>
      </p:sp>
      <p:sp>
        <p:nvSpPr>
          <p:cNvPr id="4" name="Seta para a direita 3">
            <a:hlinkClick r:id="rId2" action="ppaction://hlinksldjump"/>
          </p:cNvPr>
          <p:cNvSpPr/>
          <p:nvPr/>
        </p:nvSpPr>
        <p:spPr>
          <a:xfrm rot="10800000">
            <a:off x="7286644" y="5786454"/>
            <a:ext cx="1428760" cy="6429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ta para a Direita 6">
            <a:hlinkClick r:id="rId2" action="ppaction://hlinksldjump"/>
          </p:cNvPr>
          <p:cNvSpPr/>
          <p:nvPr/>
        </p:nvSpPr>
        <p:spPr>
          <a:xfrm>
            <a:off x="7812360" y="6020306"/>
            <a:ext cx="1080120" cy="6490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4" name="Grupo 3"/>
          <p:cNvGrpSpPr/>
          <p:nvPr/>
        </p:nvGrpSpPr>
        <p:grpSpPr>
          <a:xfrm>
            <a:off x="2500298" y="0"/>
            <a:ext cx="4857784" cy="6858000"/>
            <a:chOff x="2500298" y="0"/>
            <a:chExt cx="4857784" cy="6858000"/>
          </a:xfrm>
        </p:grpSpPr>
        <p:pic>
          <p:nvPicPr>
            <p:cNvPr id="5" name="Imagem 4" descr="thumbnail.jpg"/>
            <p:cNvPicPr>
              <a:picLocks noChangeAspect="1"/>
            </p:cNvPicPr>
            <p:nvPr/>
          </p:nvPicPr>
          <p:blipFill>
            <a:blip r:embed="rId3"/>
            <a:stretch>
              <a:fillRect/>
            </a:stretch>
          </p:blipFill>
          <p:spPr>
            <a:xfrm>
              <a:off x="2500298" y="0"/>
              <a:ext cx="4855221" cy="6858000"/>
            </a:xfrm>
            <a:prstGeom prst="rect">
              <a:avLst/>
            </a:prstGeom>
          </p:spPr>
        </p:pic>
        <p:sp>
          <p:nvSpPr>
            <p:cNvPr id="8" name="Texto explicativo retangular com cantos arredondados 7"/>
            <p:cNvSpPr/>
            <p:nvPr/>
          </p:nvSpPr>
          <p:spPr>
            <a:xfrm>
              <a:off x="5286380" y="285728"/>
              <a:ext cx="2071702" cy="150019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CaixaDeTexto 8"/>
            <p:cNvSpPr txBox="1"/>
            <p:nvPr/>
          </p:nvSpPr>
          <p:spPr>
            <a:xfrm>
              <a:off x="5572132" y="785794"/>
              <a:ext cx="1500198" cy="369332"/>
            </a:xfrm>
            <a:prstGeom prst="rect">
              <a:avLst/>
            </a:prstGeom>
            <a:noFill/>
          </p:spPr>
          <p:txBody>
            <a:bodyPr wrap="square" rtlCol="0">
              <a:spAutoFit/>
            </a:bodyPr>
            <a:lstStyle/>
            <a:p>
              <a:pPr algn="ctr"/>
              <a:r>
                <a:rPr lang="pt-BR" dirty="0">
                  <a:solidFill>
                    <a:schemeClr val="bg1"/>
                  </a:solidFill>
                </a:rPr>
                <a:t>PARABÉNS!!!</a:t>
              </a:r>
            </a:p>
          </p:txBody>
        </p:sp>
      </p:grpSp>
    </p:spTree>
    <p:extLst>
      <p:ext uri="{BB962C8B-B14F-4D97-AF65-F5344CB8AC3E}">
        <p14:creationId xmlns:p14="http://schemas.microsoft.com/office/powerpoint/2010/main" val="10088125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7" name="Grupo 6"/>
          <p:cNvGrpSpPr/>
          <p:nvPr/>
        </p:nvGrpSpPr>
        <p:grpSpPr>
          <a:xfrm>
            <a:off x="1857356" y="1000108"/>
            <a:ext cx="5570883" cy="5429264"/>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11" name="CaixaDeTexto 10"/>
          <p:cNvSpPr txBox="1"/>
          <p:nvPr/>
        </p:nvSpPr>
        <p:spPr>
          <a:xfrm rot="20749084">
            <a:off x="98298" y="624105"/>
            <a:ext cx="4706990" cy="1569660"/>
          </a:xfrm>
          <a:prstGeom prst="rect">
            <a:avLst/>
          </a:prstGeom>
          <a:noFill/>
        </p:spPr>
        <p:txBody>
          <a:bodyPr wrap="square" rtlCol="0">
            <a:spAutoFit/>
          </a:bodyPr>
          <a:lstStyle/>
          <a:p>
            <a:pPr algn="ctr"/>
            <a:r>
              <a:rPr lang="pt-BR" sz="3200" b="1" dirty="0">
                <a:solidFill>
                  <a:srgbClr val="00B050"/>
                </a:solidFill>
              </a:rPr>
              <a:t>Quente e frio são temperaturas dos alimentos e não sabores</a:t>
            </a:r>
            <a:r>
              <a:rPr lang="pt-BR" sz="3000" b="1" dirty="0">
                <a:solidFill>
                  <a:srgbClr val="00B050"/>
                </a:solidFill>
              </a:rPr>
              <a:t>!!!</a:t>
            </a:r>
          </a:p>
        </p:txBody>
      </p:sp>
    </p:spTree>
    <p:extLst>
      <p:ext uri="{BB962C8B-B14F-4D97-AF65-F5344CB8AC3E}">
        <p14:creationId xmlns:p14="http://schemas.microsoft.com/office/powerpoint/2010/main" val="22848253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2" name="Grupo 6"/>
          <p:cNvGrpSpPr/>
          <p:nvPr/>
        </p:nvGrpSpPr>
        <p:grpSpPr>
          <a:xfrm>
            <a:off x="2144389" y="571480"/>
            <a:ext cx="5570883" cy="6286520"/>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7" name="CaixaDeTexto 6"/>
          <p:cNvSpPr txBox="1"/>
          <p:nvPr/>
        </p:nvSpPr>
        <p:spPr>
          <a:xfrm rot="20749084">
            <a:off x="98298" y="624105"/>
            <a:ext cx="4706990" cy="1569660"/>
          </a:xfrm>
          <a:prstGeom prst="rect">
            <a:avLst/>
          </a:prstGeom>
          <a:noFill/>
        </p:spPr>
        <p:txBody>
          <a:bodyPr wrap="square" rtlCol="0">
            <a:spAutoFit/>
          </a:bodyPr>
          <a:lstStyle/>
          <a:p>
            <a:pPr algn="ctr"/>
            <a:r>
              <a:rPr lang="pt-BR" sz="3200" b="1" dirty="0">
                <a:solidFill>
                  <a:srgbClr val="00B050"/>
                </a:solidFill>
              </a:rPr>
              <a:t>Gelado é a temperatura do alimento e não o gosto</a:t>
            </a:r>
            <a:r>
              <a:rPr lang="pt-BR" sz="3000" b="1" dirty="0">
                <a:solidFill>
                  <a:srgbClr val="00B050"/>
                </a:solidFill>
              </a:rPr>
              <a:t>!!!</a:t>
            </a:r>
          </a:p>
        </p:txBody>
      </p:sp>
    </p:spTree>
    <p:extLst>
      <p:ext uri="{BB962C8B-B14F-4D97-AF65-F5344CB8AC3E}">
        <p14:creationId xmlns:p14="http://schemas.microsoft.com/office/powerpoint/2010/main" val="22848253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2" name="Grupo 6"/>
          <p:cNvGrpSpPr/>
          <p:nvPr/>
        </p:nvGrpSpPr>
        <p:grpSpPr>
          <a:xfrm>
            <a:off x="2144389" y="571480"/>
            <a:ext cx="5570883" cy="6286520"/>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7" name="CaixaDeTexto 6"/>
          <p:cNvSpPr txBox="1"/>
          <p:nvPr/>
        </p:nvSpPr>
        <p:spPr>
          <a:xfrm rot="20749084">
            <a:off x="176983" y="512555"/>
            <a:ext cx="4962709" cy="1569660"/>
          </a:xfrm>
          <a:prstGeom prst="rect">
            <a:avLst/>
          </a:prstGeom>
          <a:noFill/>
        </p:spPr>
        <p:txBody>
          <a:bodyPr wrap="square" rtlCol="0">
            <a:spAutoFit/>
          </a:bodyPr>
          <a:lstStyle/>
          <a:p>
            <a:pPr algn="ctr"/>
            <a:r>
              <a:rPr lang="pt-BR" sz="3200" b="1" dirty="0">
                <a:solidFill>
                  <a:srgbClr val="00B050"/>
                </a:solidFill>
              </a:rPr>
              <a:t>Morno é a temperatura do alimento e cremoso é a textura </a:t>
            </a:r>
            <a:r>
              <a:rPr lang="pt-BR" sz="3000" b="1" dirty="0">
                <a:solidFill>
                  <a:srgbClr val="00B050"/>
                </a:solidFill>
              </a:rPr>
              <a:t>!!!</a:t>
            </a:r>
          </a:p>
        </p:txBody>
      </p:sp>
    </p:spTree>
    <p:extLst>
      <p:ext uri="{BB962C8B-B14F-4D97-AF65-F5344CB8AC3E}">
        <p14:creationId xmlns:p14="http://schemas.microsoft.com/office/powerpoint/2010/main" val="22848253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3" name="Retângulo 1"/>
          <p:cNvSpPr>
            <a:spLocks noChangeArrowheads="1"/>
          </p:cNvSpPr>
          <p:nvPr/>
        </p:nvSpPr>
        <p:spPr bwMode="auto">
          <a:xfrm>
            <a:off x="107950" y="0"/>
            <a:ext cx="5106988" cy="830263"/>
          </a:xfrm>
          <a:prstGeom prst="rect">
            <a:avLst/>
          </a:prstGeom>
          <a:noFill/>
          <a:ln w="9525">
            <a:noFill/>
            <a:miter lim="800000"/>
            <a:headEnd/>
            <a:tailEnd/>
          </a:ln>
        </p:spPr>
        <p:txBody>
          <a:bodyPr>
            <a:spAutoFit/>
          </a:bodyPr>
          <a:lstStyle/>
          <a:p>
            <a:pPr algn="just">
              <a:tabLst>
                <a:tab pos="569913" algn="l"/>
                <a:tab pos="1484313" algn="l"/>
                <a:tab pos="2398713" algn="l"/>
                <a:tab pos="3313113" algn="l"/>
                <a:tab pos="4227513" algn="l"/>
                <a:tab pos="5141913" algn="l"/>
                <a:tab pos="6056313" algn="l"/>
                <a:tab pos="6970713" algn="l"/>
                <a:tab pos="7885113" algn="l"/>
                <a:tab pos="8799513" algn="l"/>
                <a:tab pos="9713913" algn="l"/>
              </a:tabLst>
            </a:pPr>
            <a:r>
              <a:rPr lang="pt-BR" altLang="pt-BR" sz="1600" b="1">
                <a:solidFill>
                  <a:srgbClr val="FFFFFF"/>
                </a:solidFill>
                <a:ea typeface="Microsoft YaHei" pitchFamily="34" charset="-122"/>
                <a:cs typeface="Mangal" pitchFamily="18" charset="0"/>
              </a:rPr>
              <a:t>Ciências, 8º Ano, Os órgãos dos sentidos e seus mecanismos de funcionamento </a:t>
            </a:r>
          </a:p>
          <a:p>
            <a:pPr>
              <a:tabLst>
                <a:tab pos="569913" algn="l"/>
                <a:tab pos="1484313" algn="l"/>
                <a:tab pos="2398713" algn="l"/>
                <a:tab pos="3313113" algn="l"/>
                <a:tab pos="4227513" algn="l"/>
                <a:tab pos="5141913" algn="l"/>
                <a:tab pos="6056313" algn="l"/>
                <a:tab pos="6970713" algn="l"/>
                <a:tab pos="7885113" algn="l"/>
                <a:tab pos="8799513" algn="l"/>
                <a:tab pos="9713913" algn="l"/>
              </a:tabLst>
            </a:pPr>
            <a:endParaRPr lang="pt-BR" altLang="pt-BR" sz="1600" i="1">
              <a:solidFill>
                <a:srgbClr val="FFFFFF"/>
              </a:solidFill>
              <a:ea typeface="Microsoft YaHei" pitchFamily="34" charset="-122"/>
              <a:cs typeface="Mangal" pitchFamily="18" charset="0"/>
            </a:endParaRPr>
          </a:p>
        </p:txBody>
      </p:sp>
      <p:sp>
        <p:nvSpPr>
          <p:cNvPr id="7" name="Seta para a Direita 6">
            <a:hlinkClick r:id="rId3" action="ppaction://hlinksldjump"/>
          </p:cNvPr>
          <p:cNvSpPr/>
          <p:nvPr/>
        </p:nvSpPr>
        <p:spPr>
          <a:xfrm>
            <a:off x="8063880" y="6208946"/>
            <a:ext cx="1080120" cy="6490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8" name="Imagem 7" descr="Imagem3.png">
            <a:hlinkClick r:id="rId3" action="ppaction://hlinksldjump"/>
          </p:cNvPr>
          <p:cNvPicPr>
            <a:picLocks noChangeAspect="1"/>
          </p:cNvPicPr>
          <p:nvPr/>
        </p:nvPicPr>
        <p:blipFill>
          <a:blip r:embed="rId4"/>
          <a:stretch>
            <a:fillRect/>
          </a:stretch>
        </p:blipFill>
        <p:spPr>
          <a:xfrm>
            <a:off x="375250" y="387347"/>
            <a:ext cx="8393499" cy="6083306"/>
          </a:xfrm>
          <a:prstGeom prst="rect">
            <a:avLst/>
          </a:prstGeom>
        </p:spPr>
      </p:pic>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4"/>
          <p:cNvGrpSpPr/>
          <p:nvPr/>
        </p:nvGrpSpPr>
        <p:grpSpPr>
          <a:xfrm>
            <a:off x="428596" y="1214438"/>
            <a:ext cx="8286808" cy="5324535"/>
            <a:chOff x="428596" y="1214438"/>
            <a:chExt cx="8286808" cy="5324535"/>
          </a:xfrm>
        </p:grpSpPr>
        <p:sp>
          <p:nvSpPr>
            <p:cNvPr id="4" name="Retângulo de cantos arredondados 3"/>
            <p:cNvSpPr/>
            <p:nvPr/>
          </p:nvSpPr>
          <p:spPr>
            <a:xfrm>
              <a:off x="428596" y="1285860"/>
              <a:ext cx="8286808" cy="414340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3555" name="CaixaDeTexto 2"/>
            <p:cNvSpPr txBox="1">
              <a:spLocks noChangeArrowheads="1"/>
            </p:cNvSpPr>
            <p:nvPr/>
          </p:nvSpPr>
          <p:spPr bwMode="auto">
            <a:xfrm>
              <a:off x="571473" y="1214438"/>
              <a:ext cx="8001028" cy="5324535"/>
            </a:xfrm>
            <a:prstGeom prst="rect">
              <a:avLst/>
            </a:prstGeom>
            <a:noFill/>
            <a:ln w="9525">
              <a:noFill/>
              <a:miter lim="800000"/>
              <a:headEnd/>
              <a:tailEnd/>
            </a:ln>
          </p:spPr>
          <p:txBody>
            <a:bodyPr wrap="square">
              <a:spAutoFit/>
            </a:bodyPr>
            <a:lstStyle/>
            <a:p>
              <a:pPr algn="just">
                <a:tabLst>
                  <a:tab pos="569913" algn="l"/>
                  <a:tab pos="1484313" algn="l"/>
                  <a:tab pos="2398713" algn="l"/>
                  <a:tab pos="3313113" algn="l"/>
                  <a:tab pos="4227513" algn="l"/>
                  <a:tab pos="5141913" algn="l"/>
                  <a:tab pos="6056313" algn="l"/>
                  <a:tab pos="6970713" algn="l"/>
                  <a:tab pos="7885113" algn="l"/>
                  <a:tab pos="8799513" algn="l"/>
                  <a:tab pos="9713913" algn="l"/>
                </a:tabLst>
              </a:pPr>
              <a:endParaRPr lang="pt-BR" altLang="pt-BR" sz="2000" dirty="0">
                <a:solidFill>
                  <a:srgbClr val="00B050"/>
                </a:solidFill>
                <a:ea typeface="Microsoft YaHei" pitchFamily="34" charset="-122"/>
              </a:endParaRPr>
            </a:p>
            <a:p>
              <a:pPr algn="just">
                <a:tabLst>
                  <a:tab pos="569913" algn="l"/>
                  <a:tab pos="1484313" algn="l"/>
                  <a:tab pos="2398713" algn="l"/>
                  <a:tab pos="3313113" algn="l"/>
                  <a:tab pos="4227513" algn="l"/>
                  <a:tab pos="5141913" algn="l"/>
                  <a:tab pos="6056313" algn="l"/>
                  <a:tab pos="6970713" algn="l"/>
                  <a:tab pos="7885113" algn="l"/>
                  <a:tab pos="8799513" algn="l"/>
                  <a:tab pos="9713913" algn="l"/>
                </a:tabLst>
              </a:pPr>
              <a:r>
                <a:rPr lang="pt-BR" altLang="pt-BR" sz="2000" dirty="0">
                  <a:solidFill>
                    <a:srgbClr val="00B050"/>
                  </a:solidFill>
                  <a:ea typeface="Microsoft YaHei" pitchFamily="34" charset="-122"/>
                </a:rPr>
                <a:t>Quando ouvimos nossa voz pelo gravador, temos uma surpresa: ela não é igual à que ouvimos quando falamos. Por que isso acontece? Nós ouvimos nossa voz não apenas através do ar, mas também através das vibrações dos ossos da face, principalmente dos maxilares, que se movimentam quando falamos. </a:t>
              </a:r>
            </a:p>
            <a:p>
              <a:pPr algn="just">
                <a:tabLst>
                  <a:tab pos="569913" algn="l"/>
                  <a:tab pos="1484313" algn="l"/>
                  <a:tab pos="2398713" algn="l"/>
                  <a:tab pos="3313113" algn="l"/>
                  <a:tab pos="4227513" algn="l"/>
                  <a:tab pos="5141913" algn="l"/>
                  <a:tab pos="6056313" algn="l"/>
                  <a:tab pos="6970713" algn="l"/>
                  <a:tab pos="7885113" algn="l"/>
                  <a:tab pos="8799513" algn="l"/>
                  <a:tab pos="9713913" algn="l"/>
                </a:tabLst>
              </a:pPr>
              <a:r>
                <a:rPr lang="pt-BR" altLang="pt-BR" sz="2000" dirty="0">
                  <a:solidFill>
                    <a:srgbClr val="00B050"/>
                  </a:solidFill>
                  <a:ea typeface="Microsoft YaHei" pitchFamily="34" charset="-122"/>
                </a:rPr>
                <a:t>As vibrações dos ossos da face são transmitidas diretamente ao ouvido interno, sem passar pelo tímpano. Se uma pessoa não ouve sua própria voz através da condução óssea, seu nervo auditivo não funciona bem. Se ela ouve sua voz, mas não ouve os sons vindos pelo ar (externos), seu problema deve estar no ouvido médio. Os problemas do ouvido médio podem ser tratados com aparelho de surdez ou cirurgia.</a:t>
              </a:r>
            </a:p>
            <a:p>
              <a:pPr algn="just">
                <a:tabLst>
                  <a:tab pos="569913" algn="l"/>
                  <a:tab pos="1484313" algn="l"/>
                  <a:tab pos="2398713" algn="l"/>
                  <a:tab pos="3313113" algn="l"/>
                  <a:tab pos="4227513" algn="l"/>
                  <a:tab pos="5141913" algn="l"/>
                  <a:tab pos="6056313" algn="l"/>
                  <a:tab pos="6970713" algn="l"/>
                  <a:tab pos="7885113" algn="l"/>
                  <a:tab pos="8799513" algn="l"/>
                  <a:tab pos="9713913" algn="l"/>
                </a:tabLst>
              </a:pPr>
              <a:endParaRPr lang="pt-BR" altLang="pt-BR" sz="2000" dirty="0">
                <a:solidFill>
                  <a:srgbClr val="00B050"/>
                </a:solidFill>
                <a:ea typeface="Microsoft YaHei" pitchFamily="34" charset="-122"/>
              </a:endParaRPr>
            </a:p>
            <a:p>
              <a:pPr algn="r">
                <a:tabLst>
                  <a:tab pos="569913" algn="l"/>
                  <a:tab pos="1484313" algn="l"/>
                  <a:tab pos="2398713" algn="l"/>
                  <a:tab pos="3313113" algn="l"/>
                  <a:tab pos="4227513" algn="l"/>
                  <a:tab pos="5141913" algn="l"/>
                  <a:tab pos="6056313" algn="l"/>
                  <a:tab pos="6970713" algn="l"/>
                  <a:tab pos="7885113" algn="l"/>
                  <a:tab pos="8799513" algn="l"/>
                  <a:tab pos="9713913" algn="l"/>
                </a:tabLst>
              </a:pPr>
              <a:endParaRPr lang="pt-BR" altLang="pt-BR" sz="2000" dirty="0">
                <a:solidFill>
                  <a:srgbClr val="00B050"/>
                </a:solidFill>
                <a:ea typeface="Microsoft YaHei" pitchFamily="34" charset="-122"/>
              </a:endParaRPr>
            </a:p>
            <a:p>
              <a:pPr algn="r">
                <a:tabLst>
                  <a:tab pos="569913" algn="l"/>
                  <a:tab pos="1484313" algn="l"/>
                  <a:tab pos="2398713" algn="l"/>
                  <a:tab pos="3313113" algn="l"/>
                  <a:tab pos="4227513" algn="l"/>
                  <a:tab pos="5141913" algn="l"/>
                  <a:tab pos="6056313" algn="l"/>
                  <a:tab pos="6970713" algn="l"/>
                  <a:tab pos="7885113" algn="l"/>
                  <a:tab pos="8799513" algn="l"/>
                  <a:tab pos="9713913" algn="l"/>
                </a:tabLst>
              </a:pPr>
              <a:endParaRPr lang="pt-BR" altLang="pt-BR" sz="2000" dirty="0">
                <a:solidFill>
                  <a:srgbClr val="00B050"/>
                </a:solidFill>
                <a:ea typeface="Microsoft YaHei" pitchFamily="34" charset="-122"/>
              </a:endParaRPr>
            </a:p>
            <a:p>
              <a:pPr algn="r">
                <a:tabLst>
                  <a:tab pos="569913" algn="l"/>
                  <a:tab pos="1484313" algn="l"/>
                  <a:tab pos="2398713" algn="l"/>
                  <a:tab pos="3313113" algn="l"/>
                  <a:tab pos="4227513" algn="l"/>
                  <a:tab pos="5141913" algn="l"/>
                  <a:tab pos="6056313" algn="l"/>
                  <a:tab pos="6970713" algn="l"/>
                  <a:tab pos="7885113" algn="l"/>
                  <a:tab pos="8799513" algn="l"/>
                  <a:tab pos="9713913" algn="l"/>
                </a:tabLst>
              </a:pPr>
              <a:r>
                <a:rPr lang="pt-BR" altLang="pt-BR" sz="2000" dirty="0">
                  <a:solidFill>
                    <a:srgbClr val="00B050"/>
                  </a:solidFill>
                  <a:ea typeface="Microsoft YaHei" pitchFamily="34" charset="-122"/>
                </a:rPr>
                <a:t>ATÉ A PRÓXIMA!!!</a:t>
              </a:r>
            </a:p>
            <a:p>
              <a:pPr algn="just">
                <a:tabLst>
                  <a:tab pos="569913" algn="l"/>
                  <a:tab pos="1484313" algn="l"/>
                  <a:tab pos="2398713" algn="l"/>
                  <a:tab pos="3313113" algn="l"/>
                  <a:tab pos="4227513" algn="l"/>
                  <a:tab pos="5141913" algn="l"/>
                  <a:tab pos="6056313" algn="l"/>
                  <a:tab pos="6970713" algn="l"/>
                  <a:tab pos="7885113" algn="l"/>
                  <a:tab pos="8799513" algn="l"/>
                  <a:tab pos="9713913" algn="l"/>
                </a:tabLst>
              </a:pPr>
              <a:endParaRPr lang="pt-BR" altLang="pt-BR" sz="2000" dirty="0">
                <a:solidFill>
                  <a:srgbClr val="00B050"/>
                </a:solidFill>
                <a:ea typeface="Microsoft YaHei" pitchFamily="34" charset="-122"/>
              </a:endParaRPr>
            </a:p>
          </p:txBody>
        </p:sp>
      </p:grpSp>
      <p:sp>
        <p:nvSpPr>
          <p:cNvPr id="81923" name="Retângulo 1"/>
          <p:cNvSpPr>
            <a:spLocks noChangeArrowheads="1"/>
          </p:cNvSpPr>
          <p:nvPr/>
        </p:nvSpPr>
        <p:spPr bwMode="auto">
          <a:xfrm>
            <a:off x="107950" y="0"/>
            <a:ext cx="5106988" cy="830263"/>
          </a:xfrm>
          <a:prstGeom prst="rect">
            <a:avLst/>
          </a:prstGeom>
          <a:noFill/>
          <a:ln w="9525">
            <a:noFill/>
            <a:miter lim="800000"/>
            <a:headEnd/>
            <a:tailEnd/>
          </a:ln>
        </p:spPr>
        <p:txBody>
          <a:bodyPr>
            <a:spAutoFit/>
          </a:bodyPr>
          <a:lstStyle/>
          <a:p>
            <a:pPr algn="just">
              <a:tabLst>
                <a:tab pos="569913" algn="l"/>
                <a:tab pos="1484313" algn="l"/>
                <a:tab pos="2398713" algn="l"/>
                <a:tab pos="3313113" algn="l"/>
                <a:tab pos="4227513" algn="l"/>
                <a:tab pos="5141913" algn="l"/>
                <a:tab pos="6056313" algn="l"/>
                <a:tab pos="6970713" algn="l"/>
                <a:tab pos="7885113" algn="l"/>
                <a:tab pos="8799513" algn="l"/>
                <a:tab pos="9713913" algn="l"/>
              </a:tabLst>
            </a:pPr>
            <a:r>
              <a:rPr lang="pt-BR" altLang="pt-BR" sz="1600" b="1">
                <a:solidFill>
                  <a:srgbClr val="FFFFFF"/>
                </a:solidFill>
                <a:ea typeface="Microsoft YaHei" pitchFamily="34" charset="-122"/>
                <a:cs typeface="Mangal" pitchFamily="18" charset="0"/>
              </a:rPr>
              <a:t>Ciências, 8º Ano, Os órgãos dos sentidos e seus mecanismos de funcionamento </a:t>
            </a:r>
          </a:p>
          <a:p>
            <a:pPr>
              <a:tabLst>
                <a:tab pos="569913" algn="l"/>
                <a:tab pos="1484313" algn="l"/>
                <a:tab pos="2398713" algn="l"/>
                <a:tab pos="3313113" algn="l"/>
                <a:tab pos="4227513" algn="l"/>
                <a:tab pos="5141913" algn="l"/>
                <a:tab pos="6056313" algn="l"/>
                <a:tab pos="6970713" algn="l"/>
                <a:tab pos="7885113" algn="l"/>
                <a:tab pos="8799513" algn="l"/>
                <a:tab pos="9713913" algn="l"/>
              </a:tabLst>
            </a:pPr>
            <a:endParaRPr lang="pt-BR" altLang="pt-BR" sz="1600" i="1">
              <a:solidFill>
                <a:srgbClr val="FFFFFF"/>
              </a:solidFill>
              <a:ea typeface="Microsoft YaHei" pitchFamily="34" charset="-122"/>
              <a:cs typeface="Mangal" pitchFamily="18" charset="0"/>
            </a:endParaRPr>
          </a:p>
        </p:txBody>
      </p:sp>
      <p:sp>
        <p:nvSpPr>
          <p:cNvPr id="6" name="Estrela de 5 pontas 5">
            <a:hlinkClick r:id="" action="ppaction://hlinkshowjump?jump=firstslide"/>
          </p:cNvPr>
          <p:cNvSpPr/>
          <p:nvPr/>
        </p:nvSpPr>
        <p:spPr>
          <a:xfrm flipV="1">
            <a:off x="8358182" y="6072206"/>
            <a:ext cx="785818" cy="57150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a:t>Quiz</a:t>
            </a:r>
            <a:endParaRPr lang="pt-BR" dirty="0"/>
          </a:p>
        </p:txBody>
      </p:sp>
      <p:sp>
        <p:nvSpPr>
          <p:cNvPr id="3" name="Espaço Reservado para Conteúdo 2"/>
          <p:cNvSpPr>
            <a:spLocks noGrp="1"/>
          </p:cNvSpPr>
          <p:nvPr>
            <p:ph idx="1"/>
          </p:nvPr>
        </p:nvSpPr>
        <p:spPr>
          <a:xfrm>
            <a:off x="457200" y="1600201"/>
            <a:ext cx="8229600" cy="1540767"/>
          </a:xfrm>
        </p:spPr>
        <p:txBody>
          <a:bodyPr>
            <a:normAutofit lnSpcReduction="10000"/>
          </a:bodyPr>
          <a:lstStyle/>
          <a:p>
            <a:pPr>
              <a:buNone/>
            </a:pPr>
            <a:r>
              <a:rPr lang="pt-BR" dirty="0"/>
              <a:t>Pergunta 1:</a:t>
            </a:r>
          </a:p>
          <a:p>
            <a:pPr marL="0" indent="0" algn="just">
              <a:buNone/>
            </a:pPr>
            <a:r>
              <a:rPr lang="pt-BR" altLang="pt-BR" dirty="0">
                <a:ea typeface="Microsoft YaHei" panose="020B0503020204020204" pitchFamily="34" charset="-122"/>
              </a:rPr>
              <a:t>* Os cinco sentidos fundamentais do corpo humano são</a:t>
            </a:r>
            <a:endParaRPr lang="pt-BR" dirty="0"/>
          </a:p>
        </p:txBody>
      </p:sp>
      <p:sp>
        <p:nvSpPr>
          <p:cNvPr id="4" name="CaixaDeTexto 3">
            <a:hlinkClick r:id="rId2" action="ppaction://hlinksldjump"/>
          </p:cNvPr>
          <p:cNvSpPr txBox="1"/>
          <p:nvPr/>
        </p:nvSpPr>
        <p:spPr>
          <a:xfrm>
            <a:off x="899592" y="3356992"/>
            <a:ext cx="6624736" cy="584775"/>
          </a:xfrm>
          <a:prstGeom prst="rect">
            <a:avLst/>
          </a:prstGeom>
          <a:noFill/>
        </p:spPr>
        <p:txBody>
          <a:bodyPr wrap="square" rtlCol="0">
            <a:spAutoFit/>
          </a:bodyPr>
          <a:lstStyle/>
          <a:p>
            <a:r>
              <a:rPr lang="pt-BR" sz="3200" dirty="0"/>
              <a:t>a. </a:t>
            </a:r>
            <a:r>
              <a:rPr lang="pt-BR" altLang="pt-BR" sz="3200" dirty="0">
                <a:ea typeface="Microsoft YaHei" panose="020B0503020204020204" pitchFamily="34" charset="-122"/>
              </a:rPr>
              <a:t>tato, paladar, olfato , audição e visão </a:t>
            </a:r>
            <a:endParaRPr lang="pt-BR" sz="3200" dirty="0"/>
          </a:p>
        </p:txBody>
      </p:sp>
      <p:sp>
        <p:nvSpPr>
          <p:cNvPr id="5" name="CaixaDeTexto 4">
            <a:hlinkClick r:id="rId3" action="ppaction://hlinksldjump"/>
          </p:cNvPr>
          <p:cNvSpPr txBox="1"/>
          <p:nvPr/>
        </p:nvSpPr>
        <p:spPr>
          <a:xfrm>
            <a:off x="899592" y="3942348"/>
            <a:ext cx="7056784" cy="584775"/>
          </a:xfrm>
          <a:prstGeom prst="rect">
            <a:avLst/>
          </a:prstGeom>
          <a:noFill/>
        </p:spPr>
        <p:txBody>
          <a:bodyPr wrap="square" rtlCol="0">
            <a:spAutoFit/>
          </a:bodyPr>
          <a:lstStyle/>
          <a:p>
            <a:r>
              <a:rPr lang="pt-BR" sz="3200" dirty="0"/>
              <a:t>b. </a:t>
            </a:r>
            <a:r>
              <a:rPr lang="pt-BR" altLang="pt-BR" sz="3200" dirty="0">
                <a:ea typeface="Microsoft YaHei" panose="020B0503020204020204" pitchFamily="34" charset="-122"/>
              </a:rPr>
              <a:t>tato, sensorial, olfato, audição e visão </a:t>
            </a:r>
            <a:endParaRPr lang="pt-BR" sz="3200" dirty="0"/>
          </a:p>
        </p:txBody>
      </p:sp>
      <p:sp>
        <p:nvSpPr>
          <p:cNvPr id="6" name="CaixaDeTexto 5">
            <a:hlinkClick r:id="rId4" action="ppaction://hlinksldjump"/>
          </p:cNvPr>
          <p:cNvSpPr txBox="1"/>
          <p:nvPr/>
        </p:nvSpPr>
        <p:spPr>
          <a:xfrm>
            <a:off x="899592" y="4527704"/>
            <a:ext cx="7056784" cy="584775"/>
          </a:xfrm>
          <a:prstGeom prst="rect">
            <a:avLst/>
          </a:prstGeom>
          <a:noFill/>
        </p:spPr>
        <p:txBody>
          <a:bodyPr wrap="square" rtlCol="0">
            <a:spAutoFit/>
          </a:bodyPr>
          <a:lstStyle/>
          <a:p>
            <a:r>
              <a:rPr lang="pt-BR" sz="3200" dirty="0"/>
              <a:t>c. </a:t>
            </a:r>
            <a:r>
              <a:rPr lang="pt-BR" altLang="pt-BR" sz="3200" dirty="0">
                <a:ea typeface="Microsoft YaHei" panose="020B0503020204020204" pitchFamily="34" charset="-122"/>
              </a:rPr>
              <a:t>tato, paladar, olfato , intuição e visão </a:t>
            </a:r>
            <a:endParaRPr lang="pt-BR" sz="3200" dirty="0"/>
          </a:p>
        </p:txBody>
      </p:sp>
      <p:sp>
        <p:nvSpPr>
          <p:cNvPr id="7" name="CaixaDeTexto 6">
            <a:hlinkClick r:id="rId5" action="ppaction://hlinksldjump"/>
          </p:cNvPr>
          <p:cNvSpPr txBox="1"/>
          <p:nvPr/>
        </p:nvSpPr>
        <p:spPr>
          <a:xfrm>
            <a:off x="899592" y="5113060"/>
            <a:ext cx="7200800" cy="584775"/>
          </a:xfrm>
          <a:prstGeom prst="rect">
            <a:avLst/>
          </a:prstGeom>
          <a:noFill/>
        </p:spPr>
        <p:txBody>
          <a:bodyPr wrap="square" rtlCol="0">
            <a:spAutoFit/>
          </a:bodyPr>
          <a:lstStyle/>
          <a:p>
            <a:r>
              <a:rPr lang="pt-BR" sz="3200" dirty="0"/>
              <a:t>d. </a:t>
            </a:r>
            <a:r>
              <a:rPr lang="pt-BR" altLang="pt-BR" sz="3200" dirty="0">
                <a:ea typeface="Microsoft YaHei" panose="020B0503020204020204" pitchFamily="34" charset="-122"/>
              </a:rPr>
              <a:t>tato, paladar, olfato , audição e digestão </a:t>
            </a:r>
            <a:endParaRPr lang="pt-BR" sz="3200" dirty="0"/>
          </a:p>
        </p:txBody>
      </p:sp>
      <p:sp>
        <p:nvSpPr>
          <p:cNvPr id="8" name="Retângulo 7"/>
          <p:cNvSpPr/>
          <p:nvPr/>
        </p:nvSpPr>
        <p:spPr>
          <a:xfrm>
            <a:off x="-611187" y="3053834"/>
            <a:ext cx="295274" cy="369332"/>
          </a:xfrm>
          <a:prstGeom prst="rect">
            <a:avLst/>
          </a:prstGeom>
        </p:spPr>
        <p:txBody>
          <a:bodyPr wrap="none">
            <a:spAutoFit/>
          </a:bodyPr>
          <a:lstStyle/>
          <a:p>
            <a:r>
              <a:rPr lang="pt-BR" dirty="0"/>
              <a:t>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ta para a Direita 6">
            <a:hlinkClick r:id="rId2" action="ppaction://hlinksldjump"/>
          </p:cNvPr>
          <p:cNvSpPr/>
          <p:nvPr/>
        </p:nvSpPr>
        <p:spPr>
          <a:xfrm>
            <a:off x="7812360" y="6020306"/>
            <a:ext cx="1080120" cy="6490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13" name="Grupo 12"/>
          <p:cNvGrpSpPr/>
          <p:nvPr/>
        </p:nvGrpSpPr>
        <p:grpSpPr>
          <a:xfrm>
            <a:off x="2144389" y="0"/>
            <a:ext cx="5213693" cy="6858000"/>
            <a:chOff x="2144389" y="0"/>
            <a:chExt cx="5213693" cy="6858000"/>
          </a:xfrm>
        </p:grpSpPr>
        <p:pic>
          <p:nvPicPr>
            <p:cNvPr id="10" name="Imagem 9" descr="thumbnail.jpg"/>
            <p:cNvPicPr>
              <a:picLocks noChangeAspect="1"/>
            </p:cNvPicPr>
            <p:nvPr/>
          </p:nvPicPr>
          <p:blipFill>
            <a:blip r:embed="rId3"/>
            <a:stretch>
              <a:fillRect/>
            </a:stretch>
          </p:blipFill>
          <p:spPr>
            <a:xfrm>
              <a:off x="2144389" y="0"/>
              <a:ext cx="4855221" cy="6858000"/>
            </a:xfrm>
            <a:prstGeom prst="rect">
              <a:avLst/>
            </a:prstGeom>
          </p:spPr>
        </p:pic>
        <p:sp>
          <p:nvSpPr>
            <p:cNvPr id="11" name="Texto explicativo retangular com cantos arredondados 10"/>
            <p:cNvSpPr/>
            <p:nvPr/>
          </p:nvSpPr>
          <p:spPr>
            <a:xfrm>
              <a:off x="5286380" y="285728"/>
              <a:ext cx="2071702" cy="150019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p:cNvSpPr txBox="1"/>
            <p:nvPr/>
          </p:nvSpPr>
          <p:spPr>
            <a:xfrm>
              <a:off x="5572132" y="785794"/>
              <a:ext cx="1500198" cy="369332"/>
            </a:xfrm>
            <a:prstGeom prst="rect">
              <a:avLst/>
            </a:prstGeom>
            <a:noFill/>
          </p:spPr>
          <p:txBody>
            <a:bodyPr wrap="square" rtlCol="0">
              <a:spAutoFit/>
            </a:bodyPr>
            <a:lstStyle/>
            <a:p>
              <a:pPr algn="ctr"/>
              <a:r>
                <a:rPr lang="pt-BR" dirty="0">
                  <a:solidFill>
                    <a:schemeClr val="bg1"/>
                  </a:solidFill>
                </a:rPr>
                <a:t>PARABÉNS!!!</a:t>
              </a:r>
            </a:p>
          </p:txBody>
        </p:sp>
      </p:grpSp>
    </p:spTree>
    <p:extLst>
      <p:ext uri="{BB962C8B-B14F-4D97-AF65-F5344CB8AC3E}">
        <p14:creationId xmlns:p14="http://schemas.microsoft.com/office/powerpoint/2010/main" val="1008812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7" name="Grupo 6"/>
          <p:cNvGrpSpPr/>
          <p:nvPr/>
        </p:nvGrpSpPr>
        <p:grpSpPr>
          <a:xfrm>
            <a:off x="2144389" y="571480"/>
            <a:ext cx="5570883" cy="6286520"/>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11" name="CaixaDeTexto 10"/>
          <p:cNvSpPr txBox="1"/>
          <p:nvPr/>
        </p:nvSpPr>
        <p:spPr>
          <a:xfrm rot="20749084">
            <a:off x="107648" y="550472"/>
            <a:ext cx="5786478" cy="1015663"/>
          </a:xfrm>
          <a:prstGeom prst="rect">
            <a:avLst/>
          </a:prstGeom>
          <a:noFill/>
        </p:spPr>
        <p:txBody>
          <a:bodyPr wrap="square" rtlCol="0">
            <a:spAutoFit/>
          </a:bodyPr>
          <a:lstStyle/>
          <a:p>
            <a:pPr algn="ctr"/>
            <a:r>
              <a:rPr lang="pt-BR" sz="3000" b="1" dirty="0">
                <a:solidFill>
                  <a:srgbClr val="00B050"/>
                </a:solidFill>
              </a:rPr>
              <a:t>Sensorial é o sistema e não um dos sentidos!!!</a:t>
            </a:r>
          </a:p>
        </p:txBody>
      </p:sp>
    </p:spTree>
    <p:extLst>
      <p:ext uri="{BB962C8B-B14F-4D97-AF65-F5344CB8AC3E}">
        <p14:creationId xmlns:p14="http://schemas.microsoft.com/office/powerpoint/2010/main" val="2284825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2" name="Grupo 6"/>
          <p:cNvGrpSpPr/>
          <p:nvPr/>
        </p:nvGrpSpPr>
        <p:grpSpPr>
          <a:xfrm>
            <a:off x="2144389" y="571480"/>
            <a:ext cx="5570883" cy="6286520"/>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7" name="CaixaDeTexto 6"/>
          <p:cNvSpPr txBox="1"/>
          <p:nvPr/>
        </p:nvSpPr>
        <p:spPr>
          <a:xfrm rot="20749084">
            <a:off x="180881" y="265334"/>
            <a:ext cx="4706990" cy="2554545"/>
          </a:xfrm>
          <a:prstGeom prst="rect">
            <a:avLst/>
          </a:prstGeom>
          <a:noFill/>
        </p:spPr>
        <p:txBody>
          <a:bodyPr wrap="square" rtlCol="0">
            <a:spAutoFit/>
          </a:bodyPr>
          <a:lstStyle/>
          <a:p>
            <a:pPr algn="ctr"/>
            <a:r>
              <a:rPr lang="pt-BR" sz="3200" b="1" dirty="0">
                <a:solidFill>
                  <a:srgbClr val="00B050"/>
                </a:solidFill>
              </a:rPr>
              <a:t>Intuição é a faculdade ou ato de perceber, discernir ou pressentir coisas, independentemente de raciocínio ou de análise</a:t>
            </a:r>
            <a:r>
              <a:rPr lang="pt-BR" sz="3000" b="1" dirty="0">
                <a:solidFill>
                  <a:srgbClr val="00B050"/>
                </a:solidFill>
              </a:rPr>
              <a:t>!!!</a:t>
            </a:r>
          </a:p>
        </p:txBody>
      </p:sp>
    </p:spTree>
    <p:extLst>
      <p:ext uri="{BB962C8B-B14F-4D97-AF65-F5344CB8AC3E}">
        <p14:creationId xmlns:p14="http://schemas.microsoft.com/office/powerpoint/2010/main" val="2284825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ta para a Esquerda 4">
            <a:hlinkClick r:id="rId2" action="ppaction://hlinksldjump"/>
          </p:cNvPr>
          <p:cNvSpPr/>
          <p:nvPr/>
        </p:nvSpPr>
        <p:spPr>
          <a:xfrm>
            <a:off x="8244408" y="6093296"/>
            <a:ext cx="792088"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2" name="Grupo 6"/>
          <p:cNvGrpSpPr/>
          <p:nvPr/>
        </p:nvGrpSpPr>
        <p:grpSpPr>
          <a:xfrm>
            <a:off x="2144389" y="571480"/>
            <a:ext cx="5570883" cy="6286520"/>
            <a:chOff x="2144389" y="0"/>
            <a:chExt cx="5570883" cy="6858000"/>
          </a:xfrm>
        </p:grpSpPr>
        <p:pic>
          <p:nvPicPr>
            <p:cNvPr id="8" name="Imagem 7" descr="thumbnail (1).jpg"/>
            <p:cNvPicPr>
              <a:picLocks noChangeAspect="1"/>
            </p:cNvPicPr>
            <p:nvPr/>
          </p:nvPicPr>
          <p:blipFill>
            <a:blip r:embed="rId3"/>
            <a:stretch>
              <a:fillRect/>
            </a:stretch>
          </p:blipFill>
          <p:spPr>
            <a:xfrm>
              <a:off x="2144389" y="0"/>
              <a:ext cx="4855221" cy="6858000"/>
            </a:xfrm>
            <a:prstGeom prst="rect">
              <a:avLst/>
            </a:prstGeom>
          </p:spPr>
        </p:pic>
        <p:sp>
          <p:nvSpPr>
            <p:cNvPr id="9" name="Texto explicativo em elipse 8"/>
            <p:cNvSpPr/>
            <p:nvPr/>
          </p:nvSpPr>
          <p:spPr>
            <a:xfrm>
              <a:off x="5429256" y="500042"/>
              <a:ext cx="228601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5715008" y="714356"/>
              <a:ext cx="1857388" cy="646331"/>
            </a:xfrm>
            <a:prstGeom prst="rect">
              <a:avLst/>
            </a:prstGeom>
            <a:noFill/>
          </p:spPr>
          <p:txBody>
            <a:bodyPr wrap="square" rtlCol="0">
              <a:spAutoFit/>
            </a:bodyPr>
            <a:lstStyle/>
            <a:p>
              <a:pPr algn="ctr"/>
              <a:r>
                <a:rPr lang="pt-BR" b="1" dirty="0">
                  <a:solidFill>
                    <a:schemeClr val="bg1"/>
                  </a:solidFill>
                </a:rPr>
                <a:t>VOCÊ ERROU!!! TENTE  DE NOVO</a:t>
              </a:r>
            </a:p>
          </p:txBody>
        </p:sp>
      </p:grpSp>
      <p:sp>
        <p:nvSpPr>
          <p:cNvPr id="7" name="CaixaDeTexto 6"/>
          <p:cNvSpPr txBox="1"/>
          <p:nvPr/>
        </p:nvSpPr>
        <p:spPr>
          <a:xfrm rot="20749084">
            <a:off x="180881" y="462313"/>
            <a:ext cx="4706990" cy="2862322"/>
          </a:xfrm>
          <a:prstGeom prst="rect">
            <a:avLst/>
          </a:prstGeom>
          <a:noFill/>
        </p:spPr>
        <p:txBody>
          <a:bodyPr wrap="square" rtlCol="0">
            <a:spAutoFit/>
          </a:bodyPr>
          <a:lstStyle/>
          <a:p>
            <a:pPr algn="ctr"/>
            <a:r>
              <a:rPr lang="pt-BR" sz="3000" b="1" dirty="0">
                <a:solidFill>
                  <a:srgbClr val="00B050"/>
                </a:solidFill>
              </a:rPr>
              <a:t>Digestão é a quebra dos componentes dos alimentos em moléculas menores, passíveis de absorção e posterior utilização pelo organismo!!!</a:t>
            </a:r>
          </a:p>
        </p:txBody>
      </p:sp>
    </p:spTree>
    <p:extLst>
      <p:ext uri="{BB962C8B-B14F-4D97-AF65-F5344CB8AC3E}">
        <p14:creationId xmlns:p14="http://schemas.microsoft.com/office/powerpoint/2010/main" val="2284825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txBox="1">
            <a:spLocks/>
          </p:cNvSpPr>
          <p:nvPr/>
        </p:nvSpPr>
        <p:spPr>
          <a:xfrm>
            <a:off x="428596" y="1000108"/>
            <a:ext cx="8229600" cy="1540767"/>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pt-BR" sz="3200" b="0" i="0" u="none" strike="noStrike" kern="1200" cap="none" spc="0" normalizeH="0" baseline="0" noProof="0" dirty="0">
                <a:ln>
                  <a:noFill/>
                </a:ln>
                <a:solidFill>
                  <a:schemeClr val="tx1"/>
                </a:solidFill>
                <a:effectLst/>
                <a:uLnTx/>
                <a:uFillTx/>
                <a:latin typeface="+mn-lt"/>
                <a:ea typeface="+mn-ea"/>
                <a:cs typeface="+mn-cs"/>
              </a:rPr>
              <a:t>Pergunta 2:</a:t>
            </a:r>
          </a:p>
          <a:p>
            <a:pPr lvl="0" algn="just">
              <a:spcBef>
                <a:spcPct val="20000"/>
              </a:spcBef>
            </a:pPr>
            <a:r>
              <a:rPr kumimoji="0" lang="pt-BR" altLang="pt-BR" sz="3200" b="0" i="0" u="none" strike="noStrike" kern="1200" cap="none" spc="0" normalizeH="0" baseline="0" noProof="0" dirty="0">
                <a:ln>
                  <a:noFill/>
                </a:ln>
                <a:solidFill>
                  <a:schemeClr val="tx1"/>
                </a:solidFill>
                <a:effectLst/>
                <a:uLnTx/>
                <a:uFillTx/>
                <a:latin typeface="+mn-lt"/>
                <a:ea typeface="Microsoft YaHei" panose="020B0503020204020204" pitchFamily="34" charset="-122"/>
                <a:cs typeface="+mn-cs"/>
              </a:rPr>
              <a:t>* As </a:t>
            </a:r>
            <a:r>
              <a:rPr lang="pt-BR" sz="3200" dirty="0"/>
              <a:t>terminações nervosas captam as forças ____________aplicadas contra o pêlo:</a:t>
            </a:r>
            <a:endParaRPr kumimoji="0" lang="pt-B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CaixaDeTexto 4">
            <a:hlinkClick r:id="rId2" action="ppaction://hlinksldjump"/>
          </p:cNvPr>
          <p:cNvSpPr txBox="1"/>
          <p:nvPr/>
        </p:nvSpPr>
        <p:spPr>
          <a:xfrm>
            <a:off x="899592" y="3000372"/>
            <a:ext cx="6624736" cy="584775"/>
          </a:xfrm>
          <a:prstGeom prst="rect">
            <a:avLst/>
          </a:prstGeom>
          <a:noFill/>
        </p:spPr>
        <p:txBody>
          <a:bodyPr wrap="square" rtlCol="0">
            <a:spAutoFit/>
          </a:bodyPr>
          <a:lstStyle/>
          <a:p>
            <a:r>
              <a:rPr lang="pt-BR" sz="3200" dirty="0"/>
              <a:t>a. magnética </a:t>
            </a:r>
          </a:p>
        </p:txBody>
      </p:sp>
      <p:sp>
        <p:nvSpPr>
          <p:cNvPr id="6" name="CaixaDeTexto 5">
            <a:hlinkClick r:id="rId3" action="ppaction://hlinksldjump"/>
          </p:cNvPr>
          <p:cNvSpPr txBox="1"/>
          <p:nvPr/>
        </p:nvSpPr>
        <p:spPr>
          <a:xfrm>
            <a:off x="899592" y="3585728"/>
            <a:ext cx="7056784" cy="584775"/>
          </a:xfrm>
          <a:prstGeom prst="rect">
            <a:avLst/>
          </a:prstGeom>
          <a:noFill/>
        </p:spPr>
        <p:txBody>
          <a:bodyPr wrap="square" rtlCol="0">
            <a:spAutoFit/>
          </a:bodyPr>
          <a:lstStyle/>
          <a:p>
            <a:r>
              <a:rPr lang="pt-BR" sz="3200" dirty="0"/>
              <a:t>b. atrito </a:t>
            </a:r>
          </a:p>
        </p:txBody>
      </p:sp>
      <p:sp>
        <p:nvSpPr>
          <p:cNvPr id="7" name="CaixaDeTexto 6">
            <a:hlinkClick r:id="rId4" action="ppaction://hlinksldjump"/>
          </p:cNvPr>
          <p:cNvSpPr txBox="1"/>
          <p:nvPr/>
        </p:nvSpPr>
        <p:spPr>
          <a:xfrm>
            <a:off x="899592" y="4171084"/>
            <a:ext cx="7056784" cy="584775"/>
          </a:xfrm>
          <a:prstGeom prst="rect">
            <a:avLst/>
          </a:prstGeom>
          <a:noFill/>
        </p:spPr>
        <p:txBody>
          <a:bodyPr wrap="square" rtlCol="0">
            <a:spAutoFit/>
          </a:bodyPr>
          <a:lstStyle/>
          <a:p>
            <a:r>
              <a:rPr lang="pt-BR" sz="3200" dirty="0"/>
              <a:t>c. </a:t>
            </a:r>
            <a:r>
              <a:rPr lang="pt-BR" altLang="pt-BR" sz="3200" dirty="0">
                <a:ea typeface="Microsoft YaHei" panose="020B0503020204020204" pitchFamily="34" charset="-122"/>
              </a:rPr>
              <a:t>mecânica</a:t>
            </a:r>
            <a:endParaRPr lang="pt-BR" sz="3200" dirty="0"/>
          </a:p>
        </p:txBody>
      </p:sp>
      <p:sp>
        <p:nvSpPr>
          <p:cNvPr id="8" name="CaixaDeTexto 7">
            <a:hlinkClick r:id="rId5" action="ppaction://hlinksldjump"/>
          </p:cNvPr>
          <p:cNvSpPr txBox="1"/>
          <p:nvPr/>
        </p:nvSpPr>
        <p:spPr>
          <a:xfrm>
            <a:off x="899592" y="4756440"/>
            <a:ext cx="7200800" cy="584775"/>
          </a:xfrm>
          <a:prstGeom prst="rect">
            <a:avLst/>
          </a:prstGeom>
          <a:noFill/>
        </p:spPr>
        <p:txBody>
          <a:bodyPr wrap="square" rtlCol="0">
            <a:spAutoFit/>
          </a:bodyPr>
          <a:lstStyle/>
          <a:p>
            <a:r>
              <a:rPr lang="pt-BR" sz="3200" dirty="0"/>
              <a:t>d. elétrica</a:t>
            </a:r>
          </a:p>
        </p:txBody>
      </p:sp>
    </p:spTree>
    <p:extLst>
      <p:ext uri="{BB962C8B-B14F-4D97-AF65-F5344CB8AC3E}">
        <p14:creationId xmlns:p14="http://schemas.microsoft.com/office/powerpoint/2010/main" val="2669274481"/>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678</TotalTime>
  <Words>822</Words>
  <Application>Microsoft Office PowerPoint</Application>
  <PresentationFormat>Apresentação na tela (4:3)</PresentationFormat>
  <Paragraphs>112</Paragraphs>
  <Slides>35</Slides>
  <Notes>2</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35</vt:i4>
      </vt:variant>
    </vt:vector>
  </HeadingPairs>
  <TitlesOfParts>
    <vt:vector size="40" baseType="lpstr">
      <vt:lpstr>Microsoft YaHei</vt:lpstr>
      <vt:lpstr>Arial</vt:lpstr>
      <vt:lpstr>Calibri</vt:lpstr>
      <vt:lpstr>Mangal</vt:lpstr>
      <vt:lpstr>Tema do Office</vt:lpstr>
      <vt:lpstr>Apresentação do PowerPoint</vt:lpstr>
      <vt:lpstr>AUTORIA</vt:lpstr>
      <vt:lpstr>INSTRUÇÕES</vt:lpstr>
      <vt:lpstr>Quiz</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Formação Residência Pedagógica</dc:title>
  <dc:creator>Bibiana</dc:creator>
  <cp:lastModifiedBy>hneto</cp:lastModifiedBy>
  <cp:revision>78</cp:revision>
  <dcterms:created xsi:type="dcterms:W3CDTF">2018-09-28T16:48:07Z</dcterms:created>
  <dcterms:modified xsi:type="dcterms:W3CDTF">2019-11-27T11:59:24Z</dcterms:modified>
</cp:coreProperties>
</file>