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gradFill rotWithShape="0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 dirty="0"/>
          </a:p>
        </p:txBody>
      </p:sp>
      <p:sp>
        <p:nvSpPr>
          <p:cNvPr id="39" name="CustomShape 2"/>
          <p:cNvSpPr/>
          <p:nvPr/>
        </p:nvSpPr>
        <p:spPr>
          <a:xfrm>
            <a:off x="2199960" y="1007280"/>
            <a:ext cx="7341120" cy="374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Os órgãos dos sentidos do corpo humano</a:t>
            </a:r>
            <a:endParaRPr lang="pt-BR" sz="8000" b="0" strike="noStrike" spc="-1" dirty="0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634320" y="5844240"/>
            <a:ext cx="2238840" cy="608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AUTORIA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41" name="CustomShape 4">
            <a:hlinkClick r:id="rId2" action="ppaction://hlinksldjump"/>
          </p:cNvPr>
          <p:cNvSpPr/>
          <p:nvPr/>
        </p:nvSpPr>
        <p:spPr>
          <a:xfrm>
            <a:off x="6625800" y="5850720"/>
            <a:ext cx="2079720" cy="608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INICIAR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42" name="CustomShape 5">
            <a:hlinkClick r:id="rId3" action="ppaction://hlinksldjump"/>
          </p:cNvPr>
          <p:cNvSpPr/>
          <p:nvPr/>
        </p:nvSpPr>
        <p:spPr>
          <a:xfrm>
            <a:off x="9297360" y="5844240"/>
            <a:ext cx="2238840" cy="6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REFERÊNCIAS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43" name="CustomShape 6">
            <a:hlinkClick r:id="rId4" action="ppaction://hlinksldjump"/>
          </p:cNvPr>
          <p:cNvSpPr/>
          <p:nvPr/>
        </p:nvSpPr>
        <p:spPr>
          <a:xfrm>
            <a:off x="3528720" y="5850720"/>
            <a:ext cx="2238840" cy="60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INSTRUÇÕES</a:t>
            </a:r>
            <a:endParaRPr lang="pt-BR" sz="2000" b="0" strike="noStrike" spc="-1" dirty="0">
              <a:latin typeface="Arial"/>
            </a:endParaRPr>
          </a:p>
        </p:txBody>
      </p:sp>
      <p:pic>
        <p:nvPicPr>
          <p:cNvPr id="45" name="Imagem 44"/>
          <p:cNvPicPr/>
          <p:nvPr/>
        </p:nvPicPr>
        <p:blipFill>
          <a:blip r:embed="rId5"/>
          <a:stretch/>
        </p:blipFill>
        <p:spPr>
          <a:xfrm>
            <a:off x="10512000" y="40320"/>
            <a:ext cx="1636560" cy="967680"/>
          </a:xfrm>
          <a:prstGeom prst="rect">
            <a:avLst/>
          </a:prstGeom>
          <a:ln>
            <a:noFill/>
          </a:ln>
        </p:spPr>
      </p:pic>
      <p:pic>
        <p:nvPicPr>
          <p:cNvPr id="10" name="Imagem 9" descr="https://iffarroupilha.edu.br/images/marca_svs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236" y="154237"/>
            <a:ext cx="1161479" cy="12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291600" y="415800"/>
            <a:ext cx="11515320" cy="48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TATO</a:t>
            </a:r>
            <a:endParaRPr lang="pt-BR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Caracterizado pela sensação do toque, o tato está relacionado com a nossa pele onde encontramos os neurônios transmissores que fazem a ligação das sensações que experimentamos com o nosso cérebro, que as interpreta.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81" name="CustomShape 3">
            <a:hlinkClick r:id="rId2" action="ppaction://hlinksldjump"/>
          </p:cNvPr>
          <p:cNvSpPr/>
          <p:nvPr/>
        </p:nvSpPr>
        <p:spPr>
          <a:xfrm>
            <a:off x="291600" y="5990040"/>
            <a:ext cx="1523160" cy="741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VOLTAR AO INÍCIO</a:t>
            </a:r>
            <a:endParaRPr lang="pt-BR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086840" y="1365120"/>
            <a:ext cx="10256400" cy="496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Nosso corpo pode fazer muitas coisas diferentes!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Percebemos tudo o que acontece ao nosso redor vendo, ouvindo, cheirando, apalpando, sentido sabores...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Vamos aprender um pouco mais sobre isso????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 rot="3398400">
            <a:off x="204480" y="442080"/>
            <a:ext cx="1180440" cy="112572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4">
            <a:hlinkClick r:id="rId3" action="ppaction://hlinksldjump"/>
          </p:cNvPr>
          <p:cNvSpPr/>
          <p:nvPr/>
        </p:nvSpPr>
        <p:spPr>
          <a:xfrm>
            <a:off x="10137960" y="5756040"/>
            <a:ext cx="1629360" cy="6249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Por aqui!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additive="repl"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F4C965E-82A6-4B23-9604-FE4F5D9926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7EBC2D-9AC7-4FA8-A302-C4C0F8E4AA9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26600" y="690120"/>
            <a:ext cx="10972440" cy="397728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LEMBRE DE REVER OS CONTEÚDOS E </a:t>
            </a:r>
          </a:p>
          <a:p>
            <a:pPr marL="3657600" lvl="8" indent="0">
              <a:buNone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3657600" lvl="8" indent="0">
              <a:buNone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ATÉ A PRÓXIMA!!!</a:t>
            </a:r>
          </a:p>
        </p:txBody>
      </p:sp>
      <p:sp>
        <p:nvSpPr>
          <p:cNvPr id="5" name="Estrela: 5 Pontas 4">
            <a:hlinkClick r:id="rId2" action="ppaction://hlinksldjump"/>
            <a:extLst>
              <a:ext uri="{FF2B5EF4-FFF2-40B4-BE49-F238E27FC236}">
                <a16:creationId xmlns:a16="http://schemas.microsoft.com/office/drawing/2014/main" id="{DB27C332-2D3B-459E-830C-476A02E1710C}"/>
              </a:ext>
            </a:extLst>
          </p:cNvPr>
          <p:cNvSpPr/>
          <p:nvPr/>
        </p:nvSpPr>
        <p:spPr>
          <a:xfrm>
            <a:off x="10086535" y="4372071"/>
            <a:ext cx="1533379" cy="137863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‘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557CA3-908E-4965-9DF3-AEE8AEE0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6" y="2595120"/>
            <a:ext cx="3977280" cy="39772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F9D0A8-57FB-4AB4-A770-6838407BF0A3}"/>
              </a:ext>
            </a:extLst>
          </p:cNvPr>
          <p:cNvSpPr txBox="1"/>
          <p:nvPr/>
        </p:nvSpPr>
        <p:spPr>
          <a:xfrm>
            <a:off x="10578905" y="4930583"/>
            <a:ext cx="590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113533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12191400" cy="6857280"/>
          </a:xfrm>
          <a:prstGeom prst="flowChartProcess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251640" y="287999"/>
            <a:ext cx="11755800" cy="63992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AUTORIA: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Título: Os Órgãos dos Sentidos do Corpo Humano.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Objetivo: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Ink Free"/>
                <a:ea typeface="DejaVu Sans"/>
              </a:rPr>
              <a:t>Conhecer os </a:t>
            </a:r>
            <a:r>
              <a:rPr lang="pt-BR" sz="24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cinco sentidos do corpo humano.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Componente Curricular: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Ink Free"/>
                <a:ea typeface="DejaVu Sans"/>
              </a:rPr>
              <a:t>Ciências – 8º ano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Tema: Órgãos dos Sentidos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Eliane Barcelos dos Santos, acadêmica do curso de Licenciatura em Ciências Biológicas, bolsista no Programa Residência Pedagógica (Coordenação de Aperfeiçoamento de Pessoal de Nível Superior- CAPES) do Instituto Federal Farroupilha -</a:t>
            </a:r>
            <a:r>
              <a:rPr lang="pt-BR" sz="2600" b="1" i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Campus São Vicente do Sul- RS.</a:t>
            </a:r>
            <a:endParaRPr lang="pt-BR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ORIENTADORAS</a:t>
            </a:r>
            <a:r>
              <a:rPr lang="pt-BR" sz="2000" b="1" i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:</a:t>
            </a: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Prof. Dra. Helena Brum Neto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Prof. Dra. Maria Rosângela Ramos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i="1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Ano:2018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i="1" strike="noStrike" spc="-1" dirty="0" smtClean="0">
                <a:solidFill>
                  <a:srgbClr val="000000"/>
                </a:solidFill>
                <a:latin typeface="Ink Free"/>
                <a:ea typeface="DejaVu Sans"/>
              </a:rPr>
              <a:t>Programa de Residência Pedagógica do </a:t>
            </a:r>
            <a:r>
              <a:rPr lang="pt-BR" sz="2400" b="1" i="1" strike="noStrike" spc="-1" dirty="0" err="1" smtClean="0">
                <a:solidFill>
                  <a:srgbClr val="000000"/>
                </a:solidFill>
                <a:latin typeface="Ink Free"/>
                <a:ea typeface="DejaVu Sans"/>
              </a:rPr>
              <a:t>IFFar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48" name="CustomShape 3">
            <a:hlinkClick r:id="rId2" action="ppaction://hlinksldjump"/>
          </p:cNvPr>
          <p:cNvSpPr/>
          <p:nvPr/>
        </p:nvSpPr>
        <p:spPr>
          <a:xfrm>
            <a:off x="251640" y="5764680"/>
            <a:ext cx="1563120" cy="840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49"/>
          <p:cNvPicPr/>
          <p:nvPr/>
        </p:nvPicPr>
        <p:blipFill>
          <a:blip r:embed="rId3"/>
          <a:stretch/>
        </p:blipFill>
        <p:spPr>
          <a:xfrm>
            <a:off x="10512000" y="40320"/>
            <a:ext cx="1636560" cy="967680"/>
          </a:xfrm>
          <a:prstGeom prst="rect">
            <a:avLst/>
          </a:prstGeom>
          <a:ln>
            <a:noFill/>
          </a:ln>
        </p:spPr>
      </p:pic>
      <p:pic>
        <p:nvPicPr>
          <p:cNvPr id="7" name="Imagem 6" descr="https://iffarroupilha.edu.br/images/marca_svs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91518" cy="131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gradFill rotWithShape="0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/>
          </a:gra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556560" y="543240"/>
            <a:ext cx="10799640" cy="392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REFERÊNCIAS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Só Biologia. </a:t>
            </a:r>
            <a:r>
              <a:rPr lang="pt-BR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Órgãos dos sentidos</a:t>
            </a: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Disponível em &lt;https://www.sobiologia.com.br/conteúdos/corpo/sentido.php&gt;. Acesso em 05 out 2018.</a:t>
            </a:r>
            <a:endParaRPr lang="pt-BR" sz="3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Toda Matéria. </a:t>
            </a:r>
            <a:r>
              <a:rPr lang="pt-BR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Sentidos do Corpo Humano</a:t>
            </a: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Disponível em: &lt;https://www.todamateria.com.br/sentidos-do-corpo-humano/&gt;. Acesso em 05 out 2018.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3" name="CustomShape 3">
            <a:hlinkClick r:id="rId2" action="ppaction://hlinksldjump"/>
          </p:cNvPr>
          <p:cNvSpPr/>
          <p:nvPr/>
        </p:nvSpPr>
        <p:spPr>
          <a:xfrm>
            <a:off x="317880" y="5630040"/>
            <a:ext cx="1457640" cy="107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569880" y="543240"/>
            <a:ext cx="29678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INSTRUÇÕES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56" name="CustomShape 3">
            <a:hlinkClick r:id="rId2" action="ppaction://hlinksldjump"/>
          </p:cNvPr>
          <p:cNvSpPr/>
          <p:nvPr/>
        </p:nvSpPr>
        <p:spPr>
          <a:xfrm>
            <a:off x="238680" y="5897160"/>
            <a:ext cx="1417320" cy="781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4"/>
          <p:cNvSpPr/>
          <p:nvPr/>
        </p:nvSpPr>
        <p:spPr>
          <a:xfrm>
            <a:off x="569880" y="1484280"/>
            <a:ext cx="80964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Ao clicar na figura, esta te levará às explicações a que se referem cada um dos sentidos que compõe o corpo humano.</a:t>
            </a: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Então, bom aprendizado!!!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8269200" y="3233520"/>
            <a:ext cx="3683520" cy="266292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6"/>
          <p:cNvSpPr/>
          <p:nvPr/>
        </p:nvSpPr>
        <p:spPr>
          <a:xfrm>
            <a:off x="9177120" y="3632040"/>
            <a:ext cx="1867680" cy="15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Você já parou para pensar em como percebemos o que acontece ao nosso redor? Não? 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</p:txBody>
      </p:sp>
      <p:sp>
        <p:nvSpPr>
          <p:cNvPr id="60" name="CustomShape 7">
            <a:hlinkClick r:id="rId3" action="ppaction://hlinksldjump"/>
          </p:cNvPr>
          <p:cNvSpPr/>
          <p:nvPr/>
        </p:nvSpPr>
        <p:spPr>
          <a:xfrm>
            <a:off x="9524880" y="5047920"/>
            <a:ext cx="1243800" cy="36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Click aqui!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>
            <a:hlinkClick r:id="rId2" action="ppaction://hlinksldjump"/>
          </p:cNvPr>
          <p:cNvSpPr/>
          <p:nvPr/>
        </p:nvSpPr>
        <p:spPr>
          <a:xfrm>
            <a:off x="274320" y="5669280"/>
            <a:ext cx="1514160" cy="106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FFFFFF"/>
                </a:solidFill>
                <a:latin typeface="Impact"/>
                <a:ea typeface="DejaVu Sans"/>
              </a:rPr>
              <a:t>VOLTAR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62" name="Imagem 61">
            <a:hlinkClick r:id="rId3" action="ppaction://hlinksldjump"/>
          </p:cNvPr>
          <p:cNvPicPr/>
          <p:nvPr/>
        </p:nvPicPr>
        <p:blipFill>
          <a:blip r:embed="rId4" cstate="print"/>
          <a:srcRect t="20427" r="14007" b="6636"/>
          <a:stretch/>
        </p:blipFill>
        <p:spPr>
          <a:xfrm>
            <a:off x="432360" y="288000"/>
            <a:ext cx="4199760" cy="2519640"/>
          </a:xfrm>
          <a:prstGeom prst="rect">
            <a:avLst/>
          </a:prstGeom>
          <a:ln>
            <a:noFill/>
          </a:ln>
        </p:spPr>
      </p:pic>
      <p:pic>
        <p:nvPicPr>
          <p:cNvPr id="63" name="Imagem 62">
            <a:hlinkClick r:id="rId5" action="ppaction://hlinksldjump"/>
          </p:cNvPr>
          <p:cNvPicPr/>
          <p:nvPr/>
        </p:nvPicPr>
        <p:blipFill>
          <a:blip r:embed="rId6"/>
          <a:srcRect l="19819" t="24107" r="14815" b="27592"/>
          <a:stretch/>
        </p:blipFill>
        <p:spPr>
          <a:xfrm>
            <a:off x="7992000" y="4520271"/>
            <a:ext cx="3719160" cy="1943640"/>
          </a:xfrm>
          <a:prstGeom prst="rect">
            <a:avLst/>
          </a:prstGeom>
          <a:ln>
            <a:noFill/>
          </a:ln>
        </p:spPr>
      </p:pic>
      <p:pic>
        <p:nvPicPr>
          <p:cNvPr id="64" name="Imagem 63">
            <a:hlinkClick r:id="rId7" action="ppaction://hlinksldjump"/>
          </p:cNvPr>
          <p:cNvPicPr/>
          <p:nvPr/>
        </p:nvPicPr>
        <p:blipFill>
          <a:blip r:embed="rId8" cstate="print"/>
          <a:srcRect l="5594" t="18857" r="12585" b="11844"/>
          <a:stretch/>
        </p:blipFill>
        <p:spPr>
          <a:xfrm>
            <a:off x="432000" y="3365640"/>
            <a:ext cx="3844440" cy="2303280"/>
          </a:xfrm>
          <a:prstGeom prst="rect">
            <a:avLst/>
          </a:prstGeom>
          <a:ln>
            <a:noFill/>
          </a:ln>
        </p:spPr>
      </p:pic>
      <p:pic>
        <p:nvPicPr>
          <p:cNvPr id="65" name="Imagem 64">
            <a:hlinkClick r:id="rId9" action="ppaction://hlinksldjump"/>
          </p:cNvPr>
          <p:cNvPicPr/>
          <p:nvPr/>
        </p:nvPicPr>
        <p:blipFill>
          <a:blip r:embed="rId10" cstate="print"/>
          <a:srcRect l="25019" t="14658" r="19271" b="23393"/>
          <a:stretch/>
        </p:blipFill>
        <p:spPr>
          <a:xfrm>
            <a:off x="5328000" y="2376000"/>
            <a:ext cx="2562480" cy="2015640"/>
          </a:xfrm>
          <a:prstGeom prst="rect">
            <a:avLst/>
          </a:prstGeom>
          <a:ln>
            <a:noFill/>
          </a:ln>
        </p:spPr>
      </p:pic>
      <p:pic>
        <p:nvPicPr>
          <p:cNvPr id="66" name="Imagem 65">
            <a:hlinkClick r:id="rId11" action="ppaction://hlinksldjump"/>
          </p:cNvPr>
          <p:cNvPicPr/>
          <p:nvPr/>
        </p:nvPicPr>
        <p:blipFill>
          <a:blip r:embed="rId12"/>
          <a:srcRect l="37645" t="26207" r="20756" b="32843"/>
          <a:stretch/>
        </p:blipFill>
        <p:spPr>
          <a:xfrm>
            <a:off x="8458920" y="648000"/>
            <a:ext cx="3204720" cy="2231640"/>
          </a:xfrm>
          <a:prstGeom prst="rect">
            <a:avLst/>
          </a:prstGeom>
          <a:ln>
            <a:noFill/>
          </a:ln>
        </p:spPr>
      </p:pic>
      <p:sp>
        <p:nvSpPr>
          <p:cNvPr id="2" name="Seta: para a Direita 1">
            <a:hlinkClick r:id="rId13" action="ppaction://hlinksldjump"/>
            <a:extLst>
              <a:ext uri="{FF2B5EF4-FFF2-40B4-BE49-F238E27FC236}">
                <a16:creationId xmlns:a16="http://schemas.microsoft.com/office/drawing/2014/main" id="{359BBA51-247A-417C-8BE5-6F11821D5B9E}"/>
              </a:ext>
            </a:extLst>
          </p:cNvPr>
          <p:cNvSpPr/>
          <p:nvPr/>
        </p:nvSpPr>
        <p:spPr>
          <a:xfrm>
            <a:off x="11099409" y="6077245"/>
            <a:ext cx="1064455" cy="6539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hlinkClick r:id="rId13" action="ppaction://hlinksldjump"/>
            <a:extLst>
              <a:ext uri="{FF2B5EF4-FFF2-40B4-BE49-F238E27FC236}">
                <a16:creationId xmlns:a16="http://schemas.microsoft.com/office/drawing/2014/main" id="{9C8A6DB1-F1E1-42BD-B20C-66272D48946F}"/>
              </a:ext>
            </a:extLst>
          </p:cNvPr>
          <p:cNvSpPr txBox="1"/>
          <p:nvPr/>
        </p:nvSpPr>
        <p:spPr>
          <a:xfrm>
            <a:off x="11099409" y="6200280"/>
            <a:ext cx="8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 </a:t>
            </a:r>
            <a:r>
              <a:rPr lang="pt-BR" dirty="0">
                <a:solidFill>
                  <a:schemeClr val="bg1"/>
                </a:solidFill>
                <a:hlinkClick r:id="rId13" action="ppaction://hlinksldjump"/>
              </a:rPr>
              <a:t>FIM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12323880" cy="6857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2"/>
          <p:cNvSpPr/>
          <p:nvPr/>
        </p:nvSpPr>
        <p:spPr>
          <a:xfrm>
            <a:off x="729000" y="515880"/>
            <a:ext cx="11184120" cy="374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VISÃO</a:t>
            </a:r>
            <a:endParaRPr lang="pt-BR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Nossos olhos são responsáveis pelo sentido da visão, já que eles visualizam algo ou alguém, mandam mensagem para nosso cérebro que interpreta tal mensagem.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69" name="CustomShape 3">
            <a:hlinkClick r:id="rId2" action="ppaction://hlinksldjump"/>
          </p:cNvPr>
          <p:cNvSpPr/>
          <p:nvPr/>
        </p:nvSpPr>
        <p:spPr>
          <a:xfrm>
            <a:off x="264960" y="5990040"/>
            <a:ext cx="1523160" cy="741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VOLTAR AO INÍCIO</a:t>
            </a:r>
            <a:endParaRPr lang="pt-BR" sz="1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2"/>
          <p:cNvSpPr/>
          <p:nvPr/>
        </p:nvSpPr>
        <p:spPr>
          <a:xfrm>
            <a:off x="569880" y="357840"/>
            <a:ext cx="10998720" cy="48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AUDIÇÃO</a:t>
            </a:r>
            <a:endParaRPr lang="pt-BR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 ouvidos (que são em pares)são os órgãos responsáveis pela nossa audição. Conforme detectamos sons, ruídos e barulhos diversos do exterior, eles enviam mensagens para o cérebro que faz as interpretações desses sons.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72" name="CustomShape 3">
            <a:hlinkClick r:id="rId2" action="ppaction://hlinksldjump"/>
          </p:cNvPr>
          <p:cNvSpPr/>
          <p:nvPr/>
        </p:nvSpPr>
        <p:spPr>
          <a:xfrm>
            <a:off x="278280" y="5990040"/>
            <a:ext cx="1523160" cy="741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VOLTAR AO INÍCIO</a:t>
            </a:r>
            <a:endParaRPr lang="pt-BR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gradFill rotWithShape="0"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2"/>
          <p:cNvSpPr/>
          <p:nvPr/>
        </p:nvSpPr>
        <p:spPr>
          <a:xfrm>
            <a:off x="424080" y="503640"/>
            <a:ext cx="11277000" cy="48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PALADAR</a:t>
            </a:r>
            <a:endParaRPr lang="pt-BR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língua é o órgão responsável pelo sentido do paladar, uma vez que ao ingerirmos algum alimento as papilas gustativas em nossa língua fazem a decodificação do tipo de alimento (doce, salgado, azedo, amargo), além de nos ajudar a diferenciar as sensações de quente e frio.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75" name="CustomShape 3">
            <a:hlinkClick r:id="rId2" action="ppaction://hlinksldjump"/>
          </p:cNvPr>
          <p:cNvSpPr/>
          <p:nvPr/>
        </p:nvSpPr>
        <p:spPr>
          <a:xfrm>
            <a:off x="264960" y="5990040"/>
            <a:ext cx="1523160" cy="741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VOLTAR AO INÍCIO</a:t>
            </a:r>
            <a:endParaRPr lang="pt-BR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12283920" cy="6857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503640" y="384480"/>
            <a:ext cx="11277000" cy="42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OLFATO</a:t>
            </a:r>
            <a:endParaRPr lang="pt-BR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 nariz é o órgão responsável pelo sentido do olfato (propriedade de sentir cheiros, odores das coisas), este também age juntamente com o nosso cérebro, levando as informações para serem processadas.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78" name="CustomShape 3">
            <a:hlinkClick r:id="rId2" action="ppaction://hlinksldjump"/>
          </p:cNvPr>
          <p:cNvSpPr/>
          <p:nvPr/>
        </p:nvSpPr>
        <p:spPr>
          <a:xfrm>
            <a:off x="264960" y="5990040"/>
            <a:ext cx="1523160" cy="741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VOLTAR AO INÍCIO</a:t>
            </a:r>
            <a:endParaRPr lang="pt-BR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468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DejaVu Sans</vt:lpstr>
      <vt:lpstr>Impact</vt:lpstr>
      <vt:lpstr>Ink Free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</dc:creator>
  <cp:lastModifiedBy>hneto</cp:lastModifiedBy>
  <cp:revision>60</cp:revision>
  <dcterms:created xsi:type="dcterms:W3CDTF">2018-10-03T20:56:30Z</dcterms:created>
  <dcterms:modified xsi:type="dcterms:W3CDTF">2019-11-27T11:37:52Z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