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58" r:id="rId5"/>
    <p:sldId id="274" r:id="rId6"/>
    <p:sldId id="260" r:id="rId7"/>
    <p:sldId id="272" r:id="rId8"/>
    <p:sldId id="261" r:id="rId9"/>
    <p:sldId id="262" r:id="rId10"/>
    <p:sldId id="273" r:id="rId11"/>
    <p:sldId id="263" r:id="rId12"/>
    <p:sldId id="264" r:id="rId13"/>
    <p:sldId id="275" r:id="rId14"/>
    <p:sldId id="265" r:id="rId15"/>
    <p:sldId id="266" r:id="rId16"/>
    <p:sldId id="276" r:id="rId17"/>
    <p:sldId id="267" r:id="rId18"/>
    <p:sldId id="277" r:id="rId19"/>
    <p:sldId id="268" r:id="rId20"/>
    <p:sldId id="270" r:id="rId21"/>
    <p:sldId id="278" r:id="rId22"/>
    <p:sldId id="279" r:id="rId23"/>
    <p:sldId id="281" r:id="rId24"/>
    <p:sldId id="282" r:id="rId25"/>
    <p:sldId id="283" r:id="rId26"/>
    <p:sldId id="284" r:id="rId27"/>
    <p:sldId id="286" r:id="rId28"/>
    <p:sldId id="285" r:id="rId29"/>
    <p:sldId id="280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60"/>
  </p:normalViewPr>
  <p:slideViewPr>
    <p:cSldViewPr snapToGrid="0">
      <p:cViewPr>
        <p:scale>
          <a:sx n="70" d="100"/>
          <a:sy n="70" d="100"/>
        </p:scale>
        <p:origin x="-2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G%C3%A1s" TargetMode="External"/><Relationship Id="rId7" Type="http://schemas.openxmlformats.org/officeDocument/2006/relationships/slide" Target="slide20.xml"/><Relationship Id="rId2" Type="http://schemas.openxmlformats.org/officeDocument/2006/relationships/hyperlink" Target="https://pt.wikipedia.org/wiki/Processo_de_separa%C3%A7%C3%A3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pt.wikipedia.org/wiki/Mistura_homog%C3%AAne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todamateria.com.br/separacao-de-misturas/.Acess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todamateria.com.br/flotaca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Métodos de separação de misturas</a:t>
            </a:r>
            <a:endParaRPr lang="pt-BR" dirty="0"/>
          </a:p>
        </p:txBody>
      </p:sp>
      <p:sp>
        <p:nvSpPr>
          <p:cNvPr id="4" name="Retângulo de cantos arredondados 3">
            <a:hlinkClick r:id="rId2" action="ppaction://hlinksldjump"/>
          </p:cNvPr>
          <p:cNvSpPr/>
          <p:nvPr/>
        </p:nvSpPr>
        <p:spPr>
          <a:xfrm>
            <a:off x="1024088" y="4211638"/>
            <a:ext cx="1532585" cy="95303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Instruções</a:t>
            </a:r>
            <a:endParaRPr lang="pt-BR" dirty="0"/>
          </a:p>
        </p:txBody>
      </p:sp>
      <p:sp>
        <p:nvSpPr>
          <p:cNvPr id="5" name="Retângulo de cantos arredondados 4">
            <a:hlinkClick r:id="rId3" action="ppaction://hlinksldjump"/>
          </p:cNvPr>
          <p:cNvSpPr/>
          <p:nvPr/>
        </p:nvSpPr>
        <p:spPr>
          <a:xfrm>
            <a:off x="9064146" y="4156601"/>
            <a:ext cx="1532585" cy="953036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6" name="Retângulo de cantos arredondados 5">
            <a:hlinkClick r:id="rId4" action="ppaction://hlinksldjump"/>
          </p:cNvPr>
          <p:cNvSpPr/>
          <p:nvPr/>
        </p:nvSpPr>
        <p:spPr>
          <a:xfrm>
            <a:off x="3704107" y="4156601"/>
            <a:ext cx="1532585" cy="953036"/>
          </a:xfrm>
          <a:prstGeom prst="roundRect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Jogar</a:t>
            </a:r>
            <a:endParaRPr lang="pt-BR" dirty="0"/>
          </a:p>
        </p:txBody>
      </p:sp>
      <p:sp>
        <p:nvSpPr>
          <p:cNvPr id="3" name="Retângulo de cantos arredondados 2">
            <a:hlinkClick r:id="rId5" action="ppaction://hlinksldjump"/>
          </p:cNvPr>
          <p:cNvSpPr/>
          <p:nvPr/>
        </p:nvSpPr>
        <p:spPr>
          <a:xfrm>
            <a:off x="6350319" y="4137819"/>
            <a:ext cx="1600200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Autoria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40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837386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Alternativa errada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smtClean="0">
                <a:solidFill>
                  <a:schemeClr val="tx2"/>
                </a:solidFill>
              </a:rPr>
              <a:t/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dirty="0">
                <a:solidFill>
                  <a:schemeClr val="tx2"/>
                </a:solidFill>
              </a:rPr>
              <a:t/>
            </a:r>
            <a:br>
              <a:rPr lang="pt-BR" dirty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>tente novamente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7170" name="Picture 2" descr="Resultado de imagem para cara de tr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31" y="2938685"/>
            <a:ext cx="2793687" cy="27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trela de 5 pontas 3">
            <a:hlinkClick r:id="rId3" action="ppaction://hlinksldjump"/>
          </p:cNvPr>
          <p:cNvSpPr/>
          <p:nvPr/>
        </p:nvSpPr>
        <p:spPr>
          <a:xfrm>
            <a:off x="9015212" y="4443211"/>
            <a:ext cx="2408350" cy="217653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Voltar  a questão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944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669701"/>
            <a:ext cx="8410509" cy="51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effectLst/>
              </a:rPr>
              <a:t>Essa técnica de decantação utilizando o funil de bromo é feita tendo como base a diferença de densidade entre dois líquidos imiscíveis, que é o caso da água e da gasolina. Funciona assim: Depois de uma forte agitação da mistura dentro desse funil, ela é deixada em repouso e, com o tempo, o líquido mais denso (a água) fica totalmente separado na parte inferior e o menos denso (a gasolina) fica na parte superior.</a:t>
            </a:r>
          </a:p>
          <a:p>
            <a:pPr marL="0" indent="0" algn="just">
              <a:buNone/>
            </a:pPr>
            <a:r>
              <a:rPr lang="pt-BR" dirty="0">
                <a:effectLst/>
              </a:rPr>
              <a:t>O funil de bromo possui uma espécie de torneira na parte de baixo que, ao ser aberta, escoa lentamente o líquido mais denso para um béquer ou </a:t>
            </a:r>
            <a:r>
              <a:rPr lang="pt-BR" dirty="0" err="1">
                <a:effectLst/>
              </a:rPr>
              <a:t>erlenmeyer</a:t>
            </a:r>
            <a:r>
              <a:rPr lang="pt-BR" dirty="0">
                <a:effectLst/>
              </a:rPr>
              <a:t> que está posicionado na abertura na parte de baixo. A torneira é aberta com o funil destampado e controla-se a abertura da torneira, fechando-a antes que o líquido menos denso também escoe. O líquido menos denso que ficou no funil deve, então, ser retirado pela parte superior para evitar contaminação.</a:t>
            </a:r>
          </a:p>
        </p:txBody>
      </p:sp>
      <p:pic>
        <p:nvPicPr>
          <p:cNvPr id="2050" name="Picture 2" descr="Resultado de imagem para funil de bro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941" y="1474296"/>
            <a:ext cx="204787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9994006" y="5602310"/>
            <a:ext cx="1545464" cy="87576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Próxima</a:t>
            </a:r>
          </a:p>
          <a:p>
            <a:pPr algn="ctr"/>
            <a:r>
              <a:rPr lang="pt-BR" dirty="0" smtClean="0"/>
              <a:t>Questão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68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effectLst/>
              </a:rPr>
              <a:t>É possível separar a mistura heterogênea SAL + AREIA? Qual e como seria o processo de separação? </a:t>
            </a:r>
            <a:endParaRPr lang="pt-BR" dirty="0"/>
          </a:p>
        </p:txBody>
      </p:sp>
      <p:sp>
        <p:nvSpPr>
          <p:cNvPr id="4" name="Elipse 3">
            <a:hlinkClick r:id="rId2" action="ppaction://hlinksldjump"/>
          </p:cNvPr>
          <p:cNvSpPr/>
          <p:nvPr/>
        </p:nvSpPr>
        <p:spPr>
          <a:xfrm>
            <a:off x="8075054" y="3541689"/>
            <a:ext cx="2562895" cy="1867437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B) Dissolução fracionada e filtração </a:t>
            </a:r>
            <a:endParaRPr lang="pt-BR" dirty="0"/>
          </a:p>
        </p:txBody>
      </p:sp>
      <p:sp>
        <p:nvSpPr>
          <p:cNvPr id="5" name="Elipse 4">
            <a:hlinkClick r:id="rId3" action="ppaction://hlinksldjump"/>
          </p:cNvPr>
          <p:cNvSpPr/>
          <p:nvPr/>
        </p:nvSpPr>
        <p:spPr>
          <a:xfrm>
            <a:off x="1236373" y="3541689"/>
            <a:ext cx="2601532" cy="1764406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A) Destilação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90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837386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Alternativa errada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smtClean="0">
                <a:solidFill>
                  <a:schemeClr val="tx2"/>
                </a:solidFill>
              </a:rPr>
              <a:t/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dirty="0">
                <a:solidFill>
                  <a:schemeClr val="tx2"/>
                </a:solidFill>
              </a:rPr>
              <a:t/>
            </a:r>
            <a:br>
              <a:rPr lang="pt-BR" dirty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>tente novamente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7170" name="Picture 2" descr="Resultado de imagem para cara de tr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31" y="2938685"/>
            <a:ext cx="2793687" cy="27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trela de 5 pontas 3">
            <a:hlinkClick r:id="rId3" action="ppaction://hlinksldjump"/>
          </p:cNvPr>
          <p:cNvSpPr/>
          <p:nvPr/>
        </p:nvSpPr>
        <p:spPr>
          <a:xfrm>
            <a:off x="9015212" y="4443211"/>
            <a:ext cx="2408350" cy="217653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Voltar  a questão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55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Dissolução fracionada e filtração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>
                <a:effectLst/>
              </a:rPr>
              <a:t>As etapas utilizadas para separar a mistura Sal + Areia seriam as seguintes:</a:t>
            </a:r>
            <a:br>
              <a:rPr lang="pt-BR" dirty="0">
                <a:effectLst/>
              </a:rPr>
            </a:br>
            <a:r>
              <a:rPr lang="pt-BR" dirty="0">
                <a:solidFill>
                  <a:schemeClr val="tx2"/>
                </a:solidFill>
                <a:effectLst/>
              </a:rPr>
              <a:t>Dissolução: </a:t>
            </a:r>
            <a:r>
              <a:rPr lang="pt-BR" dirty="0">
                <a:effectLst/>
              </a:rPr>
              <a:t>Adicione  água à mistura até que o sal esteja totalmente diluído.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2"/>
                </a:solidFill>
                <a:effectLst/>
              </a:rPr>
              <a:t>Filtração: </a:t>
            </a:r>
            <a:r>
              <a:rPr lang="pt-BR" dirty="0">
                <a:effectLst/>
              </a:rPr>
              <a:t>Em seguida, promova a filtragem da solução através de papel filtro. A areia vai ficar retida no papel e a solução salina irá passar através dele. Para obter o sal puro basta aquecer o líquido até sua completa evaporação, o sal ficará no fundo do recipiente.</a:t>
            </a:r>
          </a:p>
        </p:txBody>
      </p:sp>
      <p:sp>
        <p:nvSpPr>
          <p:cNvPr id="4" name="Retângulo de cantos arredondados 3">
            <a:hlinkClick r:id="rId2" action="ppaction://hlinksldjump"/>
          </p:cNvPr>
          <p:cNvSpPr/>
          <p:nvPr/>
        </p:nvSpPr>
        <p:spPr>
          <a:xfrm>
            <a:off x="7765961" y="5306096"/>
            <a:ext cx="1390918" cy="97879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Próxima Questão </a:t>
            </a:r>
            <a:endParaRPr lang="pt-BR" dirty="0"/>
          </a:p>
        </p:txBody>
      </p:sp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3" y="4217540"/>
            <a:ext cx="1893720" cy="241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1056068"/>
            <a:ext cx="10353762" cy="4735132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effectLst/>
              </a:rPr>
              <a:t>Preparar </a:t>
            </a:r>
            <a:r>
              <a:rPr lang="pt-BR" dirty="0" smtClean="0">
                <a:effectLst/>
              </a:rPr>
              <a:t>um café corresponde a qual método de separação de mistura?</a:t>
            </a:r>
            <a:endParaRPr lang="pt-BR" dirty="0"/>
          </a:p>
        </p:txBody>
      </p:sp>
      <p:pic>
        <p:nvPicPr>
          <p:cNvPr id="3082" name="Picture 10" descr="Resultado de imagem para preparo do cafÃ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723023" y="1864997"/>
            <a:ext cx="4416425" cy="2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hlinkClick r:id="rId3" action="ppaction://hlinksldjump"/>
          </p:cNvPr>
          <p:cNvSpPr/>
          <p:nvPr/>
        </p:nvSpPr>
        <p:spPr>
          <a:xfrm>
            <a:off x="2768958" y="5370490"/>
            <a:ext cx="2047741" cy="87576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A) Filtração </a:t>
            </a:r>
            <a:endParaRPr lang="pt-BR" dirty="0"/>
          </a:p>
        </p:txBody>
      </p:sp>
      <p:sp>
        <p:nvSpPr>
          <p:cNvPr id="10" name="Elipse 9">
            <a:hlinkClick r:id="rId4" action="ppaction://hlinksldjump"/>
          </p:cNvPr>
          <p:cNvSpPr/>
          <p:nvPr/>
        </p:nvSpPr>
        <p:spPr>
          <a:xfrm>
            <a:off x="5885645" y="5291070"/>
            <a:ext cx="2009104" cy="94015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B) Destilação simples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11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837386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Alternativa errada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smtClean="0">
                <a:solidFill>
                  <a:schemeClr val="tx2"/>
                </a:solidFill>
              </a:rPr>
              <a:t/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dirty="0">
                <a:solidFill>
                  <a:schemeClr val="tx2"/>
                </a:solidFill>
              </a:rPr>
              <a:t/>
            </a:r>
            <a:br>
              <a:rPr lang="pt-BR" dirty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>tente novamente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7170" name="Picture 2" descr="Resultado de imagem para cara de tr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31" y="2938685"/>
            <a:ext cx="2793687" cy="27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trela de 5 pontas 3">
            <a:hlinkClick r:id="rId3" action="ppaction://hlinksldjump"/>
          </p:cNvPr>
          <p:cNvSpPr/>
          <p:nvPr/>
        </p:nvSpPr>
        <p:spPr>
          <a:xfrm>
            <a:off x="9015212" y="4443211"/>
            <a:ext cx="2408350" cy="217653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Voltar  a questão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7949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965915"/>
            <a:ext cx="10353762" cy="4825285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Quando </a:t>
            </a:r>
            <a:r>
              <a:rPr lang="pt-BR" dirty="0"/>
              <a:t>usamos a liquefação </a:t>
            </a:r>
            <a:r>
              <a:rPr lang="pt-BR" dirty="0" smtClean="0"/>
              <a:t>fracionada?</a:t>
            </a:r>
            <a:endParaRPr lang="pt-BR" dirty="0"/>
          </a:p>
        </p:txBody>
      </p:sp>
      <p:sp>
        <p:nvSpPr>
          <p:cNvPr id="4" name="Elipse 3">
            <a:hlinkClick r:id="rId2" action="ppaction://hlinksldjump"/>
          </p:cNvPr>
          <p:cNvSpPr/>
          <p:nvPr/>
        </p:nvSpPr>
        <p:spPr>
          <a:xfrm>
            <a:off x="1261827" y="3889420"/>
            <a:ext cx="2163651" cy="1498241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A) Em líquidos que não se misturam</a:t>
            </a:r>
            <a:endParaRPr lang="pt-BR" dirty="0"/>
          </a:p>
        </p:txBody>
      </p:sp>
      <p:sp>
        <p:nvSpPr>
          <p:cNvPr id="5" name="Elipse 4">
            <a:hlinkClick r:id="rId3" action="ppaction://hlinksldjump"/>
          </p:cNvPr>
          <p:cNvSpPr/>
          <p:nvPr/>
        </p:nvSpPr>
        <p:spPr>
          <a:xfrm>
            <a:off x="8601328" y="2399762"/>
            <a:ext cx="2318197" cy="136516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C) Em gases</a:t>
            </a:r>
            <a:endParaRPr lang="pt-BR" dirty="0"/>
          </a:p>
        </p:txBody>
      </p:sp>
      <p:sp>
        <p:nvSpPr>
          <p:cNvPr id="6" name="Elipse 5">
            <a:hlinkClick r:id="rId2" action="ppaction://hlinksldjump"/>
          </p:cNvPr>
          <p:cNvSpPr/>
          <p:nvPr/>
        </p:nvSpPr>
        <p:spPr>
          <a:xfrm>
            <a:off x="4918699" y="3292696"/>
            <a:ext cx="2343954" cy="133511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B) Em misturas heterogêneas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81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837386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Alternativa errada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smtClean="0">
                <a:solidFill>
                  <a:schemeClr val="tx2"/>
                </a:solidFill>
              </a:rPr>
              <a:t/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dirty="0">
                <a:solidFill>
                  <a:schemeClr val="tx2"/>
                </a:solidFill>
              </a:rPr>
              <a:t/>
            </a:r>
            <a:br>
              <a:rPr lang="pt-BR" dirty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>tente novamente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7170" name="Picture 2" descr="Resultado de imagem para cara de tr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31" y="2938685"/>
            <a:ext cx="2793687" cy="27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trela de 5 pontas 3">
            <a:hlinkClick r:id="rId3" action="ppaction://hlinksldjump"/>
          </p:cNvPr>
          <p:cNvSpPr/>
          <p:nvPr/>
        </p:nvSpPr>
        <p:spPr>
          <a:xfrm>
            <a:off x="9015212" y="4443211"/>
            <a:ext cx="2408350" cy="217653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Voltar  a questão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0259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Liquefação fracionada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effectLst/>
              </a:rPr>
              <a:t>A </a:t>
            </a:r>
            <a:r>
              <a:rPr lang="pt-BR" b="1" dirty="0">
                <a:effectLst/>
              </a:rPr>
              <a:t>liquefação fracionada</a:t>
            </a:r>
            <a:r>
              <a:rPr lang="pt-BR" dirty="0">
                <a:effectLst/>
              </a:rPr>
              <a:t> é um </a:t>
            </a:r>
            <a:r>
              <a:rPr lang="pt-BR" dirty="0">
                <a:effectLst/>
                <a:hlinkClick r:id="rId2" tooltip="Processo de separação"/>
              </a:rPr>
              <a:t>processo de separação</a:t>
            </a:r>
            <a:r>
              <a:rPr lang="pt-BR" dirty="0">
                <a:effectLst/>
              </a:rPr>
              <a:t> feita para separar </a:t>
            </a:r>
            <a:r>
              <a:rPr lang="pt-BR" dirty="0">
                <a:effectLst/>
                <a:hlinkClick r:id="rId3" tooltip="Gás"/>
              </a:rPr>
              <a:t>gases</a:t>
            </a:r>
            <a:r>
              <a:rPr lang="pt-BR" dirty="0">
                <a:effectLst/>
              </a:rPr>
              <a:t> em uma </a:t>
            </a:r>
            <a:r>
              <a:rPr lang="pt-BR" dirty="0">
                <a:effectLst/>
                <a:hlinkClick r:id="rId4" tooltip="Mistura homogênea"/>
              </a:rPr>
              <a:t>mistura homogênea</a:t>
            </a:r>
            <a:r>
              <a:rPr lang="pt-BR" dirty="0">
                <a:effectLst/>
              </a:rPr>
              <a:t>.</a:t>
            </a:r>
            <a:endParaRPr lang="pt-BR" dirty="0"/>
          </a:p>
        </p:txBody>
      </p:sp>
      <p:pic>
        <p:nvPicPr>
          <p:cNvPr id="4098" name="Picture 2" descr="Resultado de imagem para liquefaÃ§Ã£o fr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3126345"/>
            <a:ext cx="3502025" cy="30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liquefaÃ§Ã£o fr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12" y="295040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5">
            <a:hlinkClick r:id="rId7" action="ppaction://hlinksldjump"/>
          </p:cNvPr>
          <p:cNvSpPr/>
          <p:nvPr/>
        </p:nvSpPr>
        <p:spPr>
          <a:xfrm>
            <a:off x="9876638" y="5301803"/>
            <a:ext cx="1390918" cy="97879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Próxima Questão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11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Como jogar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</a:t>
            </a:r>
            <a:r>
              <a:rPr lang="pt-BR" dirty="0" err="1" smtClean="0"/>
              <a:t>quizz</a:t>
            </a:r>
            <a:r>
              <a:rPr lang="pt-BR" dirty="0" smtClean="0"/>
              <a:t> funciona </a:t>
            </a:r>
            <a:r>
              <a:rPr lang="pt-BR" dirty="0"/>
              <a:t>da seguinte forma: cada pergunta tem </a:t>
            </a:r>
            <a:r>
              <a:rPr lang="pt-BR" dirty="0" smtClean="0"/>
              <a:t>algumas alternativas </a:t>
            </a:r>
            <a:r>
              <a:rPr lang="pt-BR" dirty="0"/>
              <a:t>e apenas uma delas é a correta. Você deve clicar na alternativa correta para que possa seguir em frente no </a:t>
            </a:r>
            <a:r>
              <a:rPr lang="pt-BR" dirty="0" err="1"/>
              <a:t>quizz</a:t>
            </a:r>
            <a:r>
              <a:rPr lang="pt-BR" dirty="0"/>
              <a:t>, caso você erre, será direcionado a tela da questão para refaze-la.</a:t>
            </a:r>
          </a:p>
        </p:txBody>
      </p:sp>
      <p:sp>
        <p:nvSpPr>
          <p:cNvPr id="4" name="Seta para a direita 3">
            <a:hlinkClick r:id="rId2" action="ppaction://hlinksldjump"/>
          </p:cNvPr>
          <p:cNvSpPr/>
          <p:nvPr/>
        </p:nvSpPr>
        <p:spPr>
          <a:xfrm rot="10800000">
            <a:off x="1235651" y="5209920"/>
            <a:ext cx="1757967" cy="1162559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1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1339403"/>
            <a:ext cx="10353762" cy="4451797"/>
          </a:xfrm>
        </p:spPr>
        <p:txBody>
          <a:bodyPr/>
          <a:lstStyle/>
          <a:p>
            <a:r>
              <a:rPr lang="pt-BR" dirty="0" smtClean="0"/>
              <a:t>Qual destes corresponde a destilação simples?</a:t>
            </a:r>
            <a:endParaRPr lang="pt-BR" dirty="0"/>
          </a:p>
        </p:txBody>
      </p:sp>
      <p:pic>
        <p:nvPicPr>
          <p:cNvPr id="4" name="Picture 2" descr="Resultado de imagem para evaporaÃ§Ã£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3013655"/>
            <a:ext cx="2357439" cy="186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m para destilaÃ§Ã£o simple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028" y="2678215"/>
            <a:ext cx="36385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destilaÃ§Ã£o fraciona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70" y="2171335"/>
            <a:ext cx="3144787" cy="290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837386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Alternativa errada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smtClean="0">
                <a:solidFill>
                  <a:schemeClr val="tx2"/>
                </a:solidFill>
              </a:rPr>
              <a:t/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dirty="0">
                <a:solidFill>
                  <a:schemeClr val="tx2"/>
                </a:solidFill>
              </a:rPr>
              <a:t/>
            </a:r>
            <a:br>
              <a:rPr lang="pt-BR" dirty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>tente novamente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7170" name="Picture 2" descr="Resultado de imagem para cara de tr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31" y="2938685"/>
            <a:ext cx="2793687" cy="27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trela de 5 pontas 3">
            <a:hlinkClick r:id="rId3" action="ppaction://hlinksldjump"/>
          </p:cNvPr>
          <p:cNvSpPr/>
          <p:nvPr/>
        </p:nvSpPr>
        <p:spPr>
          <a:xfrm>
            <a:off x="9015212" y="4443211"/>
            <a:ext cx="2408350" cy="217653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Voltar  a questão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7120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9553" y="605817"/>
            <a:ext cx="10353762" cy="3695136"/>
          </a:xfrm>
        </p:spPr>
        <p:txBody>
          <a:bodyPr/>
          <a:lstStyle/>
          <a:p>
            <a:pPr marL="0" indent="0" fontAlgn="base">
              <a:buNone/>
            </a:pPr>
            <a:r>
              <a:rPr lang="pt-BR" b="1" dirty="0">
                <a:solidFill>
                  <a:schemeClr val="tx2"/>
                </a:solidFill>
                <a:effectLst/>
              </a:rPr>
              <a:t>Destilação simples</a:t>
            </a:r>
          </a:p>
          <a:p>
            <a:pPr marL="0" indent="0" fontAlgn="base">
              <a:buNone/>
            </a:pPr>
            <a:r>
              <a:rPr lang="pt-BR" dirty="0">
                <a:effectLst/>
              </a:rPr>
              <a:t>A destilação simples é a separação entre substâncias sólidas de substâncias líquidas através de seus pontos de ebulição.</a:t>
            </a:r>
          </a:p>
          <a:p>
            <a:pPr marL="0" indent="0" fontAlgn="base">
              <a:buNone/>
            </a:pPr>
            <a:r>
              <a:rPr lang="pt-BR" dirty="0">
                <a:effectLst/>
              </a:rPr>
              <a:t>Exemplo: a água com sal submetidos à temperatura de ebulição que evapora sobrando apenas o sal.</a:t>
            </a:r>
          </a:p>
          <a:p>
            <a:endParaRPr lang="pt-BR" dirty="0"/>
          </a:p>
        </p:txBody>
      </p:sp>
      <p:pic>
        <p:nvPicPr>
          <p:cNvPr id="4" name="Picture 2" descr="Resultado de imagem para destilaÃ§Ã£o si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96" y="3296400"/>
            <a:ext cx="36385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de cantos arredondados 6">
            <a:hlinkClick r:id="rId3" action="ppaction://hlinksldjump"/>
          </p:cNvPr>
          <p:cNvSpPr/>
          <p:nvPr/>
        </p:nvSpPr>
        <p:spPr>
          <a:xfrm>
            <a:off x="10251583" y="5074276"/>
            <a:ext cx="1378040" cy="99167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Próxima Questão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42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Resultado de imagem para agua nacl arei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50" y="476518"/>
            <a:ext cx="2742597" cy="27216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ipse 5">
            <a:hlinkClick r:id="rId3" action="ppaction://hlinksldjump"/>
          </p:cNvPr>
          <p:cNvSpPr/>
          <p:nvPr/>
        </p:nvSpPr>
        <p:spPr>
          <a:xfrm>
            <a:off x="5023060" y="4007475"/>
            <a:ext cx="1944410" cy="1929685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C) </a:t>
            </a:r>
            <a:r>
              <a:rPr lang="pt-BR" dirty="0"/>
              <a:t>destilação </a:t>
            </a:r>
            <a:r>
              <a:rPr lang="pt-BR" dirty="0">
                <a:hlinkClick r:id="rId3" action="ppaction://hlinksldjump"/>
              </a:rPr>
              <a:t>e</a:t>
            </a:r>
            <a:r>
              <a:rPr lang="pt-BR" dirty="0"/>
              <a:t> separação magnética.</a:t>
            </a:r>
          </a:p>
          <a:p>
            <a:pPr algn="ctr"/>
            <a:endParaRPr lang="pt-BR" dirty="0"/>
          </a:p>
        </p:txBody>
      </p:sp>
      <p:sp>
        <p:nvSpPr>
          <p:cNvPr id="10" name="Elipse 9">
            <a:hlinkClick r:id="rId4" action="ppaction://hlinksldjump"/>
          </p:cNvPr>
          <p:cNvSpPr/>
          <p:nvPr/>
        </p:nvSpPr>
        <p:spPr>
          <a:xfrm>
            <a:off x="706191" y="3515932"/>
            <a:ext cx="2371860" cy="1283596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B) decantação e filtração</a:t>
            </a:r>
            <a:endParaRPr lang="pt-BR" dirty="0"/>
          </a:p>
        </p:txBody>
      </p:sp>
      <p:sp>
        <p:nvSpPr>
          <p:cNvPr id="11" name="Elipse 10">
            <a:hlinkClick r:id="rId3" action="ppaction://hlinksldjump"/>
          </p:cNvPr>
          <p:cNvSpPr/>
          <p:nvPr/>
        </p:nvSpPr>
        <p:spPr>
          <a:xfrm>
            <a:off x="928182" y="476518"/>
            <a:ext cx="2149869" cy="1360817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A) </a:t>
            </a:r>
            <a:r>
              <a:rPr lang="pt-BR" dirty="0"/>
              <a:t>filtração e destilação.</a:t>
            </a:r>
          </a:p>
          <a:p>
            <a:pPr algn="ctr"/>
            <a:endParaRPr lang="pt-BR" dirty="0"/>
          </a:p>
        </p:txBody>
      </p:sp>
      <p:sp>
        <p:nvSpPr>
          <p:cNvPr id="12" name="Elipse 11">
            <a:hlinkClick r:id="rId3" action="ppaction://hlinksldjump"/>
          </p:cNvPr>
          <p:cNvSpPr/>
          <p:nvPr/>
        </p:nvSpPr>
        <p:spPr>
          <a:xfrm>
            <a:off x="8345511" y="3606085"/>
            <a:ext cx="2565642" cy="1193443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E) centrifugação </a:t>
            </a:r>
            <a:r>
              <a:rPr lang="pt-BR" dirty="0"/>
              <a:t>e decantação.</a:t>
            </a:r>
          </a:p>
        </p:txBody>
      </p:sp>
      <p:sp>
        <p:nvSpPr>
          <p:cNvPr id="13" name="Elipse 12">
            <a:hlinkClick r:id="rId3" action="ppaction://hlinksldjump"/>
          </p:cNvPr>
          <p:cNvSpPr/>
          <p:nvPr/>
        </p:nvSpPr>
        <p:spPr>
          <a:xfrm>
            <a:off x="8629446" y="356264"/>
            <a:ext cx="2630036" cy="138238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D) </a:t>
            </a:r>
            <a:r>
              <a:rPr lang="pt-BR" dirty="0"/>
              <a:t>filtração e centrifugação.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37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837386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Alternativa errada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smtClean="0">
                <a:solidFill>
                  <a:schemeClr val="tx2"/>
                </a:solidFill>
              </a:rPr>
              <a:t/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dirty="0">
                <a:solidFill>
                  <a:schemeClr val="tx2"/>
                </a:solidFill>
              </a:rPr>
              <a:t/>
            </a:r>
            <a:br>
              <a:rPr lang="pt-BR" dirty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>tente novamente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7170" name="Picture 2" descr="Resultado de imagem para cara de tr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31" y="2938685"/>
            <a:ext cx="2793687" cy="27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trela de 5 pontas 3">
            <a:hlinkClick r:id="rId3" action="ppaction://hlinksldjump"/>
          </p:cNvPr>
          <p:cNvSpPr/>
          <p:nvPr/>
        </p:nvSpPr>
        <p:spPr>
          <a:xfrm>
            <a:off x="9015212" y="4443211"/>
            <a:ext cx="2408350" cy="217653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Voltar  a questão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472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decantação e filtração</a:t>
            </a:r>
          </a:p>
        </p:txBody>
      </p:sp>
      <p:pic>
        <p:nvPicPr>
          <p:cNvPr id="16386" name="Picture 2" descr="Resultado de imagem para decantaÃ§Ã£o e filtraÃ§Ã£o agua sal are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59" y="2746372"/>
            <a:ext cx="2330824" cy="301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do de imagem para decantaÃ§Ã£o e filtraÃ§Ã£o agua sal are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2746372"/>
            <a:ext cx="2716414" cy="28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>
            <a:hlinkClick r:id="rId4" action="ppaction://hlinksldjump"/>
          </p:cNvPr>
          <p:cNvSpPr/>
          <p:nvPr/>
        </p:nvSpPr>
        <p:spPr>
          <a:xfrm>
            <a:off x="10251583" y="5074276"/>
            <a:ext cx="1378040" cy="99167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Próxima Questão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45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900748"/>
              </p:ext>
            </p:extLst>
          </p:nvPr>
        </p:nvGraphicFramePr>
        <p:xfrm>
          <a:off x="888642" y="412126"/>
          <a:ext cx="10353674" cy="3603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6837"/>
                <a:gridCol w="5176837"/>
              </a:tblGrid>
              <a:tr h="12010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2060"/>
                          </a:solidFill>
                          <a:effectLst/>
                        </a:rPr>
                        <a:t>Processo de separação</a:t>
                      </a:r>
                      <a:endParaRPr lang="pt-BR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2060"/>
                          </a:solidFill>
                          <a:effectLst/>
                        </a:rPr>
                        <a:t>Características das misturas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053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Filtração simples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(A) líquidos imiscíveis com densidades diferentes.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05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II. Destilação simples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(B) homogênea envolvendo sólido dissolvido em líquido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05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III. Decantação utilizando funil de bromo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(C) líquidos miscíveis com temperaturas de ebulição próximas.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05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IV. Destilação fracionada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(D) heterogênea envolvendo sólido e líquido.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4951927" y="5574406"/>
            <a:ext cx="2640169" cy="643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mtClean="0"/>
              <a:t>d) I-D, II-A, III-B, IV-C </a:t>
            </a:r>
            <a:endParaRPr lang="pt-BR"/>
          </a:p>
        </p:txBody>
      </p:sp>
      <p:sp>
        <p:nvSpPr>
          <p:cNvPr id="6" name="Elipse 5">
            <a:hlinkClick r:id="rId2" action="ppaction://hlinksldjump"/>
          </p:cNvPr>
          <p:cNvSpPr/>
          <p:nvPr/>
        </p:nvSpPr>
        <p:spPr>
          <a:xfrm>
            <a:off x="4848896" y="4312275"/>
            <a:ext cx="2640169" cy="643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/>
              <a:t>c) I-B, II-C, III-D, IV-A </a:t>
            </a: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1091485" y="4312275"/>
            <a:ext cx="2640169" cy="643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/>
              <a:t>a) I-A, II-B, III-C, IV-D </a:t>
            </a:r>
          </a:p>
        </p:txBody>
      </p:sp>
      <p:sp>
        <p:nvSpPr>
          <p:cNvPr id="8" name="Elipse 7">
            <a:hlinkClick r:id="rId3" action="ppaction://hlinksldjump"/>
          </p:cNvPr>
          <p:cNvSpPr/>
          <p:nvPr/>
        </p:nvSpPr>
        <p:spPr>
          <a:xfrm>
            <a:off x="8274677" y="4312275"/>
            <a:ext cx="2640169" cy="643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e) I-D, II-B, III-A, IV-C</a:t>
            </a:r>
          </a:p>
        </p:txBody>
      </p:sp>
      <p:sp>
        <p:nvSpPr>
          <p:cNvPr id="9" name="Elipse 8">
            <a:hlinkClick r:id="rId2" action="ppaction://hlinksldjump"/>
          </p:cNvPr>
          <p:cNvSpPr/>
          <p:nvPr/>
        </p:nvSpPr>
        <p:spPr>
          <a:xfrm>
            <a:off x="1091484" y="5574406"/>
            <a:ext cx="2640169" cy="643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/>
              <a:t>b) I-C, II-D, III-B, IV-A </a:t>
            </a:r>
          </a:p>
        </p:txBody>
      </p:sp>
    </p:spTree>
    <p:extLst>
      <p:ext uri="{BB962C8B-B14F-4D97-AF65-F5344CB8AC3E}">
        <p14:creationId xmlns:p14="http://schemas.microsoft.com/office/powerpoint/2010/main" val="16806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>
                <a:effectLst/>
              </a:rPr>
              <a:t>Filtração </a:t>
            </a:r>
            <a:r>
              <a:rPr lang="pt-BR" dirty="0" smtClean="0">
                <a:effectLst/>
              </a:rPr>
              <a:t>simples: </a:t>
            </a:r>
            <a:r>
              <a:rPr lang="pt-BR" dirty="0">
                <a:solidFill>
                  <a:schemeClr val="tx2"/>
                </a:solidFill>
                <a:effectLst/>
              </a:rPr>
              <a:t>heterogênea envolvendo sólido e líquido.</a:t>
            </a:r>
            <a:endParaRPr lang="pt-BR" dirty="0" smtClean="0">
              <a:solidFill>
                <a:schemeClr val="tx2"/>
              </a:solidFill>
              <a:effectLst/>
            </a:endParaRPr>
          </a:p>
          <a:p>
            <a:r>
              <a:rPr lang="pt-BR" dirty="0">
                <a:effectLst/>
              </a:rPr>
              <a:t>Destilação </a:t>
            </a:r>
            <a:r>
              <a:rPr lang="pt-BR" dirty="0" smtClean="0">
                <a:effectLst/>
              </a:rPr>
              <a:t>simples: </a:t>
            </a:r>
            <a:r>
              <a:rPr lang="pt-BR" dirty="0">
                <a:solidFill>
                  <a:schemeClr val="tx2"/>
                </a:solidFill>
                <a:effectLst/>
              </a:rPr>
              <a:t>homogênea envolvendo sólido dissolvido em líquido</a:t>
            </a:r>
            <a:endParaRPr lang="pt-BR" dirty="0" smtClean="0">
              <a:solidFill>
                <a:schemeClr val="tx2"/>
              </a:solidFill>
              <a:effectLst/>
            </a:endParaRPr>
          </a:p>
          <a:p>
            <a:r>
              <a:rPr lang="pt-BR" dirty="0">
                <a:effectLst/>
              </a:rPr>
              <a:t>Decantação utilizando funil de </a:t>
            </a:r>
            <a:r>
              <a:rPr lang="pt-BR" dirty="0" smtClean="0">
                <a:effectLst/>
              </a:rPr>
              <a:t>bromo</a:t>
            </a:r>
            <a:r>
              <a:rPr lang="pt-BR" dirty="0" smtClean="0">
                <a:solidFill>
                  <a:schemeClr val="tx2"/>
                </a:solidFill>
                <a:effectLst/>
              </a:rPr>
              <a:t>: </a:t>
            </a:r>
            <a:r>
              <a:rPr lang="pt-BR" dirty="0">
                <a:solidFill>
                  <a:schemeClr val="tx2"/>
                </a:solidFill>
                <a:effectLst/>
              </a:rPr>
              <a:t>líquidos imiscíveis com densidades diferentes.</a:t>
            </a:r>
            <a:endParaRPr lang="pt-BR" dirty="0" smtClean="0">
              <a:solidFill>
                <a:schemeClr val="tx2"/>
              </a:solidFill>
              <a:effectLst/>
            </a:endParaRPr>
          </a:p>
          <a:p>
            <a:r>
              <a:rPr lang="pt-BR" dirty="0">
                <a:effectLst/>
              </a:rPr>
              <a:t>Destilação </a:t>
            </a:r>
            <a:r>
              <a:rPr lang="pt-BR" dirty="0" smtClean="0">
                <a:effectLst/>
              </a:rPr>
              <a:t>fracionada: </a:t>
            </a:r>
            <a:r>
              <a:rPr lang="pt-BR" dirty="0">
                <a:solidFill>
                  <a:schemeClr val="tx2"/>
                </a:solidFill>
                <a:effectLst/>
              </a:rPr>
              <a:t>líquidos miscíveis com temperaturas de ebulição </a:t>
            </a:r>
            <a:r>
              <a:rPr lang="pt-BR" dirty="0" smtClean="0">
                <a:solidFill>
                  <a:schemeClr val="tx2"/>
                </a:solidFill>
                <a:effectLst/>
              </a:rPr>
              <a:t>próximas.</a:t>
            </a:r>
          </a:p>
          <a:p>
            <a:endParaRPr lang="pt-BR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Triângulo isósceles 4">
            <a:hlinkClick r:id="rId2" action="ppaction://hlinksldjump"/>
          </p:cNvPr>
          <p:cNvSpPr/>
          <p:nvPr/>
        </p:nvSpPr>
        <p:spPr>
          <a:xfrm>
            <a:off x="5203064" y="4932608"/>
            <a:ext cx="1390919" cy="1378040"/>
          </a:xfrm>
          <a:prstGeom prst="triangl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6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837386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Alternativa errada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smtClean="0">
                <a:solidFill>
                  <a:schemeClr val="tx2"/>
                </a:solidFill>
              </a:rPr>
              <a:t/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dirty="0">
                <a:solidFill>
                  <a:schemeClr val="tx2"/>
                </a:solidFill>
              </a:rPr>
              <a:t/>
            </a:r>
            <a:br>
              <a:rPr lang="pt-BR" dirty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>tente novamente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7170" name="Picture 2" descr="Resultado de imagem para cara de tr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31" y="2938685"/>
            <a:ext cx="2793687" cy="27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trela de 5 pontas 3">
            <a:hlinkClick r:id="rId3" action="ppaction://hlinksldjump"/>
          </p:cNvPr>
          <p:cNvSpPr/>
          <p:nvPr/>
        </p:nvSpPr>
        <p:spPr>
          <a:xfrm>
            <a:off x="9015212" y="4443211"/>
            <a:ext cx="2408350" cy="217653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Voltar  a questão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7800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310" y="2502794"/>
            <a:ext cx="10353761" cy="1326321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Obrigada por jogar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Referencias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Disponível em: </a:t>
            </a:r>
            <a:r>
              <a:rPr lang="pt-BR" dirty="0">
                <a:hlinkClick r:id="rId2"/>
              </a:rPr>
              <a:t>https://www.todamateria.com.br/separacao-de-misturas</a:t>
            </a:r>
            <a:r>
              <a:rPr lang="pt-BR" dirty="0" smtClean="0">
                <a:hlinkClick r:id="rId2"/>
              </a:rPr>
              <a:t>/.Acesso</a:t>
            </a:r>
            <a:r>
              <a:rPr lang="pt-BR" dirty="0" smtClean="0"/>
              <a:t> em: 23/06/19.</a:t>
            </a:r>
          </a:p>
          <a:p>
            <a:endParaRPr lang="pt-BR" dirty="0"/>
          </a:p>
        </p:txBody>
      </p:sp>
      <p:sp>
        <p:nvSpPr>
          <p:cNvPr id="4" name="Seta para a direita 3">
            <a:hlinkClick r:id="rId3" action="ppaction://hlinksldjump"/>
          </p:cNvPr>
          <p:cNvSpPr/>
          <p:nvPr/>
        </p:nvSpPr>
        <p:spPr>
          <a:xfrm rot="10800000">
            <a:off x="1235651" y="5209920"/>
            <a:ext cx="1757967" cy="1162559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8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-279400"/>
            <a:ext cx="10353761" cy="1326321"/>
          </a:xfrm>
        </p:spPr>
        <p:txBody>
          <a:bodyPr/>
          <a:lstStyle/>
          <a:p>
            <a:r>
              <a:rPr lang="pt-BR" dirty="0" smtClean="0"/>
              <a:t>autoria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660399"/>
            <a:ext cx="10353762" cy="5885873"/>
          </a:xfrm>
        </p:spPr>
        <p:txBody>
          <a:bodyPr>
            <a:normAutofit fontScale="70000" lnSpcReduction="20000"/>
          </a:bodyPr>
          <a:lstStyle/>
          <a:p>
            <a:pPr marL="285750" indent="-285750" algn="just"/>
            <a:r>
              <a:rPr lang="pt-BR" dirty="0"/>
              <a:t>Titilo</a:t>
            </a:r>
            <a:r>
              <a:rPr lang="pt-BR" dirty="0" smtClean="0"/>
              <a:t>: Métodos de Separação de Misturas</a:t>
            </a:r>
            <a:endParaRPr lang="pt-BR" dirty="0"/>
          </a:p>
          <a:p>
            <a:pPr marL="285750" indent="-285750" algn="just"/>
            <a:r>
              <a:rPr lang="pt-BR" dirty="0"/>
              <a:t>Objetivo:  Auxiliar na aprendizagem dos conceitos relacionados a reações ácido-base com problematizações do cotidiano.</a:t>
            </a:r>
          </a:p>
          <a:p>
            <a:pPr marL="285750" indent="-285750" algn="just"/>
            <a:endParaRPr lang="pt-BR" dirty="0"/>
          </a:p>
          <a:p>
            <a:pPr marL="285750" indent="-285750" algn="just"/>
            <a:r>
              <a:rPr lang="pt-BR" dirty="0"/>
              <a:t>Componente curricular: </a:t>
            </a:r>
            <a:r>
              <a:rPr lang="pt-BR" dirty="0" smtClean="0"/>
              <a:t>2º </a:t>
            </a:r>
            <a:r>
              <a:rPr lang="pt-BR" dirty="0"/>
              <a:t>ano do Ensino Médio.</a:t>
            </a:r>
          </a:p>
          <a:p>
            <a:pPr marL="285750" indent="-285750" algn="just"/>
            <a:endParaRPr lang="pt-BR" dirty="0"/>
          </a:p>
          <a:p>
            <a:pPr marL="285750" indent="-285750" algn="just"/>
            <a:r>
              <a:rPr lang="pt-BR" dirty="0"/>
              <a:t>Conteúdo:  </a:t>
            </a:r>
            <a:r>
              <a:rPr lang="pt-BR" dirty="0" smtClean="0"/>
              <a:t>Misturas de soluções químicas</a:t>
            </a:r>
          </a:p>
          <a:p>
            <a:pPr marL="285750" indent="-285750" algn="just"/>
            <a:endParaRPr lang="pt-BR" dirty="0"/>
          </a:p>
          <a:p>
            <a:pPr marL="285750" indent="-285750" algn="just"/>
            <a:r>
              <a:rPr lang="pt-BR" dirty="0"/>
              <a:t>Descrição da autora:  Tanise Fontana do curso de Licenciatura em Química no IFFar-SVS.</a:t>
            </a:r>
          </a:p>
          <a:p>
            <a:pPr marL="285750" indent="-285750" algn="just"/>
            <a:endParaRPr lang="pt-BR" dirty="0"/>
          </a:p>
          <a:p>
            <a:pPr marL="285750" indent="-285750" algn="just"/>
            <a:r>
              <a:rPr lang="pt-BR" dirty="0"/>
              <a:t>Orientadora: Maria </a:t>
            </a:r>
            <a:r>
              <a:rPr lang="pt-BR" dirty="0" smtClean="0"/>
              <a:t>Rosangela Silveira  </a:t>
            </a:r>
            <a:r>
              <a:rPr lang="pt-BR" dirty="0" smtClean="0"/>
              <a:t>Ramos; Helena Brum Neto.</a:t>
            </a:r>
            <a:endParaRPr lang="pt-BR" dirty="0"/>
          </a:p>
          <a:p>
            <a:pPr marL="285750" indent="-285750" algn="just"/>
            <a:endParaRPr lang="pt-BR" dirty="0"/>
          </a:p>
          <a:p>
            <a:pPr marL="285750" indent="-285750" algn="just"/>
            <a:r>
              <a:rPr lang="pt-BR" dirty="0"/>
              <a:t>País: Brasil</a:t>
            </a:r>
          </a:p>
          <a:p>
            <a:pPr marL="285750" indent="-285750" algn="just"/>
            <a:endParaRPr lang="pt-BR" dirty="0"/>
          </a:p>
          <a:p>
            <a:pPr marL="285750" indent="-285750" algn="just"/>
            <a:r>
              <a:rPr lang="pt-BR" dirty="0"/>
              <a:t>Instituição: Instituto Federal Farroupilha - Programa de Residência Pedagógica (Coordenação de Aperfeiçoamento de Pessoal de Nível Superior - CAPES).</a:t>
            </a:r>
          </a:p>
          <a:p>
            <a:pPr marL="342900" indent="-342900" algn="just"/>
            <a:endParaRPr lang="pt-BR" dirty="0"/>
          </a:p>
          <a:p>
            <a:pPr marL="285750" indent="-285750" algn="just"/>
            <a:r>
              <a:rPr lang="pt-BR" dirty="0"/>
              <a:t>Ano: </a:t>
            </a:r>
            <a:r>
              <a:rPr lang="pt-BR" dirty="0" smtClean="0"/>
              <a:t>2019</a:t>
            </a:r>
            <a:endParaRPr lang="pt-BR" b="1" dirty="0"/>
          </a:p>
        </p:txBody>
      </p:sp>
      <p:sp>
        <p:nvSpPr>
          <p:cNvPr id="4" name="Elipse 3">
            <a:hlinkClick r:id="rId2" action="ppaction://hlinksldjump"/>
          </p:cNvPr>
          <p:cNvSpPr/>
          <p:nvPr/>
        </p:nvSpPr>
        <p:spPr>
          <a:xfrm>
            <a:off x="9621982" y="5860472"/>
            <a:ext cx="2140527" cy="685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Voltar ao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90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5563"/>
          </a:xfrm>
        </p:spPr>
        <p:txBody>
          <a:bodyPr/>
          <a:lstStyle/>
          <a:p>
            <a:r>
              <a:rPr lang="pt-BR" dirty="0"/>
              <a:t>Métodos de separação de misturas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3198" y="806451"/>
            <a:ext cx="4879199" cy="82391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Homogêneas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13796" y="1935163"/>
            <a:ext cx="5107208" cy="2878968"/>
          </a:xfrm>
        </p:spPr>
        <p:txBody>
          <a:bodyPr/>
          <a:lstStyle/>
          <a:p>
            <a:r>
              <a:rPr lang="pt-BR" b="1" dirty="0">
                <a:effectLst/>
              </a:rPr>
              <a:t>Destilação simples</a:t>
            </a:r>
          </a:p>
          <a:p>
            <a:r>
              <a:rPr lang="pt-BR" b="1" dirty="0">
                <a:effectLst/>
              </a:rPr>
              <a:t>Destilação fracionada</a:t>
            </a:r>
          </a:p>
          <a:p>
            <a:r>
              <a:rPr lang="pt-BR" b="1" dirty="0">
                <a:effectLst/>
              </a:rPr>
              <a:t>Vaporização</a:t>
            </a:r>
          </a:p>
          <a:p>
            <a:r>
              <a:rPr lang="pt-BR" b="1" dirty="0">
                <a:effectLst/>
              </a:rPr>
              <a:t>Liquefação fracionada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913607"/>
            <a:ext cx="4865554" cy="82391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Heterogêneas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1935162"/>
            <a:ext cx="5095357" cy="467169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pt-BR" b="1" dirty="0" smtClean="0">
                <a:effectLst/>
              </a:rPr>
              <a:t>Centrifugação</a:t>
            </a:r>
            <a:endParaRPr lang="pt-BR" b="1" dirty="0">
              <a:effectLst/>
            </a:endParaRPr>
          </a:p>
          <a:p>
            <a:pPr fontAlgn="base"/>
            <a:r>
              <a:rPr lang="pt-BR" b="1" dirty="0">
                <a:effectLst/>
              </a:rPr>
              <a:t>Filtração</a:t>
            </a:r>
          </a:p>
          <a:p>
            <a:pPr fontAlgn="base"/>
            <a:r>
              <a:rPr lang="pt-BR" b="1" dirty="0">
                <a:effectLst/>
              </a:rPr>
              <a:t>Decantação</a:t>
            </a:r>
          </a:p>
          <a:p>
            <a:pPr fontAlgn="base"/>
            <a:r>
              <a:rPr lang="pt-BR" b="1" dirty="0">
                <a:effectLst/>
              </a:rPr>
              <a:t>Dissolução fracionada</a:t>
            </a:r>
          </a:p>
          <a:p>
            <a:pPr fontAlgn="base"/>
            <a:r>
              <a:rPr lang="pt-BR" b="1" dirty="0">
                <a:effectLst/>
              </a:rPr>
              <a:t>Separação magnética</a:t>
            </a:r>
          </a:p>
          <a:p>
            <a:pPr fontAlgn="base"/>
            <a:r>
              <a:rPr lang="pt-BR" b="1" dirty="0">
                <a:effectLst/>
              </a:rPr>
              <a:t>Ventilação</a:t>
            </a:r>
          </a:p>
          <a:p>
            <a:pPr fontAlgn="base"/>
            <a:r>
              <a:rPr lang="pt-BR" b="1" dirty="0" err="1">
                <a:effectLst/>
              </a:rPr>
              <a:t>Levigação</a:t>
            </a:r>
            <a:endParaRPr lang="pt-BR" b="1" dirty="0">
              <a:effectLst/>
            </a:endParaRPr>
          </a:p>
          <a:p>
            <a:pPr fontAlgn="base"/>
            <a:r>
              <a:rPr lang="pt-BR" b="1" dirty="0">
                <a:effectLst/>
              </a:rPr>
              <a:t>Peneiração ou </a:t>
            </a:r>
            <a:r>
              <a:rPr lang="pt-BR" b="1" dirty="0" smtClean="0">
                <a:effectLst/>
              </a:rPr>
              <a:t>Tamisação</a:t>
            </a:r>
            <a:endParaRPr lang="pt-BR" b="1" dirty="0">
              <a:effectLst/>
            </a:endParaRPr>
          </a:p>
          <a:p>
            <a:pPr fontAlgn="base"/>
            <a:r>
              <a:rPr lang="pt-BR" b="1" dirty="0" smtClean="0">
                <a:effectLst/>
              </a:rPr>
              <a:t>Flotação</a:t>
            </a:r>
          </a:p>
          <a:p>
            <a:pPr fontAlgn="base"/>
            <a:r>
              <a:rPr lang="pt-BR" b="1" dirty="0">
                <a:effectLst/>
              </a:rPr>
              <a:t>Floculação</a:t>
            </a:r>
          </a:p>
          <a:p>
            <a:pPr fontAlgn="base"/>
            <a:r>
              <a:rPr lang="pt-BR" b="1" dirty="0">
                <a:effectLst/>
              </a:rPr>
              <a:t>Catação</a:t>
            </a:r>
          </a:p>
          <a:p>
            <a:pPr fontAlgn="base"/>
            <a:endParaRPr lang="pt-BR" b="1" dirty="0">
              <a:effectLst/>
            </a:endParaRPr>
          </a:p>
          <a:p>
            <a:pPr fontAlgn="base"/>
            <a:endParaRPr lang="pt-BR" b="1" dirty="0" smtClean="0">
              <a:effectLst/>
            </a:endParaRPr>
          </a:p>
          <a:p>
            <a:pPr fontAlgn="base"/>
            <a:endParaRPr lang="pt-BR" b="1" dirty="0">
              <a:effectLst/>
            </a:endParaRPr>
          </a:p>
        </p:txBody>
      </p:sp>
      <p:sp>
        <p:nvSpPr>
          <p:cNvPr id="7" name="Retângulo de cantos arredondados 6">
            <a:hlinkClick r:id="rId2" action="ppaction://hlinksldjump"/>
          </p:cNvPr>
          <p:cNvSpPr/>
          <p:nvPr/>
        </p:nvSpPr>
        <p:spPr>
          <a:xfrm>
            <a:off x="1416676" y="5447763"/>
            <a:ext cx="1803042" cy="115909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Jogar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98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trela de 5 pontas 3">
            <a:hlinkClick r:id="rId2" action="ppaction://hlinksldjump"/>
          </p:cNvPr>
          <p:cNvSpPr/>
          <p:nvPr/>
        </p:nvSpPr>
        <p:spPr>
          <a:xfrm>
            <a:off x="3979571" y="1455311"/>
            <a:ext cx="4790941" cy="3928057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1º Pergunta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55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373487"/>
            <a:ext cx="10353762" cy="5417713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pt-BR" dirty="0">
                <a:effectLst/>
              </a:rPr>
              <a:t>(Enem - 2013) Entre as substâncias usadas para o tratamento de água está o sulfato de alumínio que, em meio alcalino, forma partículas em suspensão na água, às quais as impurezas presentes no meio se </a:t>
            </a:r>
            <a:r>
              <a:rPr lang="pt-BR" dirty="0" smtClean="0">
                <a:effectLst/>
              </a:rPr>
              <a:t>aderem. O </a:t>
            </a:r>
            <a:r>
              <a:rPr lang="pt-BR" dirty="0">
                <a:effectLst/>
              </a:rPr>
              <a:t>método de separação comumente usado para retirar o sulfato de alumínio com as impurezas aderidas é a: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lipse 3">
            <a:hlinkClick r:id="rId2" action="ppaction://hlinksldjump"/>
          </p:cNvPr>
          <p:cNvSpPr/>
          <p:nvPr/>
        </p:nvSpPr>
        <p:spPr>
          <a:xfrm>
            <a:off x="4731728" y="2929942"/>
            <a:ext cx="2434107" cy="121061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C) Centrifugação</a:t>
            </a:r>
            <a:endParaRPr lang="pt-BR" dirty="0"/>
          </a:p>
        </p:txBody>
      </p:sp>
      <p:sp>
        <p:nvSpPr>
          <p:cNvPr id="5" name="Elipse 4">
            <a:hlinkClick r:id="rId3" action="ppaction://hlinksldjump"/>
          </p:cNvPr>
          <p:cNvSpPr/>
          <p:nvPr/>
        </p:nvSpPr>
        <p:spPr>
          <a:xfrm>
            <a:off x="2645465" y="4269346"/>
            <a:ext cx="1751527" cy="104318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B) Flotação </a:t>
            </a:r>
            <a:endParaRPr lang="pt-BR" dirty="0"/>
          </a:p>
        </p:txBody>
      </p:sp>
      <p:sp>
        <p:nvSpPr>
          <p:cNvPr id="6" name="Elipse 5">
            <a:hlinkClick r:id="rId2" action="ppaction://hlinksldjump"/>
          </p:cNvPr>
          <p:cNvSpPr/>
          <p:nvPr/>
        </p:nvSpPr>
        <p:spPr>
          <a:xfrm>
            <a:off x="8583398" y="2560749"/>
            <a:ext cx="2132455" cy="104318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E) </a:t>
            </a:r>
            <a:r>
              <a:rPr lang="pt-BR" dirty="0" err="1" smtClean="0"/>
              <a:t>Levigação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7125588" y="4269346"/>
            <a:ext cx="1933977" cy="104318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D) Peneiração </a:t>
            </a:r>
            <a:endParaRPr lang="pt-BR" dirty="0"/>
          </a:p>
        </p:txBody>
      </p:sp>
      <p:sp>
        <p:nvSpPr>
          <p:cNvPr id="8" name="Elipse 7">
            <a:hlinkClick r:id="rId2" action="ppaction://hlinksldjump"/>
          </p:cNvPr>
          <p:cNvSpPr/>
          <p:nvPr/>
        </p:nvSpPr>
        <p:spPr>
          <a:xfrm>
            <a:off x="1159099" y="2408348"/>
            <a:ext cx="2155066" cy="104318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A) Ventilação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39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837386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Alternativa errada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smtClean="0">
                <a:solidFill>
                  <a:schemeClr val="tx2"/>
                </a:solidFill>
              </a:rPr>
              <a:t/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dirty="0">
                <a:solidFill>
                  <a:schemeClr val="tx2"/>
                </a:solidFill>
              </a:rPr>
              <a:t/>
            </a:r>
            <a:br>
              <a:rPr lang="pt-BR" dirty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>tente novamente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7170" name="Picture 2" descr="Resultado de imagem para cara de tr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31" y="2938685"/>
            <a:ext cx="2793687" cy="27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trela de 5 pontas 3">
            <a:hlinkClick r:id="rId3" action="ppaction://hlinksldjump"/>
          </p:cNvPr>
          <p:cNvSpPr/>
          <p:nvPr/>
        </p:nvSpPr>
        <p:spPr>
          <a:xfrm>
            <a:off x="9015212" y="4443211"/>
            <a:ext cx="2408350" cy="217653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Voltar  a questão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9459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04402" y="474556"/>
            <a:ext cx="10353761" cy="1326321"/>
          </a:xfrm>
        </p:spPr>
        <p:txBody>
          <a:bodyPr/>
          <a:lstStyle/>
          <a:p>
            <a:r>
              <a:rPr lang="pt-BR" dirty="0" smtClean="0"/>
              <a:t>Flotação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61262" y="1626134"/>
            <a:ext cx="8730419" cy="3695136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pt-BR" dirty="0">
                <a:effectLst/>
              </a:rPr>
              <a:t>A </a:t>
            </a:r>
            <a:r>
              <a:rPr lang="pt-BR" dirty="0">
                <a:effectLst/>
                <a:hlinkClick r:id="rId2"/>
              </a:rPr>
              <a:t>flotação</a:t>
            </a:r>
            <a:r>
              <a:rPr lang="pt-BR" dirty="0">
                <a:effectLst/>
              </a:rPr>
              <a:t> é a separação de substâncias sólidas e substâncias líquidas, o que é feito através da adição de substâncias na água que propiciam a formação de bolhas. As bolhas formam, então, uma espuma, separando as substâncias.</a:t>
            </a:r>
          </a:p>
          <a:p>
            <a:pPr algn="just" fontAlgn="base"/>
            <a:r>
              <a:rPr lang="pt-BR" dirty="0">
                <a:effectLst/>
              </a:rPr>
              <a:t>Exemplo: tratamento de água.</a:t>
            </a:r>
          </a:p>
        </p:txBody>
      </p:sp>
      <p:pic>
        <p:nvPicPr>
          <p:cNvPr id="1030" name="Picture 6" descr="Resultado de imagem para flotaÃ§Ã£o~ag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64" y="3664338"/>
            <a:ext cx="2989948" cy="2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flotaÃ§Ã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475" y="3822612"/>
            <a:ext cx="3177576" cy="238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5">
            <a:hlinkClick r:id="rId5" action="ppaction://hlinksldjump"/>
          </p:cNvPr>
          <p:cNvSpPr/>
          <p:nvPr/>
        </p:nvSpPr>
        <p:spPr>
          <a:xfrm>
            <a:off x="1571223" y="4935066"/>
            <a:ext cx="1815921" cy="102785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Próxima Questão </a:t>
            </a:r>
            <a:endParaRPr lang="pt-BR" dirty="0"/>
          </a:p>
        </p:txBody>
      </p:sp>
      <p:pic>
        <p:nvPicPr>
          <p:cNvPr id="1040" name="Picture 16" descr="Imagem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3" y="474556"/>
            <a:ext cx="1647467" cy="292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502276"/>
            <a:ext cx="10353762" cy="5288924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effectLst/>
              </a:rPr>
              <a:t>O “funil de bromo” também conhecido como funil de decantação é usado em laboratório para separar algumas misturas. Qual das misturas abaixo poderia ser separada usando esse tipo de funil</a:t>
            </a:r>
            <a:r>
              <a:rPr lang="pt-BR" dirty="0" smtClean="0">
                <a:effectLst/>
              </a:rPr>
              <a:t>?</a:t>
            </a:r>
            <a:endParaRPr lang="pt-BR" dirty="0">
              <a:effectLst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Elipse 5">
            <a:hlinkClick r:id="rId2" action="ppaction://hlinksldjump"/>
          </p:cNvPr>
          <p:cNvSpPr/>
          <p:nvPr/>
        </p:nvSpPr>
        <p:spPr>
          <a:xfrm>
            <a:off x="4998420" y="4553218"/>
            <a:ext cx="2136475" cy="121061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D) Areia </a:t>
            </a:r>
            <a:r>
              <a:rPr lang="pt-BR" dirty="0"/>
              <a:t>e pó de ferro.</a:t>
            </a: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8578748" y="4438919"/>
            <a:ext cx="1738648" cy="121061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E) Água </a:t>
            </a:r>
            <a:r>
              <a:rPr lang="pt-BR" dirty="0"/>
              <a:t>e areia.</a:t>
            </a:r>
          </a:p>
        </p:txBody>
      </p:sp>
      <p:sp>
        <p:nvSpPr>
          <p:cNvPr id="8" name="Elipse 7">
            <a:hlinkClick r:id="rId2" action="ppaction://hlinksldjump"/>
          </p:cNvPr>
          <p:cNvSpPr/>
          <p:nvPr/>
        </p:nvSpPr>
        <p:spPr>
          <a:xfrm>
            <a:off x="8282533" y="2167944"/>
            <a:ext cx="1738648" cy="121061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C</a:t>
            </a:r>
            <a:r>
              <a:rPr lang="pt-BR" dirty="0" smtClean="0"/>
              <a:t>) Água </a:t>
            </a:r>
            <a:r>
              <a:rPr lang="pt-BR" dirty="0"/>
              <a:t>e álcool.</a:t>
            </a:r>
          </a:p>
        </p:txBody>
      </p:sp>
      <p:sp>
        <p:nvSpPr>
          <p:cNvPr id="9" name="Elipse 8">
            <a:hlinkClick r:id="rId3" action="ppaction://hlinksldjump"/>
          </p:cNvPr>
          <p:cNvSpPr/>
          <p:nvPr/>
        </p:nvSpPr>
        <p:spPr>
          <a:xfrm>
            <a:off x="4296866" y="2009104"/>
            <a:ext cx="2966819" cy="157444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B) Água </a:t>
            </a:r>
            <a:r>
              <a:rPr lang="pt-BR" dirty="0"/>
              <a:t>e gasolina, dois líquidos imiscíveis</a:t>
            </a:r>
            <a:r>
              <a:rPr lang="pt-BR" dirty="0" smtClean="0"/>
              <a:t>. </a:t>
            </a:r>
          </a:p>
        </p:txBody>
      </p:sp>
      <p:sp>
        <p:nvSpPr>
          <p:cNvPr id="10" name="Elipse 9">
            <a:hlinkClick r:id="rId2" action="ppaction://hlinksldjump"/>
          </p:cNvPr>
          <p:cNvSpPr/>
          <p:nvPr/>
        </p:nvSpPr>
        <p:spPr>
          <a:xfrm>
            <a:off x="911304" y="2167944"/>
            <a:ext cx="2807595" cy="121061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A) Água e glicose dissolvida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57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411</TotalTime>
  <Words>891</Words>
  <Application>Microsoft Office PowerPoint</Application>
  <PresentationFormat>Personalizar</PresentationFormat>
  <Paragraphs>136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Damask</vt:lpstr>
      <vt:lpstr>Métodos de separação de misturas</vt:lpstr>
      <vt:lpstr>Como jogar</vt:lpstr>
      <vt:lpstr>Referencias </vt:lpstr>
      <vt:lpstr>Métodos de separação de misturas</vt:lpstr>
      <vt:lpstr>Apresentação do PowerPoint</vt:lpstr>
      <vt:lpstr>Apresentação do PowerPoint</vt:lpstr>
      <vt:lpstr>Alternativa errada   tente novamente</vt:lpstr>
      <vt:lpstr>Flotação</vt:lpstr>
      <vt:lpstr>Apresentação do PowerPoint</vt:lpstr>
      <vt:lpstr>Alternativa errada   tente novamente</vt:lpstr>
      <vt:lpstr>Apresentação do PowerPoint</vt:lpstr>
      <vt:lpstr>Apresentação do PowerPoint</vt:lpstr>
      <vt:lpstr>Alternativa errada   tente novamente</vt:lpstr>
      <vt:lpstr>Dissolução fracionada e filtração </vt:lpstr>
      <vt:lpstr>Apresentação do PowerPoint</vt:lpstr>
      <vt:lpstr>Alternativa errada   tente novamente</vt:lpstr>
      <vt:lpstr>Apresentação do PowerPoint</vt:lpstr>
      <vt:lpstr>Alternativa errada   tente novamente</vt:lpstr>
      <vt:lpstr>Liquefação fracionada</vt:lpstr>
      <vt:lpstr>Apresentação do PowerPoint</vt:lpstr>
      <vt:lpstr>Alternativa errada   tente novamente</vt:lpstr>
      <vt:lpstr>Apresentação do PowerPoint</vt:lpstr>
      <vt:lpstr>Apresentação do PowerPoint</vt:lpstr>
      <vt:lpstr>Alternativa errada   tente novamente</vt:lpstr>
      <vt:lpstr>decantação e filtração</vt:lpstr>
      <vt:lpstr>Apresentação do PowerPoint</vt:lpstr>
      <vt:lpstr>Apresentação do PowerPoint</vt:lpstr>
      <vt:lpstr>Alternativa errada   tente novamente</vt:lpstr>
      <vt:lpstr>Obrigada por jogar</vt:lpstr>
      <vt:lpstr>autoria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separação de misturas</dc:title>
  <dc:creator>Altair Simon Fontana</dc:creator>
  <cp:lastModifiedBy>Avaliador</cp:lastModifiedBy>
  <cp:revision>27</cp:revision>
  <dcterms:created xsi:type="dcterms:W3CDTF">2019-06-23T12:52:01Z</dcterms:created>
  <dcterms:modified xsi:type="dcterms:W3CDTF">2019-11-28T14:31:41Z</dcterms:modified>
</cp:coreProperties>
</file>