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Maven Pro" charset="0"/>
      <p:regular r:id="rId11"/>
      <p:bold r:id="rId12"/>
    </p:embeddedFont>
    <p:embeddedFont>
      <p:font typeface="Lucida Sans" pitchFamily="34" charset="0"/>
      <p:regular r:id="rId13"/>
      <p:bold r:id="rId14"/>
      <p:italic r:id="rId15"/>
      <p:boldItalic r:id="rId16"/>
    </p:embeddedFont>
    <p:embeddedFont>
      <p:font typeface="Nunito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6b8a8b47f7_0_6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6b8a8b47f7_0_6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6b8a8b47f7_0_6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6b8a8b47f7_0_6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6b8a8b47f7_0_6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6b8a8b47f7_0_6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6b8a8b47f7_0_6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6b8a8b47f7_0_6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6b8a8b4a1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6b8a8b4a1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4546120"/>
            <a:ext cx="1691422" cy="2310006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5118675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2151750"/>
            <a:ext cx="4255500" cy="24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4795067"/>
            <a:ext cx="4255500" cy="9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5465463"/>
            <a:ext cx="9144036" cy="1392365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1030300"/>
            <a:ext cx="6366900" cy="24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3616400"/>
            <a:ext cx="6366900" cy="148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06324" algn="l" rtl="0">
              <a:spcBef>
                <a:spcPts val="400"/>
              </a:spcBef>
              <a:spcAft>
                <a:spcPts val="0"/>
              </a:spcAft>
              <a:buSzPts val="1224"/>
              <a:buChar char="●"/>
              <a:defRPr/>
            </a:lvl1pPr>
            <a:lvl2pPr marL="914400" lvl="1" indent="-342900" algn="l" rtl="0">
              <a:spcBef>
                <a:spcPts val="324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3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1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4541"/>
            <a:ext cx="1233215" cy="1846001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3871914"/>
            <a:ext cx="2186148" cy="2985925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2151767"/>
            <a:ext cx="5857800" cy="24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399168"/>
            <a:ext cx="999312" cy="1332416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798100"/>
            <a:ext cx="7030500" cy="13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2653400"/>
            <a:ext cx="70305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399168"/>
            <a:ext cx="999312" cy="1332416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798100"/>
            <a:ext cx="7030500" cy="13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2653400"/>
            <a:ext cx="34305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2653400"/>
            <a:ext cx="34305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399168"/>
            <a:ext cx="999312" cy="1332416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798100"/>
            <a:ext cx="7030500" cy="133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399168"/>
            <a:ext cx="999312" cy="1332416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798100"/>
            <a:ext cx="3312000" cy="212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3079567"/>
            <a:ext cx="3312000" cy="29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742"/>
            <a:ext cx="2267451" cy="3468833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1018133"/>
            <a:ext cx="5857800" cy="47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399168"/>
            <a:ext cx="999312" cy="1332416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798100"/>
            <a:ext cx="3430500" cy="26535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3657604"/>
            <a:ext cx="3430500" cy="9681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881333"/>
            <a:ext cx="3430500" cy="51609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5129497"/>
            <a:ext cx="825392" cy="1100560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5518633"/>
            <a:ext cx="5843100" cy="71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6315968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>
            <a:spLocks noGrp="1"/>
          </p:cNvSpPr>
          <p:nvPr>
            <p:ph type="ctrTitle"/>
          </p:nvPr>
        </p:nvSpPr>
        <p:spPr>
          <a:xfrm>
            <a:off x="387425" y="2455775"/>
            <a:ext cx="4396800" cy="17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</a:pPr>
            <a:r>
              <a:rPr lang="pt-BR"/>
              <a:t>LOGÍSTICA DE ABASTECIMENTO HOSPITALAR</a:t>
            </a:r>
            <a:endParaRPr/>
          </a:p>
        </p:txBody>
      </p:sp>
      <p:sp>
        <p:nvSpPr>
          <p:cNvPr id="284" name="Google Shape;284;p14"/>
          <p:cNvSpPr txBox="1">
            <a:spLocks noGrp="1"/>
          </p:cNvSpPr>
          <p:nvPr>
            <p:ph type="subTitle" idx="1"/>
          </p:nvPr>
        </p:nvSpPr>
        <p:spPr>
          <a:xfrm>
            <a:off x="2442550" y="4175975"/>
            <a:ext cx="252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64008" lvl="0" indent="0" algn="r" rtl="0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pt-BR" sz="1800"/>
              <a:t>Por: Anthony Oliveira</a:t>
            </a:r>
            <a:endParaRPr sz="1800"/>
          </a:p>
        </p:txBody>
      </p:sp>
      <p:sp>
        <p:nvSpPr>
          <p:cNvPr id="285" name="Google Shape;285;p14"/>
          <p:cNvSpPr txBox="1">
            <a:spLocks noGrp="1"/>
          </p:cNvSpPr>
          <p:nvPr>
            <p:ph type="subTitle" idx="1"/>
          </p:nvPr>
        </p:nvSpPr>
        <p:spPr>
          <a:xfrm>
            <a:off x="2801400" y="5871375"/>
            <a:ext cx="252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64008" lvl="0" indent="0" algn="ctr" rtl="0">
              <a:spcBef>
                <a:spcPts val="0"/>
              </a:spcBef>
              <a:spcAft>
                <a:spcPts val="0"/>
              </a:spcAft>
              <a:buSzPts val="1836"/>
              <a:buNone/>
            </a:pPr>
            <a:r>
              <a:rPr lang="pt-BR" sz="1800"/>
              <a:t>2019</a:t>
            </a:r>
            <a:endParaRPr sz="1800"/>
          </a:p>
        </p:txBody>
      </p:sp>
      <p:pic>
        <p:nvPicPr>
          <p:cNvPr id="5" name="Imagem 4" descr="88x3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62725"/>
            <a:ext cx="838200" cy="2952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>
            <a:spLocks noGrp="1"/>
          </p:cNvSpPr>
          <p:nvPr>
            <p:ph type="title"/>
          </p:nvPr>
        </p:nvSpPr>
        <p:spPr>
          <a:xfrm>
            <a:off x="4127750" y="5723300"/>
            <a:ext cx="2910600" cy="75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Bons estudos!</a:t>
            </a:r>
            <a:endParaRPr sz="2400"/>
          </a:p>
        </p:txBody>
      </p:sp>
      <p:sp>
        <p:nvSpPr>
          <p:cNvPr id="291" name="Google Shape;291;p15"/>
          <p:cNvSpPr txBox="1">
            <a:spLocks noGrp="1"/>
          </p:cNvSpPr>
          <p:nvPr>
            <p:ph type="title"/>
          </p:nvPr>
        </p:nvSpPr>
        <p:spPr>
          <a:xfrm>
            <a:off x="608400" y="2337650"/>
            <a:ext cx="8106300" cy="219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/>
              <a:t>A seguir será apresentado de forma breve, a Logística de Abastecimento Hospitalar da Universidade de Ciências da Saúde de Alagoas (UNCISAL) com intuito de aprimorar os conhecimentos dos servidores da Instituição.</a:t>
            </a:r>
            <a:endParaRPr sz="2400"/>
          </a:p>
        </p:txBody>
      </p:sp>
      <p:sp>
        <p:nvSpPr>
          <p:cNvPr id="292" name="Google Shape;292;p15"/>
          <p:cNvSpPr txBox="1">
            <a:spLocks noGrp="1"/>
          </p:cNvSpPr>
          <p:nvPr>
            <p:ph type="title"/>
          </p:nvPr>
        </p:nvSpPr>
        <p:spPr>
          <a:xfrm>
            <a:off x="1595275" y="664949"/>
            <a:ext cx="5857800" cy="12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Boas Vindas,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6"/>
          <p:cNvSpPr txBox="1">
            <a:spLocks noGrp="1"/>
          </p:cNvSpPr>
          <p:nvPr>
            <p:ph type="body" idx="4294967295"/>
          </p:nvPr>
        </p:nvSpPr>
        <p:spPr>
          <a:xfrm>
            <a:off x="457200" y="1220900"/>
            <a:ext cx="8229600" cy="47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FFFFFF"/>
                </a:solidFill>
              </a:rPr>
              <a:t>1. Tipos de Aquisições</a:t>
            </a:r>
            <a:endParaRPr sz="2400" b="1">
              <a:solidFill>
                <a:srgbClr val="FFFFFF"/>
              </a:solidFill>
            </a:endParaRPr>
          </a:p>
          <a:p>
            <a:pPr marL="621792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1.1 Compra Direta (Dispensa);</a:t>
            </a:r>
            <a:endParaRPr sz="2400">
              <a:solidFill>
                <a:srgbClr val="FFFFFF"/>
              </a:solidFill>
            </a:endParaRPr>
          </a:p>
          <a:p>
            <a:pPr marL="621792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1.2 Licitação;</a:t>
            </a:r>
            <a:endParaRPr sz="2400">
              <a:solidFill>
                <a:srgbClr val="FFFFFF"/>
              </a:solidFill>
            </a:endParaRPr>
          </a:p>
          <a:p>
            <a:pPr marL="621792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1.3 Inexigibilidade;</a:t>
            </a:r>
            <a:endParaRPr sz="2800">
              <a:solidFill>
                <a:srgbClr val="FFFFFF"/>
              </a:solidFill>
            </a:endParaRPr>
          </a:p>
          <a:p>
            <a:pPr marL="36576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FFFFFF"/>
                </a:solidFill>
              </a:rPr>
              <a:t>2.Fluxo de Aquisições</a:t>
            </a:r>
            <a:endParaRPr sz="2400" b="1">
              <a:solidFill>
                <a:srgbClr val="FFFFFF"/>
              </a:solidFill>
            </a:endParaRPr>
          </a:p>
          <a:p>
            <a:pPr marL="621792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2.1 Fase Interna;</a:t>
            </a:r>
            <a:endParaRPr sz="2400">
              <a:solidFill>
                <a:srgbClr val="FFFFFF"/>
              </a:solidFill>
            </a:endParaRPr>
          </a:p>
          <a:p>
            <a:pPr marL="457200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  2.2  Fase Externa (CPL);</a:t>
            </a:r>
            <a:endParaRPr sz="24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  </a:t>
            </a:r>
            <a:r>
              <a:rPr lang="pt-BR" sz="2400" b="1">
                <a:solidFill>
                  <a:srgbClr val="FFFFFF"/>
                </a:solidFill>
              </a:rPr>
              <a:t>   3. Recebimento;</a:t>
            </a:r>
            <a:endParaRPr sz="2400"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FFFFFF"/>
                </a:solidFill>
              </a:rPr>
              <a:t>     </a:t>
            </a:r>
            <a:r>
              <a:rPr lang="pt-BR" sz="2400" b="1">
                <a:solidFill>
                  <a:srgbClr val="FFFFFF"/>
                </a:solidFill>
              </a:rPr>
              <a:t>4. Armazenamento;</a:t>
            </a:r>
            <a:endParaRPr sz="2400" b="1">
              <a:solidFill>
                <a:srgbClr val="FFFFFF"/>
              </a:solidFill>
            </a:endParaRPr>
          </a:p>
        </p:txBody>
      </p:sp>
      <p:sp>
        <p:nvSpPr>
          <p:cNvPr id="298" name="Google Shape;298;p16"/>
          <p:cNvSpPr txBox="1">
            <a:spLocks noGrp="1"/>
          </p:cNvSpPr>
          <p:nvPr>
            <p:ph type="title"/>
          </p:nvPr>
        </p:nvSpPr>
        <p:spPr>
          <a:xfrm>
            <a:off x="1836775" y="327195"/>
            <a:ext cx="5857800" cy="8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pt-BR"/>
              <a:t>Sumário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7"/>
          <p:cNvSpPr txBox="1">
            <a:spLocks noGrp="1"/>
          </p:cNvSpPr>
          <p:nvPr>
            <p:ph type="title"/>
          </p:nvPr>
        </p:nvSpPr>
        <p:spPr>
          <a:xfrm>
            <a:off x="352525" y="2149400"/>
            <a:ext cx="7076100" cy="27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1.2. Licitações</a:t>
            </a:r>
            <a:endParaRPr sz="280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0"/>
              <a:t>Procedimento de aquisição de bens e de serviços comuns, executado pela Comissão Permanente de Licitações, no valor compreendido nos limites previstos no art. 23, inciso II, alínea “b” da Lei Federal 8666/93, em que a disputa é feita por meio de propostas e lances sucessivos, apurando o melhor preço, em sessão pública. Atualmente, a modalidade de licitação utilizada é o Pregão Eletrônico, pois permite maior agilidade nas aquisições ao desburocratizar os procedimentos para habilitação e o cumprimento da seqüência de fases da Licitação.</a:t>
            </a:r>
            <a:endParaRPr sz="1800" b="0"/>
          </a:p>
        </p:txBody>
      </p:sp>
      <p:sp>
        <p:nvSpPr>
          <p:cNvPr id="304" name="Google Shape;304;p17"/>
          <p:cNvSpPr txBox="1">
            <a:spLocks noGrp="1"/>
          </p:cNvSpPr>
          <p:nvPr>
            <p:ph type="title"/>
          </p:nvPr>
        </p:nvSpPr>
        <p:spPr>
          <a:xfrm>
            <a:off x="352525" y="5059775"/>
            <a:ext cx="6321600" cy="16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1.3. Inexigibilidade</a:t>
            </a:r>
            <a:endParaRPr sz="280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/>
              <a:t>É realizada, quando houver comprovada inviabilidade de concorrência, e a contratação é feita diretamente com fornecedor exclusivo. Essa aquisição está prevista no Art.25 da Lei Federal 8.666/93. </a:t>
            </a:r>
            <a:endParaRPr sz="1800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05" name="Google Shape;305;p17"/>
          <p:cNvSpPr txBox="1">
            <a:spLocks noGrp="1"/>
          </p:cNvSpPr>
          <p:nvPr>
            <p:ph type="title"/>
          </p:nvPr>
        </p:nvSpPr>
        <p:spPr>
          <a:xfrm>
            <a:off x="2729575" y="453500"/>
            <a:ext cx="6321600" cy="18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/>
              <a:t>1.1. Compras Diretas</a:t>
            </a:r>
            <a:endParaRPr sz="280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/>
              <a:t>É o procedimento de aquisição pelo qual é selecionada a proposta mais vantajosa, contratando o objeto de interesse, com base no Art. 24, inciso I e II da Lei Federal 8.666/93; ou seja, aquisição em valores de no máximo R$ 17.600,00.</a:t>
            </a:r>
            <a:endParaRPr sz="1800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"/>
          <p:cNvSpPr txBox="1">
            <a:spLocks noGrp="1"/>
          </p:cNvSpPr>
          <p:nvPr>
            <p:ph type="body" idx="4294967295"/>
          </p:nvPr>
        </p:nvSpPr>
        <p:spPr>
          <a:xfrm>
            <a:off x="1929175" y="293725"/>
            <a:ext cx="7086600" cy="28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>
                <a:solidFill>
                  <a:schemeClr val="lt1"/>
                </a:solidFill>
                <a:latin typeface="Maven Pro"/>
                <a:ea typeface="Maven Pro"/>
                <a:cs typeface="Maven Pro"/>
                <a:sym typeface="Maven Pro"/>
              </a:rPr>
              <a:t>2.1. Fase Interna</a:t>
            </a:r>
            <a:endParaRPr sz="2800">
              <a:solidFill>
                <a:srgbClr val="FFFFFF"/>
              </a:solidFill>
            </a:endParaRPr>
          </a:p>
          <a:p>
            <a:pPr marL="365760" lvl="0" indent="-249428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pt-BR" sz="1800">
                <a:solidFill>
                  <a:srgbClr val="FFFFFF"/>
                </a:solidFill>
              </a:rPr>
              <a:t>Pedido;</a:t>
            </a:r>
            <a:endParaRPr sz="1800">
              <a:solidFill>
                <a:srgbClr val="FFFFFF"/>
              </a:solidFill>
            </a:endParaRPr>
          </a:p>
          <a:p>
            <a:pPr marL="365760" lvl="0" indent="-249428" algn="l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pt-BR" sz="1800">
                <a:solidFill>
                  <a:srgbClr val="FFFFFF"/>
                </a:solidFill>
              </a:rPr>
              <a:t>Estimativa;</a:t>
            </a:r>
            <a:endParaRPr sz="1800">
              <a:solidFill>
                <a:srgbClr val="FFFFFF"/>
              </a:solidFill>
            </a:endParaRPr>
          </a:p>
          <a:p>
            <a:pPr marL="365760" lvl="0" indent="-249428" algn="l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pt-BR" sz="1800">
                <a:solidFill>
                  <a:srgbClr val="FFFFFF"/>
                </a:solidFill>
              </a:rPr>
              <a:t>Autorização (Ordenador de Despesas);</a:t>
            </a:r>
            <a:endParaRPr sz="1800">
              <a:solidFill>
                <a:srgbClr val="FFFFFF"/>
              </a:solidFill>
            </a:endParaRPr>
          </a:p>
          <a:p>
            <a:pPr marL="365760" lvl="0" indent="-249428" algn="l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pt-BR" sz="1800">
                <a:solidFill>
                  <a:srgbClr val="FFFFFF"/>
                </a:solidFill>
              </a:rPr>
              <a:t>Disponibilidade Orçamentos (Reserva Orçamentária);</a:t>
            </a:r>
            <a:endParaRPr sz="1800">
              <a:solidFill>
                <a:srgbClr val="FFFFFF"/>
              </a:solidFill>
            </a:endParaRPr>
          </a:p>
          <a:p>
            <a:pPr marL="365760" lvl="0" indent="-249428" algn="l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</a:pPr>
            <a:r>
              <a:rPr lang="pt-BR" sz="1800">
                <a:solidFill>
                  <a:srgbClr val="FFFFFF"/>
                </a:solidFill>
              </a:rPr>
              <a:t>Análise Jurídica do Processo;</a:t>
            </a:r>
            <a:endParaRPr sz="1800">
              <a:solidFill>
                <a:srgbClr val="FFFFFF"/>
              </a:solidFill>
            </a:endParaRPr>
          </a:p>
          <a:p>
            <a:pPr marL="365760" lvl="0" indent="-256032" algn="l" rtl="0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904"/>
              <a:buChar char="●"/>
            </a:pPr>
            <a:r>
              <a:rPr lang="pt-BR" sz="1800">
                <a:solidFill>
                  <a:srgbClr val="FFFFFF"/>
                </a:solidFill>
              </a:rPr>
              <a:t>Escolha da Modalidade</a:t>
            </a:r>
            <a:r>
              <a:rPr lang="pt-BR" sz="2800">
                <a:solidFill>
                  <a:srgbClr val="FFFFFF"/>
                </a:solidFill>
              </a:rPr>
              <a:t>;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11" name="Google Shape;311;p18"/>
          <p:cNvSpPr txBox="1">
            <a:spLocks noGrp="1"/>
          </p:cNvSpPr>
          <p:nvPr>
            <p:ph type="title"/>
          </p:nvPr>
        </p:nvSpPr>
        <p:spPr>
          <a:xfrm>
            <a:off x="188375" y="3496200"/>
            <a:ext cx="7104600" cy="336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2.2 Fase Externa</a:t>
            </a:r>
            <a:endParaRPr/>
          </a:p>
          <a:p>
            <a:pPr marL="365760" lvl="0" indent="-24942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Publicação de Edital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Fase de Lances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Escolha do proposta com menor preço;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Análise da habilitação jurídica;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Adjudicação;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Homologação;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Contratação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"/>
          <p:cNvSpPr txBox="1">
            <a:spLocks noGrp="1"/>
          </p:cNvSpPr>
          <p:nvPr>
            <p:ph type="title"/>
          </p:nvPr>
        </p:nvSpPr>
        <p:spPr>
          <a:xfrm>
            <a:off x="214525" y="1547225"/>
            <a:ext cx="7797600" cy="51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Ao receber, ou rejeitar os bens adquiridos, deverá ser conferida sua especificação, quantidade, qualidade, valor, validade e condições com a Nota de Empenho (NE), ou  Ordem de Fornecimento (OF) e com o próprio documento que acompanha a mercadoria.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Se houver necessidade, esclarecimentos, poderá requisitar amostras ou modelos do material adquirido, a fim de que o produto recebido corresponda ao solicitado.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 O aceite provisório do material se dará, quando houver dúvidas quanto as suas especificações, podendo  ser condicionado o recebimento a exame técnico, todavia anotando esta condição no canhoto do documento do fornecedor.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5760" lvl="0" indent="-249428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unito"/>
              <a:buChar char="●"/>
            </a:pPr>
            <a:r>
              <a:rPr lang="pt-BR" sz="1800" b="0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O aceite definitivamente o material, se dará quando satisfeitas as condições exigidas, atestando o recebimento no verso do documento de fornecimento.</a:t>
            </a:r>
            <a:endParaRPr sz="1800" b="0">
              <a:solidFill>
                <a:srgbClr val="FFFFFF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7" name="Google Shape;317;p19"/>
          <p:cNvSpPr txBox="1">
            <a:spLocks noGrp="1"/>
          </p:cNvSpPr>
          <p:nvPr>
            <p:ph type="title"/>
          </p:nvPr>
        </p:nvSpPr>
        <p:spPr>
          <a:xfrm>
            <a:off x="1853500" y="234175"/>
            <a:ext cx="4837200" cy="7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pt-BR"/>
              <a:t>3. Recebimento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0"/>
          <p:cNvSpPr txBox="1">
            <a:spLocks noGrp="1"/>
          </p:cNvSpPr>
          <p:nvPr>
            <p:ph type="title"/>
          </p:nvPr>
        </p:nvSpPr>
        <p:spPr>
          <a:xfrm>
            <a:off x="522925" y="2584300"/>
            <a:ext cx="5857800" cy="34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/>
              <a:t>No armazenamento deve ser observado as seguintes etapas:</a:t>
            </a:r>
            <a:endParaRPr sz="1800" b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 b="0"/>
              <a:t>Verificação das condições de recebimento do material;</a:t>
            </a:r>
            <a:endParaRPr sz="1800" b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 b="0"/>
              <a:t>Identificar o material recebido;</a:t>
            </a:r>
            <a:endParaRPr sz="1800" b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 b="0"/>
              <a:t>Guardar na localização apropriada</a:t>
            </a:r>
            <a:endParaRPr sz="1800" b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 b="0"/>
              <a:t>Verificar periodicamente as condições de proteção e armazenamento</a:t>
            </a:r>
            <a:endParaRPr sz="1800" b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pt-BR" sz="1800" b="0"/>
              <a:t>Separação para distribuição dos materiais, a qual é preciso ter uma programação de pleno conhecimento entre as partes envolvidas</a:t>
            </a:r>
            <a:endParaRPr sz="1800" b="0"/>
          </a:p>
        </p:txBody>
      </p:sp>
      <p:sp>
        <p:nvSpPr>
          <p:cNvPr id="323" name="Google Shape;323;p20"/>
          <p:cNvSpPr txBox="1">
            <a:spLocks noGrp="1"/>
          </p:cNvSpPr>
          <p:nvPr>
            <p:ph type="title"/>
          </p:nvPr>
        </p:nvSpPr>
        <p:spPr>
          <a:xfrm>
            <a:off x="1853500" y="234175"/>
            <a:ext cx="4837200" cy="7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</a:pPr>
            <a:r>
              <a:rPr lang="pt-BR"/>
              <a:t>4. Armazenamento</a:t>
            </a:r>
            <a:endParaRPr/>
          </a:p>
        </p:txBody>
      </p:sp>
      <p:sp>
        <p:nvSpPr>
          <p:cNvPr id="324" name="Google Shape;324;p20"/>
          <p:cNvSpPr txBox="1">
            <a:spLocks noGrp="1"/>
          </p:cNvSpPr>
          <p:nvPr>
            <p:ph type="title"/>
          </p:nvPr>
        </p:nvSpPr>
        <p:spPr>
          <a:xfrm>
            <a:off x="1221050" y="1027675"/>
            <a:ext cx="7611000" cy="13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/>
              <a:t>Constitui-se a guarda, localização por endereçamento, segurança,  preservação e distribuição dos insumos (medicamento e material de consumo) necessários para a assistência hospitalar nas unidades de consumo.</a:t>
            </a:r>
            <a:endParaRPr sz="1800"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1"/>
          <p:cNvSpPr txBox="1">
            <a:spLocks noGrp="1"/>
          </p:cNvSpPr>
          <p:nvPr>
            <p:ph type="title"/>
          </p:nvPr>
        </p:nvSpPr>
        <p:spPr>
          <a:xfrm>
            <a:off x="623275" y="1666700"/>
            <a:ext cx="7522800" cy="27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Agradecemos a atenção de todos, e esperamos ter contribuído para o ganho de conhecimentos na Logística de Abastecimento Hospitalar.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PresentationFormat>Apresentação na tela (4:3)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Maven Pro</vt:lpstr>
      <vt:lpstr>Lucida Sans</vt:lpstr>
      <vt:lpstr>Nunito</vt:lpstr>
      <vt:lpstr>Momentum</vt:lpstr>
      <vt:lpstr>LOGÍSTICA DE ABASTECIMENTO HOSPITALAR</vt:lpstr>
      <vt:lpstr>Bons estudos!</vt:lpstr>
      <vt:lpstr>Sumário</vt:lpstr>
      <vt:lpstr>1.2. Licitações Procedimento de aquisição de bens e de serviços comuns, executado pela Comissão Permanente de Licitações, no valor compreendido nos limites previstos no art. 23, inciso II, alínea “b” da Lei Federal 8666/93, em que a disputa é feita por meio de propostas e lances sucessivos, apurando o melhor preço, em sessão pública. Atualmente, a modalidade de licitação utilizada é o Pregão Eletrônico, pois permite maior agilidade nas aquisições ao desburocratizar os procedimentos para habilitação e o cumprimento da seqüência de fases da Licitação.</vt:lpstr>
      <vt:lpstr>2.2 Fase Externa Publicação de Edital Fase de Lances Escolha do proposta com menor preço; Análise da habilitação jurídica; Adjudicação; Homologação; Contratação</vt:lpstr>
      <vt:lpstr>Ao receber, ou rejeitar os bens adquiridos, deverá ser conferida sua especificação, quantidade, qualidade, valor, validade e condições com a Nota de Empenho (NE), ou  Ordem de Fornecimento (OF) e com o próprio documento que acompanha a mercadoria. Se houver necessidade, esclarecimentos, poderá requisitar amostras ou modelos do material adquirido, a fim de que o produto recebido corresponda ao solicitado.  O aceite provisório do material se dará, quando houver dúvidas quanto as suas especificações, podendo  ser condicionado o recebimento a exame técnico, todavia anotando esta condição no canhoto do documento do fornecedor. O aceite definitivamente o material, se dará quando satisfeitas as condições exigidas, atestando o recebimento no verso do documento de fornecimento.</vt:lpstr>
      <vt:lpstr>No armazenamento deve ser observado as seguintes etapas: Verificação das condições de recebimento do material; Identificar o material recebido; Guardar na localização apropriada Verificar periodicamente as condições de proteção e armazenamento Separação para distribuição dos materiais, a qual é preciso ter uma programação de pleno conhecimento entre as partes envolvidas</vt:lpstr>
      <vt:lpstr>Agradecemos a atenção de todos, e esperamos ter contribuído para o ganho de conhecimentos na Logística de Abastecimento Hospitalar.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DE ABASTECIMENTO HOSPITALAR</dc:title>
  <cp:lastModifiedBy>Anthony</cp:lastModifiedBy>
  <cp:revision>1</cp:revision>
  <dcterms:modified xsi:type="dcterms:W3CDTF">2019-11-23T02:57:52Z</dcterms:modified>
</cp:coreProperties>
</file>