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0" r:id="rId3"/>
    <p:sldId id="263" r:id="rId4"/>
    <p:sldId id="259" r:id="rId5"/>
    <p:sldId id="260" r:id="rId6"/>
    <p:sldId id="261" r:id="rId7"/>
    <p:sldId id="265" r:id="rId8"/>
    <p:sldId id="271" r:id="rId9"/>
    <p:sldId id="268" r:id="rId10"/>
    <p:sldId id="272" r:id="rId11"/>
    <p:sldId id="269" r:id="rId12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47" autoAdjust="0"/>
    <p:restoredTop sz="94660"/>
  </p:normalViewPr>
  <p:slideViewPr>
    <p:cSldViewPr>
      <p:cViewPr varScale="1">
        <p:scale>
          <a:sx n="69" d="100"/>
          <a:sy n="69" d="100"/>
        </p:scale>
        <p:origin x="1434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A5562-7FCC-4AF8-BDBF-FB4AE428D1A2}" type="datetimeFigureOut">
              <a:rPr lang="pt-BR" smtClean="0"/>
              <a:t>02/06/2019</a:t>
            </a:fld>
            <a:endParaRPr lang="pt-BR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2B0BB-3537-41BD-A75B-E9BA939C1557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A5562-7FCC-4AF8-BDBF-FB4AE428D1A2}" type="datetimeFigureOut">
              <a:rPr lang="pt-BR" smtClean="0"/>
              <a:t>02/06/2019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2B0BB-3537-41BD-A75B-E9BA939C1557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A5562-7FCC-4AF8-BDBF-FB4AE428D1A2}" type="datetimeFigureOut">
              <a:rPr lang="pt-BR" smtClean="0"/>
              <a:t>02/06/2019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2B0BB-3537-41BD-A75B-E9BA939C1557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A5562-7FCC-4AF8-BDBF-FB4AE428D1A2}" type="datetimeFigureOut">
              <a:rPr lang="pt-BR" smtClean="0"/>
              <a:t>02/06/2019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2B0BB-3537-41BD-A75B-E9BA939C1557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A5562-7FCC-4AF8-BDBF-FB4AE428D1A2}" type="datetimeFigureOut">
              <a:rPr lang="pt-BR" smtClean="0"/>
              <a:t>02/06/2019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2B0BB-3537-41BD-A75B-E9BA939C1557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A5562-7FCC-4AF8-BDBF-FB4AE428D1A2}" type="datetimeFigureOut">
              <a:rPr lang="pt-BR" smtClean="0"/>
              <a:t>02/06/2019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2B0BB-3537-41BD-A75B-E9BA939C1557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A5562-7FCC-4AF8-BDBF-FB4AE428D1A2}" type="datetimeFigureOut">
              <a:rPr lang="pt-BR" smtClean="0"/>
              <a:t>02/06/2019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2B0BB-3537-41BD-A75B-E9BA939C1557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A5562-7FCC-4AF8-BDBF-FB4AE428D1A2}" type="datetimeFigureOut">
              <a:rPr lang="pt-BR" smtClean="0"/>
              <a:t>02/06/2019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2B0BB-3537-41BD-A75B-E9BA939C1557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A5562-7FCC-4AF8-BDBF-FB4AE428D1A2}" type="datetimeFigureOut">
              <a:rPr lang="pt-BR" smtClean="0"/>
              <a:t>02/06/2019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2B0BB-3537-41BD-A75B-E9BA939C1557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A5562-7FCC-4AF8-BDBF-FB4AE428D1A2}" type="datetimeFigureOut">
              <a:rPr lang="pt-BR" smtClean="0"/>
              <a:t>02/06/2019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2B0BB-3537-41BD-A75B-E9BA939C1557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A5562-7FCC-4AF8-BDBF-FB4AE428D1A2}" type="datetimeFigureOut">
              <a:rPr lang="pt-BR" smtClean="0"/>
              <a:t>02/06/2019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96D2B0BB-3537-41BD-A75B-E9BA939C1557}" type="slidenum">
              <a:rPr lang="pt-BR" smtClean="0"/>
              <a:t>‹nº›</a:t>
            </a:fld>
            <a:endParaRPr lang="pt-B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 smtClean="0"/>
              <a:t>Clique para editar 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A1A5562-7FCC-4AF8-BDBF-FB4AE428D1A2}" type="datetimeFigureOut">
              <a:rPr lang="pt-BR" smtClean="0"/>
              <a:t>02/06/2019</a:t>
            </a:fld>
            <a:endParaRPr lang="pt-BR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6D2B0BB-3537-41BD-A75B-E9BA939C1557}" type="slidenum">
              <a:rPr lang="pt-BR" smtClean="0"/>
              <a:t>‹nº›</a:t>
            </a:fld>
            <a:endParaRPr lang="pt-BR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5" Type="http://schemas.openxmlformats.org/officeDocument/2006/relationships/slide" Target="slide4.xml"/><Relationship Id="rId4" Type="http://schemas.openxmlformats.org/officeDocument/2006/relationships/slide" Target="slide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11.xm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4" Type="http://schemas.openxmlformats.org/officeDocument/2006/relationships/slide" Target="slide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9.xml"/><Relationship Id="rId2" Type="http://schemas.openxmlformats.org/officeDocument/2006/relationships/slide" Target="slide8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11.xml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Relationship Id="rId5" Type="http://schemas.openxmlformats.org/officeDocument/2006/relationships/slide" Target="slide10.xml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CaixaDeTexto 4"/>
          <p:cNvSpPr txBox="1"/>
          <p:nvPr/>
        </p:nvSpPr>
        <p:spPr>
          <a:xfrm>
            <a:off x="1403648" y="3456496"/>
            <a:ext cx="633670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800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ÁGUA</a:t>
            </a:r>
            <a:endParaRPr lang="pt-BR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Lágrima 5">
            <a:hlinkClick r:id="rId3" action="ppaction://hlinksldjump"/>
          </p:cNvPr>
          <p:cNvSpPr/>
          <p:nvPr/>
        </p:nvSpPr>
        <p:spPr>
          <a:xfrm>
            <a:off x="395536" y="5556684"/>
            <a:ext cx="1872208" cy="1224136"/>
          </a:xfrm>
          <a:prstGeom prst="teardrop">
            <a:avLst>
              <a:gd name="adj" fmla="val 10962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00" dirty="0" smtClean="0">
                <a:latin typeface="Arial" pitchFamily="34" charset="0"/>
                <a:cs typeface="Arial" pitchFamily="34" charset="0"/>
              </a:rPr>
              <a:t>AUTORIA</a:t>
            </a:r>
            <a:endParaRPr lang="pt-BR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Lágrima 6">
            <a:hlinkClick r:id="rId4" action="ppaction://hlinksldjump"/>
          </p:cNvPr>
          <p:cNvSpPr/>
          <p:nvPr/>
        </p:nvSpPr>
        <p:spPr>
          <a:xfrm>
            <a:off x="3065303" y="5484676"/>
            <a:ext cx="2016224" cy="1296144"/>
          </a:xfrm>
          <a:prstGeom prst="teardrop">
            <a:avLst>
              <a:gd name="adj" fmla="val 11214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 smtClean="0">
                <a:latin typeface="Arial" pitchFamily="34" charset="0"/>
                <a:cs typeface="Arial" pitchFamily="34" charset="0"/>
              </a:rPr>
              <a:t>INSTRUÇÕES</a:t>
            </a:r>
            <a:endParaRPr lang="pt-BR" sz="1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Lágrima 7">
            <a:hlinkClick r:id="rId5" action="ppaction://hlinksldjump"/>
          </p:cNvPr>
          <p:cNvSpPr/>
          <p:nvPr/>
        </p:nvSpPr>
        <p:spPr>
          <a:xfrm>
            <a:off x="6019297" y="5484676"/>
            <a:ext cx="1872208" cy="1296144"/>
          </a:xfrm>
          <a:prstGeom prst="teardrop">
            <a:avLst>
              <a:gd name="adj" fmla="val 10592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00" dirty="0" smtClean="0">
                <a:latin typeface="Arial" pitchFamily="34" charset="0"/>
                <a:cs typeface="Arial" pitchFamily="34" charset="0"/>
              </a:rPr>
              <a:t>INICIAR</a:t>
            </a:r>
            <a:endParaRPr lang="pt-BR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etângulo 8"/>
          <p:cNvSpPr/>
          <p:nvPr/>
        </p:nvSpPr>
        <p:spPr>
          <a:xfrm>
            <a:off x="-24796" y="3284984"/>
            <a:ext cx="9144000" cy="20882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0" name="CaixaDeTexto 9"/>
          <p:cNvSpPr txBox="1"/>
          <p:nvPr/>
        </p:nvSpPr>
        <p:spPr>
          <a:xfrm>
            <a:off x="1835696" y="3717032"/>
            <a:ext cx="525658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0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ÁGUA</a:t>
            </a:r>
            <a:endParaRPr lang="pt-BR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CaixaDeTexto 10"/>
          <p:cNvSpPr txBox="1"/>
          <p:nvPr/>
        </p:nvSpPr>
        <p:spPr>
          <a:xfrm>
            <a:off x="611560" y="692696"/>
            <a:ext cx="7848872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4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Objeto de Aprendizagem: A Química da Água</a:t>
            </a:r>
            <a:endParaRPr lang="pt-BR" sz="3200" dirty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1224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4" name="Espaço Reservado para Conteúd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180111"/>
            <a:ext cx="2769096" cy="2677889"/>
          </a:xfrm>
        </p:spPr>
      </p:pic>
      <p:sp>
        <p:nvSpPr>
          <p:cNvPr id="5" name="Texto Explicativo Retangular com Cantos Arredondados 4"/>
          <p:cNvSpPr/>
          <p:nvPr/>
        </p:nvSpPr>
        <p:spPr>
          <a:xfrm>
            <a:off x="2051720" y="476672"/>
            <a:ext cx="6840760" cy="4104456"/>
          </a:xfrm>
          <a:prstGeom prst="wedgeRoundRectCallout">
            <a:avLst>
              <a:gd name="adj1" fmla="val -51617"/>
              <a:gd name="adj2" fmla="val 76677"/>
              <a:gd name="adj3" fmla="val 16667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" name="CaixaDeTexto 5"/>
          <p:cNvSpPr txBox="1"/>
          <p:nvPr/>
        </p:nvSpPr>
        <p:spPr>
          <a:xfrm>
            <a:off x="2267744" y="704088"/>
            <a:ext cx="6419056" cy="38677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Você sabia que </a:t>
            </a: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pt-B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água é um recurso natural essencial para a existência de vida na </a:t>
            </a:r>
            <a:r>
              <a:rPr lang="pt-B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Terra?</a:t>
            </a:r>
          </a:p>
          <a:p>
            <a:endParaRPr lang="pt-BR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Cerca de 70% da superfície terrestre está coberta por água. Desse total, </a:t>
            </a:r>
            <a:r>
              <a:rPr lang="pt-BR" sz="1400" b="1" dirty="0">
                <a:latin typeface="Arial" panose="020B0604020202020204" pitchFamily="34" charset="0"/>
                <a:cs typeface="Arial" panose="020B0604020202020204" pitchFamily="34" charset="0"/>
              </a:rPr>
              <a:t>97,5%</a:t>
            </a: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corresponde à disponibilidade de </a:t>
            </a:r>
            <a:r>
              <a:rPr lang="pt-BR" sz="1400" b="1" dirty="0">
                <a:latin typeface="Arial" panose="020B0604020202020204" pitchFamily="34" charset="0"/>
                <a:cs typeface="Arial" panose="020B0604020202020204" pitchFamily="34" charset="0"/>
              </a:rPr>
              <a:t>água</a:t>
            </a: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pt-BR" sz="1400" b="1" dirty="0">
                <a:latin typeface="Arial" panose="020B0604020202020204" pitchFamily="34" charset="0"/>
                <a:cs typeface="Arial" panose="020B0604020202020204" pitchFamily="34" charset="0"/>
              </a:rPr>
              <a:t>salgada</a:t>
            </a: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 e </a:t>
            </a:r>
            <a:r>
              <a:rPr lang="pt-BR" sz="1400" b="1" dirty="0">
                <a:latin typeface="Arial" panose="020B0604020202020204" pitchFamily="34" charset="0"/>
                <a:cs typeface="Arial" panose="020B0604020202020204" pitchFamily="34" charset="0"/>
              </a:rPr>
              <a:t>2,5%</a:t>
            </a: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 corresponde à </a:t>
            </a:r>
            <a:r>
              <a:rPr lang="pt-BR" sz="1400" b="1" dirty="0">
                <a:latin typeface="Arial" panose="020B0604020202020204" pitchFamily="34" charset="0"/>
                <a:cs typeface="Arial" panose="020B0604020202020204" pitchFamily="34" charset="0"/>
              </a:rPr>
              <a:t>água </a:t>
            </a:r>
            <a:r>
              <a:rPr lang="pt-BR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doce </a:t>
            </a:r>
            <a:r>
              <a:rPr lang="pt-B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disponível</a:t>
            </a: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, totalizando aproximadamente 1,4 bilhão de </a:t>
            </a:r>
            <a:r>
              <a:rPr lang="pt-BR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km</a:t>
            </a:r>
            <a:r>
              <a:rPr lang="pt-BR" sz="1400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br>
              <a:rPr lang="pt-BR" sz="1400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pt-BR" sz="1400" baseline="30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O volume de </a:t>
            </a:r>
            <a:r>
              <a:rPr lang="pt-BR" sz="1400" b="1" dirty="0">
                <a:latin typeface="Arial" panose="020B0604020202020204" pitchFamily="34" charset="0"/>
                <a:cs typeface="Arial" panose="020B0604020202020204" pitchFamily="34" charset="0"/>
              </a:rPr>
              <a:t>água</a:t>
            </a: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pt-BR" sz="1400" b="1" dirty="0">
                <a:latin typeface="Arial" panose="020B0604020202020204" pitchFamily="34" charset="0"/>
                <a:cs typeface="Arial" panose="020B0604020202020204" pitchFamily="34" charset="0"/>
              </a:rPr>
              <a:t>doce</a:t>
            </a: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 existente no planeta </a:t>
            </a:r>
            <a:r>
              <a:rPr lang="pt-BR" sz="1400" b="1" dirty="0">
                <a:latin typeface="Arial" panose="020B0604020202020204" pitchFamily="34" charset="0"/>
                <a:cs typeface="Arial" panose="020B0604020202020204" pitchFamily="34" charset="0"/>
              </a:rPr>
              <a:t>não se distribui uniformemente no globo</a:t>
            </a: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. Isso deve-se ao fato de que a </a:t>
            </a:r>
            <a:r>
              <a:rPr lang="pt-BR" sz="1400" b="1" dirty="0">
                <a:latin typeface="Arial" panose="020B0604020202020204" pitchFamily="34" charset="0"/>
                <a:cs typeface="Arial" panose="020B0604020202020204" pitchFamily="34" charset="0"/>
              </a:rPr>
              <a:t>distribuição</a:t>
            </a: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pt-BR" sz="1400" b="1" dirty="0">
                <a:latin typeface="Arial" panose="020B0604020202020204" pitchFamily="34" charset="0"/>
                <a:cs typeface="Arial" panose="020B0604020202020204" pitchFamily="34" charset="0"/>
              </a:rPr>
              <a:t>de</a:t>
            </a: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pt-BR" sz="1400" b="1" dirty="0">
                <a:latin typeface="Arial" panose="020B0604020202020204" pitchFamily="34" charset="0"/>
                <a:cs typeface="Arial" panose="020B0604020202020204" pitchFamily="34" charset="0"/>
              </a:rPr>
              <a:t>água</a:t>
            </a: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 varia e depende da presença dos </a:t>
            </a:r>
            <a:r>
              <a:rPr lang="pt-BR" sz="1400" b="1" dirty="0">
                <a:latin typeface="Arial" panose="020B0604020202020204" pitchFamily="34" charset="0"/>
                <a:cs typeface="Arial" panose="020B0604020202020204" pitchFamily="34" charset="0"/>
              </a:rPr>
              <a:t>ecossistemas</a:t>
            </a:r>
            <a:r>
              <a:rPr lang="pt-BR" sz="1400" dirty="0">
                <a:latin typeface="Arial" panose="020B0604020202020204" pitchFamily="34" charset="0"/>
                <a:cs typeface="Arial" panose="020B0604020202020204" pitchFamily="34" charset="0"/>
              </a:rPr>
              <a:t> em cada lugar. Rússia, China, Brasil, Canadá, Estados Unidos, Índia, Colômbia e a República Democrática do Congo concentram cerca de 60% da água doce disponível no mundo.</a:t>
            </a:r>
          </a:p>
          <a:p>
            <a:endParaRPr lang="pt-BR" dirty="0" smtClean="0"/>
          </a:p>
          <a:p>
            <a:r>
              <a:rPr lang="pt-BR" dirty="0" smtClean="0"/>
              <a:t>SEJA CONSCIENTE CUIDE MAIS A NOSSA RESERVA DE ÁGUA POTÁVEL PARA CONSUMO...</a:t>
            </a:r>
            <a:endParaRPr lang="pt-BR" dirty="0"/>
          </a:p>
        </p:txBody>
      </p:sp>
      <p:sp>
        <p:nvSpPr>
          <p:cNvPr id="7" name="Seta para a Direita 6">
            <a:hlinkClick r:id="rId3" action="ppaction://hlinksldjump"/>
          </p:cNvPr>
          <p:cNvSpPr/>
          <p:nvPr/>
        </p:nvSpPr>
        <p:spPr>
          <a:xfrm>
            <a:off x="7308304" y="6237312"/>
            <a:ext cx="1378496" cy="50405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29885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5" name="Espaço Reservado para Conteúdo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778" y="3048000"/>
            <a:ext cx="3810000" cy="3810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7" name="Texto explicativo retangular com cantos arredondados 6"/>
          <p:cNvSpPr/>
          <p:nvPr/>
        </p:nvSpPr>
        <p:spPr>
          <a:xfrm>
            <a:off x="3621151" y="1340768"/>
            <a:ext cx="4968552" cy="2880320"/>
          </a:xfrm>
          <a:prstGeom prst="wedgeRoundRectCallout">
            <a:avLst>
              <a:gd name="adj1" fmla="val -61544"/>
              <a:gd name="adj2" fmla="val 80457"/>
              <a:gd name="adj3" fmla="val 16667"/>
            </a:avLst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" name="CaixaDeTexto 7"/>
          <p:cNvSpPr txBox="1"/>
          <p:nvPr/>
        </p:nvSpPr>
        <p:spPr>
          <a:xfrm>
            <a:off x="3981191" y="1811432"/>
            <a:ext cx="424847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 smtClean="0">
                <a:latin typeface="Arial" pitchFamily="34" charset="0"/>
                <a:cs typeface="Arial" pitchFamily="34" charset="0"/>
              </a:rPr>
              <a:t>Obrigada por ir até o Final!</a:t>
            </a:r>
          </a:p>
          <a:p>
            <a:endParaRPr lang="pt-BR" sz="2400" dirty="0">
              <a:latin typeface="Arial" pitchFamily="34" charset="0"/>
              <a:cs typeface="Arial" pitchFamily="34" charset="0"/>
            </a:endParaRPr>
          </a:p>
          <a:p>
            <a:r>
              <a:rPr lang="pt-BR" sz="2400" dirty="0" smtClean="0">
                <a:latin typeface="Arial" pitchFamily="34" charset="0"/>
                <a:cs typeface="Arial" pitchFamily="34" charset="0"/>
              </a:rPr>
              <a:t>Espero ter ajudado!</a:t>
            </a:r>
          </a:p>
          <a:p>
            <a:endParaRPr lang="pt-BR" sz="2400" dirty="0">
              <a:latin typeface="Arial" pitchFamily="34" charset="0"/>
              <a:cs typeface="Arial" pitchFamily="34" charset="0"/>
            </a:endParaRPr>
          </a:p>
          <a:p>
            <a:r>
              <a:rPr lang="pt-BR" sz="2400" dirty="0" smtClean="0">
                <a:latin typeface="Arial" pitchFamily="34" charset="0"/>
                <a:cs typeface="Arial" pitchFamily="34" charset="0"/>
              </a:rPr>
              <a:t>Até uma próxima pessoal!!!</a:t>
            </a:r>
            <a:endParaRPr lang="pt-BR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1293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8229600" cy="1143000"/>
          </a:xfrm>
        </p:spPr>
        <p:txBody>
          <a:bodyPr/>
          <a:lstStyle/>
          <a:p>
            <a:pPr algn="ctr"/>
            <a:r>
              <a:rPr lang="pt-BR" dirty="0" smtClean="0">
                <a:latin typeface="Arial" pitchFamily="34" charset="0"/>
                <a:cs typeface="Arial" pitchFamily="34" charset="0"/>
              </a:rPr>
              <a:t>Dados:</a:t>
            </a:r>
            <a:endParaRPr lang="pt-BR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1484784"/>
            <a:ext cx="8229600" cy="4389120"/>
          </a:xfrm>
        </p:spPr>
        <p:txBody>
          <a:bodyPr>
            <a:normAutofit fontScale="92500" lnSpcReduction="10000"/>
          </a:bodyPr>
          <a:lstStyle/>
          <a:p>
            <a:r>
              <a:rPr lang="pt-BR" dirty="0" smtClean="0">
                <a:latin typeface="Arial" pitchFamily="34" charset="0"/>
                <a:cs typeface="Arial" pitchFamily="34" charset="0"/>
              </a:rPr>
              <a:t>Título: </a:t>
            </a:r>
            <a:r>
              <a:rPr lang="pt-BR" sz="1700" dirty="0" smtClean="0">
                <a:latin typeface="Arial" pitchFamily="34" charset="0"/>
                <a:cs typeface="Arial" pitchFamily="34" charset="0"/>
              </a:rPr>
              <a:t>Química da Água</a:t>
            </a:r>
          </a:p>
          <a:p>
            <a:r>
              <a:rPr lang="pt-BR" dirty="0" smtClean="0">
                <a:latin typeface="Arial" pitchFamily="34" charset="0"/>
                <a:cs typeface="Arial" pitchFamily="34" charset="0"/>
              </a:rPr>
              <a:t>Objetivo: </a:t>
            </a:r>
            <a:r>
              <a:rPr lang="pt-BR" sz="1700" dirty="0">
                <a:latin typeface="Arial" pitchFamily="34" charset="0"/>
                <a:cs typeface="Arial" pitchFamily="34" charset="0"/>
              </a:rPr>
              <a:t>E</a:t>
            </a:r>
            <a:r>
              <a:rPr lang="pt-BR" sz="1700" dirty="0" smtClean="0">
                <a:latin typeface="Arial" pitchFamily="34" charset="0"/>
                <a:cs typeface="Arial" pitchFamily="34" charset="0"/>
              </a:rPr>
              <a:t>ste </a:t>
            </a:r>
            <a:r>
              <a:rPr lang="pt-BR" sz="1700" dirty="0">
                <a:latin typeface="Arial" pitchFamily="34" charset="0"/>
                <a:cs typeface="Arial" pitchFamily="34" charset="0"/>
              </a:rPr>
              <a:t>O</a:t>
            </a:r>
            <a:r>
              <a:rPr lang="pt-BR" sz="1700" dirty="0" smtClean="0">
                <a:latin typeface="Arial" pitchFamily="34" charset="0"/>
                <a:cs typeface="Arial" pitchFamily="34" charset="0"/>
              </a:rPr>
              <a:t>bjeto de Aprendizagem tem o objetivo de servir de ferramenta para engrandecer os conhecimentos dos educandos nas áreas de Química/Ciências</a:t>
            </a:r>
          </a:p>
          <a:p>
            <a:r>
              <a:rPr lang="pt-BR" sz="17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Programa: </a:t>
            </a:r>
            <a:r>
              <a:rPr lang="pt-BR" sz="1700" dirty="0" smtClean="0">
                <a:latin typeface="Arial" pitchFamily="34" charset="0"/>
                <a:cs typeface="Arial" pitchFamily="34" charset="0"/>
              </a:rPr>
              <a:t>Residência Pedagógica</a:t>
            </a:r>
          </a:p>
          <a:p>
            <a:r>
              <a:rPr lang="pt-BR" dirty="0" smtClean="0">
                <a:latin typeface="Arial" pitchFamily="34" charset="0"/>
                <a:cs typeface="Arial" pitchFamily="34" charset="0"/>
              </a:rPr>
              <a:t>Tema: </a:t>
            </a:r>
            <a:r>
              <a:rPr lang="pt-BR" sz="1700" dirty="0" smtClean="0">
                <a:latin typeface="Arial" pitchFamily="34" charset="0"/>
                <a:cs typeface="Arial" pitchFamily="34" charset="0"/>
              </a:rPr>
              <a:t>Água</a:t>
            </a:r>
          </a:p>
          <a:p>
            <a:r>
              <a:rPr lang="pt-BR" dirty="0" smtClean="0">
                <a:latin typeface="Arial" pitchFamily="34" charset="0"/>
                <a:cs typeface="Arial" pitchFamily="34" charset="0"/>
              </a:rPr>
              <a:t>Autores: </a:t>
            </a:r>
            <a:r>
              <a:rPr lang="pt-BR" sz="1700" dirty="0" smtClean="0">
                <a:latin typeface="Arial" pitchFamily="34" charset="0"/>
                <a:cs typeface="Arial" pitchFamily="34" charset="0"/>
              </a:rPr>
              <a:t>Acadêmica: Ana </a:t>
            </a:r>
            <a:r>
              <a:rPr lang="pt-BR" sz="1700" dirty="0" err="1" smtClean="0">
                <a:latin typeface="Arial" pitchFamily="34" charset="0"/>
                <a:cs typeface="Arial" pitchFamily="34" charset="0"/>
              </a:rPr>
              <a:t>Bedin</a:t>
            </a:r>
            <a:r>
              <a:rPr lang="pt-BR" sz="1700" dirty="0" smtClean="0">
                <a:latin typeface="Arial" pitchFamily="34" charset="0"/>
                <a:cs typeface="Arial" pitchFamily="34" charset="0"/>
              </a:rPr>
              <a:t>; Orientadora:  Profa. Dra. Maria Rosângela S. Ramos</a:t>
            </a:r>
          </a:p>
          <a:p>
            <a:r>
              <a:rPr lang="pt-BR" dirty="0" smtClean="0">
                <a:latin typeface="Arial" pitchFamily="34" charset="0"/>
                <a:cs typeface="Arial" pitchFamily="34" charset="0"/>
              </a:rPr>
              <a:t>País: </a:t>
            </a:r>
            <a:r>
              <a:rPr lang="pt-BR" sz="1700" dirty="0" smtClean="0">
                <a:latin typeface="Arial" pitchFamily="34" charset="0"/>
                <a:cs typeface="Arial" pitchFamily="34" charset="0"/>
              </a:rPr>
              <a:t>Brasil.</a:t>
            </a:r>
          </a:p>
          <a:p>
            <a:r>
              <a:rPr lang="pt-BR" dirty="0" smtClean="0">
                <a:latin typeface="Arial" pitchFamily="34" charset="0"/>
                <a:cs typeface="Arial" pitchFamily="34" charset="0"/>
              </a:rPr>
              <a:t>Instituição: </a:t>
            </a:r>
            <a:r>
              <a:rPr lang="pt-BR" sz="1700" dirty="0" smtClean="0">
                <a:latin typeface="Arial" pitchFamily="34" charset="0"/>
                <a:cs typeface="Arial" pitchFamily="34" charset="0"/>
              </a:rPr>
              <a:t>Instituto Federal Farroupilha – Programa Residência Pedagógica (Capes).</a:t>
            </a:r>
          </a:p>
          <a:p>
            <a:r>
              <a:rPr lang="pt-BR" dirty="0" smtClean="0">
                <a:latin typeface="Arial" pitchFamily="34" charset="0"/>
                <a:cs typeface="Arial" pitchFamily="34" charset="0"/>
              </a:rPr>
              <a:t>Ano: </a:t>
            </a:r>
            <a:r>
              <a:rPr lang="pt-BR" sz="1700" dirty="0" smtClean="0">
                <a:latin typeface="Arial" pitchFamily="34" charset="0"/>
                <a:cs typeface="Arial" pitchFamily="34" charset="0"/>
              </a:rPr>
              <a:t>2/2018</a:t>
            </a:r>
          </a:p>
          <a:p>
            <a:r>
              <a:rPr lang="pt-BR" dirty="0" smtClean="0">
                <a:latin typeface="Arial" pitchFamily="34" charset="0"/>
                <a:cs typeface="Arial" pitchFamily="34" charset="0"/>
              </a:rPr>
              <a:t>Licença:</a:t>
            </a:r>
            <a:endParaRPr lang="pt-BR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Seta para a esquerda 3">
            <a:hlinkClick r:id="rId2" action="ppaction://hlinksldjump"/>
          </p:cNvPr>
          <p:cNvSpPr/>
          <p:nvPr/>
        </p:nvSpPr>
        <p:spPr>
          <a:xfrm>
            <a:off x="179512" y="6165304"/>
            <a:ext cx="1080120" cy="576064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" name="CaixaDeTexto 4">
            <a:hlinkClick r:id="rId2" action="ppaction://hlinksldjump"/>
          </p:cNvPr>
          <p:cNvSpPr txBox="1"/>
          <p:nvPr/>
        </p:nvSpPr>
        <p:spPr>
          <a:xfrm>
            <a:off x="467544" y="6309320"/>
            <a:ext cx="79208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b="1" dirty="0" smtClean="0">
                <a:latin typeface="Arial" pitchFamily="34" charset="0"/>
                <a:cs typeface="Arial" pitchFamily="34" charset="0"/>
              </a:rPr>
              <a:t>VOLTAR</a:t>
            </a:r>
            <a:endParaRPr lang="pt-BR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7109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4" name="Espaço Reservado para Conteúd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3429000"/>
            <a:ext cx="2736304" cy="3429000"/>
          </a:xfrm>
        </p:spPr>
      </p:pic>
      <p:sp>
        <p:nvSpPr>
          <p:cNvPr id="5" name="Texto explicativo em elipse 4"/>
          <p:cNvSpPr/>
          <p:nvPr/>
        </p:nvSpPr>
        <p:spPr>
          <a:xfrm>
            <a:off x="2411760" y="1340768"/>
            <a:ext cx="5832648" cy="3528392"/>
          </a:xfrm>
          <a:prstGeom prst="wedgeEllipseCallout">
            <a:avLst>
              <a:gd name="adj1" fmla="val -56226"/>
              <a:gd name="adj2" fmla="val 6642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CaixaDeTexto 6"/>
          <p:cNvSpPr txBox="1"/>
          <p:nvPr/>
        </p:nvSpPr>
        <p:spPr>
          <a:xfrm>
            <a:off x="3419872" y="1737479"/>
            <a:ext cx="4032448" cy="33547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600" dirty="0" smtClean="0">
                <a:latin typeface="Arial" pitchFamily="34" charset="0"/>
                <a:cs typeface="Arial" pitchFamily="34" charset="0"/>
              </a:rPr>
              <a:t>Pessoal</a:t>
            </a:r>
            <a:r>
              <a:rPr lang="pt-BR" sz="1600" dirty="0" smtClean="0">
                <a:latin typeface="Arial" pitchFamily="34" charset="0"/>
                <a:cs typeface="Arial" pitchFamily="34" charset="0"/>
              </a:rPr>
              <a:t>!!!</a:t>
            </a:r>
            <a:br>
              <a:rPr lang="pt-BR" sz="1600" dirty="0" smtClean="0">
                <a:latin typeface="Arial" pitchFamily="34" charset="0"/>
                <a:cs typeface="Arial" pitchFamily="34" charset="0"/>
              </a:rPr>
            </a:br>
            <a:r>
              <a:rPr lang="pt-BR" sz="1600" dirty="0" smtClean="0">
                <a:latin typeface="Arial" pitchFamily="34" charset="0"/>
                <a:cs typeface="Arial" pitchFamily="34" charset="0"/>
              </a:rPr>
              <a:t>Como é o dia da água, é importante sabermos um pouquinho sobre a química da </a:t>
            </a:r>
            <a:r>
              <a:rPr lang="pt-BR" sz="1600" dirty="0" err="1" smtClean="0">
                <a:latin typeface="Arial" pitchFamily="34" charset="0"/>
                <a:cs typeface="Arial" pitchFamily="34" charset="0"/>
              </a:rPr>
              <a:t>aguá</a:t>
            </a:r>
            <a:r>
              <a:rPr lang="pt-BR" sz="1600" dirty="0" smtClean="0">
                <a:latin typeface="Arial" pitchFamily="34" charset="0"/>
                <a:cs typeface="Arial" pitchFamily="34" charset="0"/>
              </a:rPr>
              <a:t>.</a:t>
            </a:r>
            <a:r>
              <a:rPr lang="pt-BR" sz="16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pt-BR" sz="1600" dirty="0" smtClean="0">
                <a:latin typeface="Arial" pitchFamily="34" charset="0"/>
                <a:cs typeface="Arial" pitchFamily="34" charset="0"/>
              </a:rPr>
            </a:br>
            <a:r>
              <a:rPr lang="pt-BR" sz="1600" dirty="0" smtClean="0">
                <a:latin typeface="Arial" pitchFamily="34" charset="0"/>
                <a:cs typeface="Arial" pitchFamily="34" charset="0"/>
              </a:rPr>
              <a:t>Serão realizadas perguntas referente </a:t>
            </a:r>
            <a:r>
              <a:rPr lang="pt-BR" sz="1600" dirty="0" smtClean="0">
                <a:latin typeface="Arial" pitchFamily="34" charset="0"/>
                <a:cs typeface="Arial" pitchFamily="34" charset="0"/>
              </a:rPr>
              <a:t>a química da água. </a:t>
            </a:r>
            <a:r>
              <a:rPr lang="pt-BR" sz="1600" dirty="0" smtClean="0">
                <a:latin typeface="Arial" pitchFamily="34" charset="0"/>
                <a:cs typeface="Arial" pitchFamily="34" charset="0"/>
              </a:rPr>
              <a:t>Você deverá respondê-la de acordo com os seus conhecimentos em Química, escolhendo a alternativa a qual você acha que está correta. Se errar você terá a opção de responder novamente.</a:t>
            </a:r>
          </a:p>
          <a:p>
            <a:pPr algn="ctr"/>
            <a:r>
              <a:rPr lang="pt-BR" sz="1600" dirty="0" smtClean="0">
                <a:latin typeface="Arial" pitchFamily="34" charset="0"/>
                <a:cs typeface="Arial" pitchFamily="34" charset="0"/>
              </a:rPr>
              <a:t>Bons Estudos!</a:t>
            </a:r>
            <a:endParaRPr lang="pt-BR" sz="1600" dirty="0">
              <a:latin typeface="Arial" pitchFamily="34" charset="0"/>
              <a:cs typeface="Arial" pitchFamily="34" charset="0"/>
            </a:endParaRPr>
          </a:p>
          <a:p>
            <a:endParaRPr lang="pt-BR" dirty="0"/>
          </a:p>
        </p:txBody>
      </p:sp>
      <p:sp>
        <p:nvSpPr>
          <p:cNvPr id="9" name="CaixaDeTexto 8"/>
          <p:cNvSpPr txBox="1"/>
          <p:nvPr/>
        </p:nvSpPr>
        <p:spPr>
          <a:xfrm>
            <a:off x="3599892" y="2635171"/>
            <a:ext cx="36724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>
                <a:latin typeface="Arial" pitchFamily="34" charset="0"/>
                <a:cs typeface="Arial" pitchFamily="34" charset="0"/>
              </a:rPr>
              <a:t>Clique na seta para voltar ao menu principal !</a:t>
            </a:r>
            <a:endParaRPr lang="pt-BR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Seta para a esquerda 9"/>
          <p:cNvSpPr/>
          <p:nvPr/>
        </p:nvSpPr>
        <p:spPr>
          <a:xfrm>
            <a:off x="7583613" y="6142992"/>
            <a:ext cx="1152128" cy="598376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3" name="CaixaDeTexto 2">
            <a:hlinkClick r:id="rId3" action="ppaction://hlinksldjump"/>
          </p:cNvPr>
          <p:cNvSpPr txBox="1"/>
          <p:nvPr/>
        </p:nvSpPr>
        <p:spPr>
          <a:xfrm>
            <a:off x="7920371" y="6211669"/>
            <a:ext cx="81536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sz="1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7812360" y="6334779"/>
            <a:ext cx="92338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b="1" dirty="0" smtClean="0">
                <a:latin typeface="Arial" pitchFamily="34" charset="0"/>
                <a:cs typeface="Arial" pitchFamily="34" charset="0"/>
                <a:hlinkClick r:id="rId3" action="ppaction://hlinksldjump"/>
              </a:rPr>
              <a:t>VOLTAR</a:t>
            </a:r>
            <a:endParaRPr lang="pt-BR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95343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" decel="100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accel="100000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1143000"/>
          </a:xfrm>
        </p:spPr>
        <p:txBody>
          <a:bodyPr>
            <a:normAutofit/>
          </a:bodyPr>
          <a:lstStyle/>
          <a:p>
            <a:r>
              <a:rPr lang="pt-BR" sz="2800" dirty="0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Questão 1: Qual é a fórmula Química da água?</a:t>
            </a:r>
            <a:endParaRPr lang="pt-BR" sz="2800" dirty="0">
              <a:solidFill>
                <a:schemeClr val="accent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Espaço Reservado para Conteúdo 3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6285"/>
          <a:stretch/>
        </p:blipFill>
        <p:spPr>
          <a:xfrm>
            <a:off x="0" y="5517232"/>
            <a:ext cx="9144000" cy="1363394"/>
          </a:xfrm>
        </p:spPr>
      </p:pic>
      <p:sp>
        <p:nvSpPr>
          <p:cNvPr id="5" name="Lágrima 4">
            <a:hlinkClick r:id="rId3" action="ppaction://hlinksldjump"/>
          </p:cNvPr>
          <p:cNvSpPr/>
          <p:nvPr/>
        </p:nvSpPr>
        <p:spPr>
          <a:xfrm>
            <a:off x="1115616" y="1700808"/>
            <a:ext cx="504056" cy="360040"/>
          </a:xfrm>
          <a:prstGeom prst="teardrop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dirty="0"/>
              <a:t>A</a:t>
            </a:r>
          </a:p>
        </p:txBody>
      </p:sp>
      <p:sp>
        <p:nvSpPr>
          <p:cNvPr id="6" name="CaixaDeTexto 5"/>
          <p:cNvSpPr txBox="1"/>
          <p:nvPr/>
        </p:nvSpPr>
        <p:spPr>
          <a:xfrm>
            <a:off x="1763688" y="1700808"/>
            <a:ext cx="18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>
                <a:latin typeface="Arial" pitchFamily="34" charset="0"/>
                <a:cs typeface="Arial" pitchFamily="34" charset="0"/>
              </a:rPr>
              <a:t>H</a:t>
            </a:r>
            <a:r>
              <a:rPr lang="pt-BR" sz="12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O</a:t>
            </a:r>
            <a:r>
              <a:rPr lang="pt-BR" sz="1200" dirty="0" smtClean="0">
                <a:latin typeface="Arial" pitchFamily="34" charset="0"/>
                <a:cs typeface="Arial" pitchFamily="34" charset="0"/>
              </a:rPr>
              <a:t>2</a:t>
            </a:r>
            <a:endParaRPr lang="pt-BR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Lágrima 6">
            <a:hlinkClick r:id="rId4" action="ppaction://hlinksldjump"/>
          </p:cNvPr>
          <p:cNvSpPr/>
          <p:nvPr/>
        </p:nvSpPr>
        <p:spPr>
          <a:xfrm>
            <a:off x="1115616" y="2276872"/>
            <a:ext cx="504056" cy="360040"/>
          </a:xfrm>
          <a:prstGeom prst="teardrop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B</a:t>
            </a:r>
            <a:endParaRPr lang="pt-BR" dirty="0"/>
          </a:p>
        </p:txBody>
      </p:sp>
      <p:sp>
        <p:nvSpPr>
          <p:cNvPr id="8" name="CaixaDeTexto 7"/>
          <p:cNvSpPr txBox="1"/>
          <p:nvPr/>
        </p:nvSpPr>
        <p:spPr>
          <a:xfrm>
            <a:off x="1748167" y="2263009"/>
            <a:ext cx="9001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>
                <a:latin typeface="Arial" pitchFamily="34" charset="0"/>
                <a:cs typeface="Arial" pitchFamily="34" charset="0"/>
              </a:rPr>
              <a:t>H</a:t>
            </a:r>
            <a:r>
              <a:rPr lang="pt-BR" sz="12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O</a:t>
            </a:r>
            <a:endParaRPr lang="pt-BR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Lágrima 8">
            <a:hlinkClick r:id="rId3" action="ppaction://hlinksldjump"/>
          </p:cNvPr>
          <p:cNvSpPr/>
          <p:nvPr/>
        </p:nvSpPr>
        <p:spPr>
          <a:xfrm>
            <a:off x="1133631" y="2960948"/>
            <a:ext cx="486041" cy="360040"/>
          </a:xfrm>
          <a:prstGeom prst="teardrop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mtClean="0"/>
              <a:t>C</a:t>
            </a:r>
            <a:endParaRPr lang="pt-BR" dirty="0"/>
          </a:p>
        </p:txBody>
      </p:sp>
      <p:sp>
        <p:nvSpPr>
          <p:cNvPr id="10" name="Lágrima 9">
            <a:hlinkClick r:id="rId3" action="ppaction://hlinksldjump"/>
          </p:cNvPr>
          <p:cNvSpPr/>
          <p:nvPr/>
        </p:nvSpPr>
        <p:spPr>
          <a:xfrm>
            <a:off x="1151620" y="3555014"/>
            <a:ext cx="468052" cy="468052"/>
          </a:xfrm>
          <a:prstGeom prst="teardrop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D</a:t>
            </a:r>
            <a:endParaRPr lang="pt-BR" dirty="0"/>
          </a:p>
        </p:txBody>
      </p:sp>
      <p:sp>
        <p:nvSpPr>
          <p:cNvPr id="11" name="CaixaDeTexto 10"/>
          <p:cNvSpPr txBox="1"/>
          <p:nvPr/>
        </p:nvSpPr>
        <p:spPr>
          <a:xfrm>
            <a:off x="1763688" y="2960948"/>
            <a:ext cx="11521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>
                <a:latin typeface="Arial" pitchFamily="34" charset="0"/>
                <a:cs typeface="Arial" pitchFamily="34" charset="0"/>
              </a:rPr>
              <a:t>H</a:t>
            </a:r>
            <a:r>
              <a:rPr lang="pt-BR" sz="12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SO</a:t>
            </a:r>
            <a:r>
              <a:rPr lang="pt-BR" sz="1200" dirty="0" smtClean="0">
                <a:latin typeface="Arial" pitchFamily="34" charset="0"/>
                <a:cs typeface="Arial" pitchFamily="34" charset="0"/>
              </a:rPr>
              <a:t>4</a:t>
            </a:r>
            <a:endParaRPr lang="pt-BR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CaixaDeTexto 11"/>
          <p:cNvSpPr txBox="1"/>
          <p:nvPr/>
        </p:nvSpPr>
        <p:spPr>
          <a:xfrm>
            <a:off x="1763688" y="3555014"/>
            <a:ext cx="11521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>
                <a:latin typeface="Arial" pitchFamily="34" charset="0"/>
                <a:cs typeface="Arial" pitchFamily="34" charset="0"/>
              </a:rPr>
              <a:t>H</a:t>
            </a:r>
            <a:r>
              <a:rPr lang="pt-BR" sz="1200" dirty="0" smtClean="0">
                <a:latin typeface="Arial" pitchFamily="34" charset="0"/>
                <a:cs typeface="Arial" pitchFamily="34" charset="0"/>
              </a:rPr>
              <a:t>3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PO</a:t>
            </a:r>
            <a:r>
              <a:rPr lang="pt-BR" sz="1200" dirty="0" smtClean="0">
                <a:latin typeface="Arial" pitchFamily="34" charset="0"/>
                <a:cs typeface="Arial" pitchFamily="34" charset="0"/>
              </a:rPr>
              <a:t>4</a:t>
            </a:r>
            <a:endParaRPr lang="pt-BR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4321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522514"/>
          </a:xfrm>
        </p:spPr>
        <p:txBody>
          <a:bodyPr>
            <a:normAutofit/>
          </a:bodyPr>
          <a:lstStyle/>
          <a:p>
            <a:endParaRPr lang="pt-BR" dirty="0"/>
          </a:p>
        </p:txBody>
      </p:sp>
      <p:pic>
        <p:nvPicPr>
          <p:cNvPr id="5" name="Espaço Reservado para Conteúdo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9863" y="3573016"/>
            <a:ext cx="1672137" cy="2106893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Seta para a esquerda 3">
            <a:hlinkClick r:id="rId3" action="ppaction://hlinksldjump"/>
          </p:cNvPr>
          <p:cNvSpPr/>
          <p:nvPr/>
        </p:nvSpPr>
        <p:spPr>
          <a:xfrm>
            <a:off x="107504" y="4932931"/>
            <a:ext cx="1224136" cy="576064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Texto explicativo em elipse 6"/>
          <p:cNvSpPr/>
          <p:nvPr/>
        </p:nvSpPr>
        <p:spPr>
          <a:xfrm>
            <a:off x="5508104" y="1628800"/>
            <a:ext cx="2952328" cy="3096344"/>
          </a:xfrm>
          <a:prstGeom prst="wedgeEllipseCallout">
            <a:avLst>
              <a:gd name="adj1" fmla="val -94979"/>
              <a:gd name="adj2" fmla="val 42812"/>
            </a:avLst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" name="CaixaDeTexto 7"/>
          <p:cNvSpPr txBox="1"/>
          <p:nvPr/>
        </p:nvSpPr>
        <p:spPr>
          <a:xfrm>
            <a:off x="5508104" y="2546030"/>
            <a:ext cx="2952328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dirty="0" smtClean="0">
                <a:latin typeface="Arial" pitchFamily="34" charset="0"/>
                <a:cs typeface="Arial" pitchFamily="34" charset="0"/>
              </a:rPr>
              <a:t>Você Errou! </a:t>
            </a:r>
          </a:p>
          <a:p>
            <a:pPr algn="ctr"/>
            <a:r>
              <a:rPr lang="pt-BR" sz="2400" dirty="0" smtClean="0">
                <a:latin typeface="Arial" pitchFamily="34" charset="0"/>
                <a:cs typeface="Arial" pitchFamily="34" charset="0"/>
              </a:rPr>
              <a:t>Aperte em voltar e</a:t>
            </a:r>
            <a:endParaRPr lang="pt-BR" sz="2400" dirty="0">
              <a:latin typeface="Arial" pitchFamily="34" charset="0"/>
              <a:cs typeface="Arial" pitchFamily="34" charset="0"/>
            </a:endParaRPr>
          </a:p>
          <a:p>
            <a:r>
              <a:rPr lang="pt-BR" sz="2800" dirty="0">
                <a:latin typeface="Arial" pitchFamily="34" charset="0"/>
                <a:cs typeface="Arial" pitchFamily="34" charset="0"/>
              </a:rPr>
              <a:t>t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>ente novamente!</a:t>
            </a:r>
            <a:endParaRPr lang="pt-BR" sz="28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9" name="Espaço Reservado para Conteúdo 3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6285"/>
          <a:stretch/>
        </p:blipFill>
        <p:spPr>
          <a:xfrm>
            <a:off x="0" y="5517232"/>
            <a:ext cx="9144000" cy="1363394"/>
          </a:xfrm>
          <a:prstGeom prst="rect">
            <a:avLst/>
          </a:prstGeom>
        </p:spPr>
      </p:pic>
      <p:sp>
        <p:nvSpPr>
          <p:cNvPr id="3" name="CaixaDeTexto 2"/>
          <p:cNvSpPr txBox="1"/>
          <p:nvPr/>
        </p:nvSpPr>
        <p:spPr>
          <a:xfrm>
            <a:off x="323528" y="5085184"/>
            <a:ext cx="79208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b="1" dirty="0" smtClean="0">
                <a:latin typeface="Arial" pitchFamily="34" charset="0"/>
                <a:cs typeface="Arial" pitchFamily="34" charset="0"/>
                <a:hlinkClick r:id="rId3" action="ppaction://hlinksldjump"/>
              </a:rPr>
              <a:t>VOLTAR</a:t>
            </a:r>
            <a:endParaRPr lang="pt-BR" sz="12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0541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54562"/>
          </a:xfrm>
        </p:spPr>
        <p:txBody>
          <a:bodyPr/>
          <a:lstStyle/>
          <a:p>
            <a:endParaRPr lang="pt-BR" dirty="0"/>
          </a:p>
        </p:txBody>
      </p:sp>
      <p:pic>
        <p:nvPicPr>
          <p:cNvPr id="5" name="Espaço Reservado para Conteúdo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784" y="1052736"/>
            <a:ext cx="6120680" cy="4433308"/>
          </a:xfrm>
        </p:spPr>
      </p:pic>
      <p:sp>
        <p:nvSpPr>
          <p:cNvPr id="4" name="Seta para a direita 3">
            <a:hlinkClick r:id="rId3" action="ppaction://hlinksldjump"/>
          </p:cNvPr>
          <p:cNvSpPr/>
          <p:nvPr/>
        </p:nvSpPr>
        <p:spPr>
          <a:xfrm>
            <a:off x="7596336" y="4797152"/>
            <a:ext cx="1250152" cy="72008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6" name="Fluxograma: Processo 5"/>
          <p:cNvSpPr/>
          <p:nvPr/>
        </p:nvSpPr>
        <p:spPr>
          <a:xfrm>
            <a:off x="3347138" y="548680"/>
            <a:ext cx="3420380" cy="2026956"/>
          </a:xfrm>
          <a:prstGeom prst="flowChartProcess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CaixaDeTexto 6"/>
          <p:cNvSpPr txBox="1"/>
          <p:nvPr/>
        </p:nvSpPr>
        <p:spPr>
          <a:xfrm>
            <a:off x="3473152" y="900868"/>
            <a:ext cx="316835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PARABÉNS !!! Você acertou!</a:t>
            </a:r>
          </a:p>
          <a:p>
            <a:r>
              <a:rPr lang="pt-BR" dirty="0" smtClean="0"/>
              <a:t>A água é uma substância Química, cujas moléculas são formadas por dois átomos de Hidrogênio e um Oxigênio.</a:t>
            </a:r>
            <a:endParaRPr lang="pt-BR" dirty="0"/>
          </a:p>
        </p:txBody>
      </p:sp>
      <p:pic>
        <p:nvPicPr>
          <p:cNvPr id="8" name="Espaço Reservado para Conteúdo 3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6285"/>
          <a:stretch/>
        </p:blipFill>
        <p:spPr>
          <a:xfrm>
            <a:off x="0" y="5517232"/>
            <a:ext cx="9144000" cy="1363394"/>
          </a:xfrm>
          <a:prstGeom prst="rect">
            <a:avLst/>
          </a:prstGeom>
        </p:spPr>
      </p:pic>
      <p:sp>
        <p:nvSpPr>
          <p:cNvPr id="3" name="CaixaDeTexto 2"/>
          <p:cNvSpPr txBox="1"/>
          <p:nvPr/>
        </p:nvSpPr>
        <p:spPr>
          <a:xfrm>
            <a:off x="7740352" y="5013176"/>
            <a:ext cx="79208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000" b="1" dirty="0" smtClean="0">
                <a:latin typeface="Arial" pitchFamily="34" charset="0"/>
                <a:cs typeface="Arial" pitchFamily="34" charset="0"/>
              </a:rPr>
              <a:t>PRÓXIMA</a:t>
            </a:r>
            <a:endParaRPr lang="pt-BR" sz="10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8507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8229600" cy="1143000"/>
          </a:xfrm>
        </p:spPr>
        <p:txBody>
          <a:bodyPr>
            <a:normAutofit/>
          </a:bodyPr>
          <a:lstStyle/>
          <a:p>
            <a:r>
              <a:rPr lang="pt-BR" sz="2800" dirty="0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Questão 2</a:t>
            </a:r>
            <a:r>
              <a:rPr lang="pt-BR" sz="2800" dirty="0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: Com quantos graus a água ferve?</a:t>
            </a:r>
            <a:endParaRPr lang="pt-BR" sz="2800" dirty="0">
              <a:solidFill>
                <a:schemeClr val="accent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Lágrima 4">
            <a:hlinkClick r:id="rId2" action="ppaction://hlinksldjump"/>
          </p:cNvPr>
          <p:cNvSpPr/>
          <p:nvPr/>
        </p:nvSpPr>
        <p:spPr>
          <a:xfrm>
            <a:off x="1115616" y="1700808"/>
            <a:ext cx="504056" cy="360040"/>
          </a:xfrm>
          <a:prstGeom prst="teardrop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dirty="0"/>
              <a:t>A</a:t>
            </a:r>
          </a:p>
        </p:txBody>
      </p:sp>
      <p:sp>
        <p:nvSpPr>
          <p:cNvPr id="6" name="CaixaDeTexto 5"/>
          <p:cNvSpPr txBox="1"/>
          <p:nvPr/>
        </p:nvSpPr>
        <p:spPr>
          <a:xfrm>
            <a:off x="1763688" y="1700808"/>
            <a:ext cx="18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>
                <a:latin typeface="Arial" pitchFamily="34" charset="0"/>
                <a:cs typeface="Arial" pitchFamily="34" charset="0"/>
              </a:rPr>
              <a:t>150 </a:t>
            </a:r>
            <a:r>
              <a:rPr lang="pt-BR" dirty="0" err="1" smtClean="0">
                <a:latin typeface="Arial" pitchFamily="34" charset="0"/>
                <a:cs typeface="Arial" pitchFamily="34" charset="0"/>
              </a:rPr>
              <a:t>ºC</a:t>
            </a:r>
            <a:endParaRPr lang="pt-BR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Lágrima 6">
            <a:hlinkClick r:id="rId3" action="ppaction://hlinksldjump"/>
          </p:cNvPr>
          <p:cNvSpPr/>
          <p:nvPr/>
        </p:nvSpPr>
        <p:spPr>
          <a:xfrm>
            <a:off x="1115616" y="2276872"/>
            <a:ext cx="504056" cy="360040"/>
          </a:xfrm>
          <a:prstGeom prst="teardrop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B</a:t>
            </a:r>
            <a:endParaRPr lang="pt-BR" dirty="0"/>
          </a:p>
        </p:txBody>
      </p:sp>
      <p:sp>
        <p:nvSpPr>
          <p:cNvPr id="8" name="CaixaDeTexto 7"/>
          <p:cNvSpPr txBox="1"/>
          <p:nvPr/>
        </p:nvSpPr>
        <p:spPr>
          <a:xfrm>
            <a:off x="1763688" y="2276872"/>
            <a:ext cx="9001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>
                <a:latin typeface="Arial" pitchFamily="34" charset="0"/>
                <a:cs typeface="Arial" pitchFamily="34" charset="0"/>
              </a:rPr>
              <a:t>100ºC</a:t>
            </a:r>
            <a:endParaRPr lang="pt-BR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Lágrima 8">
            <a:hlinkClick r:id="rId2" action="ppaction://hlinksldjump"/>
          </p:cNvPr>
          <p:cNvSpPr/>
          <p:nvPr/>
        </p:nvSpPr>
        <p:spPr>
          <a:xfrm>
            <a:off x="1133631" y="2960948"/>
            <a:ext cx="486041" cy="360040"/>
          </a:xfrm>
          <a:prstGeom prst="teardrop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C</a:t>
            </a:r>
            <a:endParaRPr lang="pt-BR" dirty="0"/>
          </a:p>
        </p:txBody>
      </p:sp>
      <p:sp>
        <p:nvSpPr>
          <p:cNvPr id="10" name="Lágrima 9">
            <a:hlinkClick r:id="rId2" action="ppaction://hlinksldjump"/>
          </p:cNvPr>
          <p:cNvSpPr/>
          <p:nvPr/>
        </p:nvSpPr>
        <p:spPr>
          <a:xfrm>
            <a:off x="1151620" y="3555014"/>
            <a:ext cx="468052" cy="468052"/>
          </a:xfrm>
          <a:prstGeom prst="teardrop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D</a:t>
            </a:r>
            <a:endParaRPr lang="pt-BR" dirty="0"/>
          </a:p>
        </p:txBody>
      </p:sp>
      <p:sp>
        <p:nvSpPr>
          <p:cNvPr id="11" name="CaixaDeTexto 10"/>
          <p:cNvSpPr txBox="1"/>
          <p:nvPr/>
        </p:nvSpPr>
        <p:spPr>
          <a:xfrm>
            <a:off x="1763688" y="2960948"/>
            <a:ext cx="11521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>
                <a:latin typeface="Arial" pitchFamily="34" charset="0"/>
                <a:cs typeface="Arial" pitchFamily="34" charset="0"/>
              </a:rPr>
              <a:t>1.000 </a:t>
            </a:r>
            <a:r>
              <a:rPr lang="pt-BR" dirty="0" err="1" smtClean="0">
                <a:latin typeface="Arial" pitchFamily="34" charset="0"/>
                <a:cs typeface="Arial" pitchFamily="34" charset="0"/>
              </a:rPr>
              <a:t>ºC</a:t>
            </a:r>
            <a:endParaRPr lang="pt-BR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CaixaDeTexto 11"/>
          <p:cNvSpPr txBox="1"/>
          <p:nvPr/>
        </p:nvSpPr>
        <p:spPr>
          <a:xfrm>
            <a:off x="1763688" y="3555014"/>
            <a:ext cx="11521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>
                <a:latin typeface="Arial" pitchFamily="34" charset="0"/>
                <a:cs typeface="Arial" pitchFamily="34" charset="0"/>
              </a:rPr>
              <a:t>2.756ºC</a:t>
            </a:r>
            <a:endParaRPr lang="pt-BR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4644008" y="1880828"/>
            <a:ext cx="21602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2416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522514"/>
          </a:xfrm>
        </p:spPr>
        <p:txBody>
          <a:bodyPr>
            <a:normAutofit/>
          </a:bodyPr>
          <a:lstStyle/>
          <a:p>
            <a:endParaRPr lang="pt-BR" dirty="0"/>
          </a:p>
        </p:txBody>
      </p:sp>
      <p:pic>
        <p:nvPicPr>
          <p:cNvPr id="5" name="Espaço Reservado para Conteúdo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9863" y="3573016"/>
            <a:ext cx="1672137" cy="2106893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Seta para a esquerda 3">
            <a:hlinkClick r:id="rId3" action="ppaction://hlinksldjump"/>
          </p:cNvPr>
          <p:cNvSpPr/>
          <p:nvPr/>
        </p:nvSpPr>
        <p:spPr>
          <a:xfrm>
            <a:off x="107504" y="4932931"/>
            <a:ext cx="1224136" cy="576064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Texto explicativo em elipse 6"/>
          <p:cNvSpPr/>
          <p:nvPr/>
        </p:nvSpPr>
        <p:spPr>
          <a:xfrm>
            <a:off x="5508104" y="1628800"/>
            <a:ext cx="2952328" cy="3096344"/>
          </a:xfrm>
          <a:prstGeom prst="wedgeEllipseCallout">
            <a:avLst>
              <a:gd name="adj1" fmla="val -94979"/>
              <a:gd name="adj2" fmla="val 42812"/>
            </a:avLst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" name="CaixaDeTexto 7"/>
          <p:cNvSpPr txBox="1"/>
          <p:nvPr/>
        </p:nvSpPr>
        <p:spPr>
          <a:xfrm>
            <a:off x="5508104" y="2546030"/>
            <a:ext cx="2952328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dirty="0" smtClean="0">
                <a:latin typeface="Arial" pitchFamily="34" charset="0"/>
                <a:cs typeface="Arial" pitchFamily="34" charset="0"/>
              </a:rPr>
              <a:t>Você Errou! </a:t>
            </a:r>
          </a:p>
          <a:p>
            <a:pPr algn="ctr"/>
            <a:r>
              <a:rPr lang="pt-BR" sz="2400" dirty="0" smtClean="0">
                <a:latin typeface="Arial" pitchFamily="34" charset="0"/>
                <a:cs typeface="Arial" pitchFamily="34" charset="0"/>
              </a:rPr>
              <a:t>Aperte em voltar e</a:t>
            </a:r>
            <a:endParaRPr lang="pt-BR" sz="2400" dirty="0">
              <a:latin typeface="Arial" pitchFamily="34" charset="0"/>
              <a:cs typeface="Arial" pitchFamily="34" charset="0"/>
            </a:endParaRPr>
          </a:p>
          <a:p>
            <a:r>
              <a:rPr lang="pt-BR" sz="2800" dirty="0">
                <a:latin typeface="Arial" pitchFamily="34" charset="0"/>
                <a:cs typeface="Arial" pitchFamily="34" charset="0"/>
              </a:rPr>
              <a:t>t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>ente novamente!</a:t>
            </a:r>
            <a:endParaRPr lang="pt-BR" sz="28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9" name="Espaço Reservado para Conteúdo 3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6285"/>
          <a:stretch/>
        </p:blipFill>
        <p:spPr>
          <a:xfrm>
            <a:off x="0" y="5517232"/>
            <a:ext cx="9144000" cy="1363394"/>
          </a:xfrm>
          <a:prstGeom prst="rect">
            <a:avLst/>
          </a:prstGeom>
        </p:spPr>
      </p:pic>
      <p:sp>
        <p:nvSpPr>
          <p:cNvPr id="3" name="CaixaDeTexto 2"/>
          <p:cNvSpPr txBox="1"/>
          <p:nvPr/>
        </p:nvSpPr>
        <p:spPr>
          <a:xfrm>
            <a:off x="323528" y="5085184"/>
            <a:ext cx="79208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b="1" dirty="0" smtClean="0">
                <a:latin typeface="Arial" pitchFamily="34" charset="0"/>
                <a:cs typeface="Arial" pitchFamily="34" charset="0"/>
              </a:rPr>
              <a:t>VOLTAR</a:t>
            </a:r>
            <a:endParaRPr lang="pt-BR" sz="12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1108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5" name="Espaço Reservado para Conteúdo 4"/>
          <p:cNvPicPr>
            <a:picLocks noGrp="1" noChangeAspect="1"/>
          </p:cNvPicPr>
          <p:nvPr>
            <p:ph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307"/>
          <a:stretch/>
        </p:blipFill>
        <p:spPr>
          <a:xfrm>
            <a:off x="3707904" y="1124744"/>
            <a:ext cx="4082935" cy="4525963"/>
          </a:xfrm>
        </p:spPr>
      </p:pic>
      <p:sp>
        <p:nvSpPr>
          <p:cNvPr id="6" name="Texto explicativo em forma de nuvem 5"/>
          <p:cNvSpPr/>
          <p:nvPr/>
        </p:nvSpPr>
        <p:spPr>
          <a:xfrm>
            <a:off x="1043608" y="376210"/>
            <a:ext cx="4176463" cy="3096344"/>
          </a:xfrm>
          <a:prstGeom prst="cloudCallout">
            <a:avLst>
              <a:gd name="adj1" fmla="val 72728"/>
              <a:gd name="adj2" fmla="val 40750"/>
            </a:avLst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7" name="CaixaDeTexto 6"/>
          <p:cNvSpPr txBox="1"/>
          <p:nvPr/>
        </p:nvSpPr>
        <p:spPr>
          <a:xfrm>
            <a:off x="1547664" y="870682"/>
            <a:ext cx="300281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>
                <a:latin typeface="Arial" pitchFamily="34" charset="0"/>
                <a:cs typeface="Arial" pitchFamily="34" charset="0"/>
              </a:rPr>
              <a:t>Isso!!! </a:t>
            </a:r>
            <a:r>
              <a:rPr lang="pt-BR" dirty="0">
                <a:latin typeface="Arial" pitchFamily="34" charset="0"/>
                <a:cs typeface="Arial" pitchFamily="34" charset="0"/>
              </a:rPr>
              <a:t>E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stá correto!!</a:t>
            </a:r>
          </a:p>
          <a:p>
            <a:endParaRPr lang="pt-BR" dirty="0">
              <a:latin typeface="Arial" pitchFamily="34" charset="0"/>
              <a:cs typeface="Arial" pitchFamily="34" charset="0"/>
            </a:endParaRPr>
          </a:p>
          <a:p>
            <a:r>
              <a:rPr lang="pt-BR" dirty="0" smtClean="0">
                <a:latin typeface="Arial" pitchFamily="34" charset="0"/>
                <a:cs typeface="Arial" pitchFamily="34" charset="0"/>
              </a:rPr>
              <a:t>Ponto de ebulição é a temperatura em que uma substância Líquida passa para o estado Gasoso, sob a temperatura de 100 </a:t>
            </a:r>
            <a:r>
              <a:rPr lang="pt-BR" dirty="0" err="1" smtClean="0">
                <a:latin typeface="Arial" pitchFamily="34" charset="0"/>
                <a:cs typeface="Arial" pitchFamily="34" charset="0"/>
              </a:rPr>
              <a:t>ºC</a:t>
            </a:r>
            <a:endParaRPr lang="pt-BR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Seta para a direita 7">
            <a:hlinkClick r:id="rId3" action="ppaction://hlinksldjump"/>
          </p:cNvPr>
          <p:cNvSpPr/>
          <p:nvPr/>
        </p:nvSpPr>
        <p:spPr>
          <a:xfrm>
            <a:off x="7596336" y="85016"/>
            <a:ext cx="1440160" cy="61206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9" name="Espaço Reservado para Conteúdo 3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6285"/>
          <a:stretch/>
        </p:blipFill>
        <p:spPr>
          <a:xfrm>
            <a:off x="0" y="5517232"/>
            <a:ext cx="9144000" cy="1363394"/>
          </a:xfrm>
          <a:prstGeom prst="rect">
            <a:avLst/>
          </a:prstGeom>
        </p:spPr>
      </p:pic>
      <p:sp>
        <p:nvSpPr>
          <p:cNvPr id="3" name="CaixaDeTexto 2">
            <a:hlinkClick r:id="rId3" action="ppaction://hlinksldjump"/>
          </p:cNvPr>
          <p:cNvSpPr txBox="1"/>
          <p:nvPr/>
        </p:nvSpPr>
        <p:spPr>
          <a:xfrm>
            <a:off x="7740352" y="188640"/>
            <a:ext cx="108012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b="1" dirty="0" smtClean="0">
                <a:latin typeface="Arial" pitchFamily="34" charset="0"/>
                <a:cs typeface="Arial" pitchFamily="34" charset="0"/>
                <a:hlinkClick r:id="rId5" action="ppaction://hlinksldjump"/>
              </a:rPr>
              <a:t>PRÓXIMA</a:t>
            </a:r>
            <a:endParaRPr lang="pt-BR" sz="14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7879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xo">
  <a:themeElements>
    <a:clrScheme name="Flux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ux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x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257</TotalTime>
  <Words>268</Words>
  <Application>Microsoft Office PowerPoint</Application>
  <PresentationFormat>Apresentação na tela (4:3)</PresentationFormat>
  <Paragraphs>65</Paragraphs>
  <Slides>11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Constantia</vt:lpstr>
      <vt:lpstr>Wingdings 2</vt:lpstr>
      <vt:lpstr>Fluxo</vt:lpstr>
      <vt:lpstr>Apresentação do PowerPoint</vt:lpstr>
      <vt:lpstr>Dados:</vt:lpstr>
      <vt:lpstr>Apresentação do PowerPoint</vt:lpstr>
      <vt:lpstr>Questão 1: Qual é a fórmula Química da água?</vt:lpstr>
      <vt:lpstr>Apresentação do PowerPoint</vt:lpstr>
      <vt:lpstr>Apresentação do PowerPoint</vt:lpstr>
      <vt:lpstr>Questão 2: Com quantos graus a água ferve?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Meus Documentos</dc:creator>
  <cp:lastModifiedBy>Ana Lucia Zuconi Bedin</cp:lastModifiedBy>
  <cp:revision>32</cp:revision>
  <dcterms:created xsi:type="dcterms:W3CDTF">2018-09-28T18:17:19Z</dcterms:created>
  <dcterms:modified xsi:type="dcterms:W3CDTF">2019-06-02T22:25:00Z</dcterms:modified>
</cp:coreProperties>
</file>