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en-US"/>
    </a:defPPr>
    <a:lvl1pPr marL="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907" autoAdjust="0"/>
  </p:normalViewPr>
  <p:slideViewPr>
    <p:cSldViewPr snapToGrid="0" snapToObjects="1">
      <p:cViewPr>
        <p:scale>
          <a:sx n="40" d="100"/>
          <a:sy n="40" d="100"/>
        </p:scale>
        <p:origin x="-666" y="6678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1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5"/>
            <a:ext cx="28803600" cy="969699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71759"/>
            <a:ext cx="28803604" cy="655272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304800" dist="190500" dir="5400000" algn="t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36" y="41048684"/>
            <a:ext cx="9079628" cy="1810378"/>
          </a:xfrm>
          <a:prstGeom prst="rect">
            <a:avLst/>
          </a:prstGeom>
        </p:spPr>
      </p:pic>
      <p:sp>
        <p:nvSpPr>
          <p:cNvPr id="11" name="Retângulo 38"/>
          <p:cNvSpPr/>
          <p:nvPr userDrawn="1"/>
        </p:nvSpPr>
        <p:spPr>
          <a:xfrm>
            <a:off x="4896751" y="4269265"/>
            <a:ext cx="18650071" cy="2211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4400" i="0" dirty="0">
                <a:solidFill>
                  <a:srgbClr val="000090"/>
                </a:solidFill>
                <a:effectLst/>
                <a:latin typeface="Verdana"/>
                <a:cs typeface="Verdana"/>
              </a:rPr>
              <a:t>“Educação Inovadora para uma Engenharia Sustentável.”</a:t>
            </a:r>
          </a:p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rgbClr val="0000FF"/>
                </a:solidFill>
                <a:effectLst/>
                <a:latin typeface="Verdana"/>
                <a:cs typeface="Verdana"/>
              </a:rPr>
              <a:t>03 a 06 de setembro de 2018 - SALVADOR / BA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442360" y="41984788"/>
            <a:ext cx="8065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440360" y="41984788"/>
            <a:ext cx="8065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1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574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2057400" rtl="0" eaLnBrk="1" latinLnBrk="0" hangingPunct="1">
        <a:spcBef>
          <a:spcPct val="20000"/>
        </a:spcBef>
        <a:buFont typeface="Arial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2057400" rtl="0" eaLnBrk="1" latinLnBrk="0" hangingPunct="1">
        <a:spcBef>
          <a:spcPct val="20000"/>
        </a:spcBef>
        <a:buFont typeface="Arial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205740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205740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2057400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1" y="32310522"/>
            <a:ext cx="14030964" cy="8177980"/>
          </a:xfrm>
          <a:prstGeom prst="rect">
            <a:avLst/>
          </a:prstGeom>
        </p:spPr>
      </p:pic>
      <p:sp>
        <p:nvSpPr>
          <p:cNvPr id="4" name="Rectangle 585"/>
          <p:cNvSpPr>
            <a:spLocks noChangeArrowheads="1"/>
          </p:cNvSpPr>
          <p:nvPr/>
        </p:nvSpPr>
        <p:spPr bwMode="auto">
          <a:xfrm>
            <a:off x="821955" y="8415441"/>
            <a:ext cx="27348711" cy="34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651" tIns="36824" rIns="73651" bIns="36824">
            <a:spAutoFit/>
          </a:bodyPr>
          <a:lstStyle/>
          <a:p>
            <a:pPr algn="ctr" defTabSz="817563" eaLnBrk="1" hangingPunct="1">
              <a:lnSpc>
                <a:spcPct val="150000"/>
              </a:lnSpc>
            </a:pPr>
            <a:r>
              <a:rPr lang="it-IT" altLang="pt-BR" sz="3600">
                <a:latin typeface="Verdana"/>
                <a:cs typeface="Verdana"/>
              </a:rPr>
              <a:t>Formação Cidadã </a:t>
            </a:r>
            <a:r>
              <a:rPr lang="it-IT" altLang="pt-BR" sz="3600" dirty="0">
                <a:latin typeface="Verdana"/>
                <a:cs typeface="Verdana"/>
              </a:rPr>
              <a:t>/ Mobilidade e Acessibilidade</a:t>
            </a:r>
          </a:p>
          <a:p>
            <a:pPr algn="ctr" defTabSz="817563">
              <a:lnSpc>
                <a:spcPct val="150000"/>
              </a:lnSpc>
            </a:pPr>
            <a:r>
              <a:rPr lang="it-IT" altLang="pt-BR" sz="2800" dirty="0">
                <a:latin typeface="Verdana"/>
                <a:cs typeface="Verdana"/>
              </a:rPr>
              <a:t>Antonio M. Netto (an_monferdini@hotmail.com); José T. F. Camargo (jtfc@bol.com.br); Estéfano V. Veraszto estefanovv@ufscar.br); Eliana A. F. Camargo (eafcamargo@yahoo.com.br); Gilmar Barreto (gbarreto@dsif.fee.unicamp.br); Jorge Cândido (jocandido@utfpr.edu.br); Patricia A. Z. Aceti (patriciazibordi@uol.com.br); Monica L. Giboshi (mlgiboshi@hotmail.com)</a:t>
            </a:r>
          </a:p>
          <a:p>
            <a:pPr algn="ctr" defTabSz="817563" eaLnBrk="1" hangingPunct="1">
              <a:lnSpc>
                <a:spcPct val="150000"/>
              </a:lnSpc>
            </a:pPr>
            <a:r>
              <a:rPr lang="it-IT" altLang="pt-BR" sz="3200" dirty="0">
                <a:latin typeface="Verdana"/>
                <a:cs typeface="Verdana"/>
              </a:rPr>
              <a:t> UNIPINHAL / UFSCar / UNICAMP / UTFPR</a:t>
            </a:r>
          </a:p>
        </p:txBody>
      </p:sp>
      <p:sp>
        <p:nvSpPr>
          <p:cNvPr id="5" name="Rectangle 585"/>
          <p:cNvSpPr>
            <a:spLocks noChangeArrowheads="1"/>
          </p:cNvSpPr>
          <p:nvPr/>
        </p:nvSpPr>
        <p:spPr bwMode="auto">
          <a:xfrm>
            <a:off x="3816624" y="7081585"/>
            <a:ext cx="21636037" cy="118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651" tIns="36824" rIns="73651" bIns="36824">
            <a:spAutoFit/>
          </a:bodyPr>
          <a:lstStyle/>
          <a:p>
            <a:pPr algn="ctr" defTabSz="817563" eaLnBrk="1" hangingPunct="1"/>
            <a:r>
              <a:rPr lang="it-IT" altLang="pt-BR" sz="7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TECNOLOGIAS ASSISTIVAS E INCLUSÃO</a:t>
            </a:r>
            <a:endParaRPr lang="it-IT" altLang="pt-BR" sz="3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 Box 842"/>
          <p:cNvSpPr txBox="1">
            <a:spLocks noChangeArrowheads="1"/>
          </p:cNvSpPr>
          <p:nvPr/>
        </p:nvSpPr>
        <p:spPr bwMode="auto">
          <a:xfrm>
            <a:off x="821192" y="23151191"/>
            <a:ext cx="8640763" cy="41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/>
              <a:t>O objetivo deste estudo consiste em promover a inclusão do cego, tanto sob o aspecto social quanto educacional. Sob o ponto de vista social, a ferramenta construída a partir deste estudo pretende facilitar a interação do cego com seu cotidiano. Sob o ponto de vista educacional, espera que esta ferramenta facilite a execução de tarefas na rotina escolar, contribuindo para a formação do aluno com deficiência visual.</a:t>
            </a:r>
            <a:endParaRPr lang="pt-BR" altLang="pt-BR" sz="28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12" name="Text Box 1023"/>
          <p:cNvSpPr txBox="1">
            <a:spLocks noChangeArrowheads="1"/>
          </p:cNvSpPr>
          <p:nvPr/>
        </p:nvSpPr>
        <p:spPr bwMode="auto">
          <a:xfrm>
            <a:off x="17959845" y="32781979"/>
            <a:ext cx="8640000" cy="55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</a:pPr>
            <a:r>
              <a:rPr lang="pt-BR" altLang="pt-BR" sz="2500" b="1" dirty="0">
                <a:latin typeface="Trebuchet MS" pitchFamily="34" charset="0"/>
              </a:rPr>
              <a:t>AMARAL, S.F.; GARCIA, A.O.; DA SILVA, R.O.; VERASZTO, E.V. CAMARGO, J.T.F.</a:t>
            </a:r>
            <a:r>
              <a:rPr lang="pt-BR" altLang="pt-BR" sz="2500" dirty="0">
                <a:latin typeface="Trebuchet MS" pitchFamily="34" charset="0"/>
              </a:rPr>
              <a:t> </a:t>
            </a:r>
            <a:r>
              <a:rPr lang="pt-BR" altLang="pt-BR" sz="2500" i="1" dirty="0">
                <a:latin typeface="Trebuchet MS" pitchFamily="34" charset="0"/>
              </a:rPr>
              <a:t>O ensino de engenharia e competências para inovação: uma proposta inicial.</a:t>
            </a:r>
            <a:r>
              <a:rPr lang="pt-BR" altLang="pt-BR" sz="2500" dirty="0">
                <a:latin typeface="Trebuchet MS" pitchFamily="34" charset="0"/>
              </a:rPr>
              <a:t> Anais do XLIV COBENGE – Congresso Brasileiro de Educação em Engenharia. Natal, 2016.</a:t>
            </a:r>
          </a:p>
          <a:p>
            <a:pPr algn="just" defTabSz="815975">
              <a:lnSpc>
                <a:spcPct val="120000"/>
              </a:lnSpc>
              <a:spcBef>
                <a:spcPct val="50000"/>
              </a:spcBef>
            </a:pPr>
            <a:r>
              <a:rPr lang="pt-BR" altLang="pt-BR" sz="2500" b="1" dirty="0">
                <a:latin typeface="Trebuchet MS" pitchFamily="34" charset="0"/>
              </a:rPr>
              <a:t>AZEVEDO, M.</a:t>
            </a:r>
            <a:r>
              <a:rPr lang="pt-BR" altLang="pt-BR" sz="2500" dirty="0">
                <a:latin typeface="Trebuchet MS" pitchFamily="34" charset="0"/>
              </a:rPr>
              <a:t> </a:t>
            </a:r>
            <a:r>
              <a:rPr lang="pt-BR" altLang="pt-BR" sz="2500" i="1" dirty="0">
                <a:latin typeface="Trebuchet MS" pitchFamily="34" charset="0"/>
              </a:rPr>
              <a:t>A Formação do Engenheiro Inovador: Uma visão internacional.</a:t>
            </a:r>
            <a:r>
              <a:rPr lang="pt-BR" altLang="pt-BR" sz="2500" dirty="0">
                <a:latin typeface="Trebuchet MS" pitchFamily="34" charset="0"/>
              </a:rPr>
              <a:t> Rio de Janeiro: PUC-Rio, Sistema Maxwell, 2005.</a:t>
            </a:r>
          </a:p>
          <a:p>
            <a:pPr algn="just" defTabSz="815975">
              <a:lnSpc>
                <a:spcPct val="120000"/>
              </a:lnSpc>
              <a:spcBef>
                <a:spcPct val="50000"/>
              </a:spcBef>
            </a:pPr>
            <a:r>
              <a:rPr lang="pt-BR" altLang="pt-BR" sz="2500" b="1" dirty="0">
                <a:latin typeface="Trebuchet MS" pitchFamily="34" charset="0"/>
              </a:rPr>
              <a:t>LAUDARES, J. B. &amp; RIBEIRO, S.</a:t>
            </a:r>
            <a:r>
              <a:rPr lang="pt-BR" altLang="pt-BR" sz="2500" dirty="0">
                <a:latin typeface="Trebuchet MS" pitchFamily="34" charset="0"/>
              </a:rPr>
              <a:t> </a:t>
            </a:r>
            <a:r>
              <a:rPr lang="pt-BR" altLang="pt-BR" sz="2500" i="1" dirty="0">
                <a:latin typeface="Trebuchet MS" pitchFamily="34" charset="0"/>
              </a:rPr>
              <a:t>ESTUDO: Trabalho e formação do engenheiro.</a:t>
            </a:r>
            <a:r>
              <a:rPr lang="pt-BR" altLang="pt-BR" sz="2500" dirty="0">
                <a:latin typeface="Trebuchet MS" pitchFamily="34" charset="0"/>
              </a:rPr>
              <a:t> Bras. Est. pedag., Brasília, v. 81, n. 199, p. 478-489, set/dez. 2000. </a:t>
            </a:r>
            <a:endParaRPr lang="en-US" altLang="pt-BR" sz="2500" dirty="0">
              <a:latin typeface="Trebuchet MS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1226835" y="12173155"/>
            <a:ext cx="16738123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73651" tIns="252000" rIns="73651" bIns="252000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pt-BR" altLang="pt-BR" sz="3200" dirty="0">
                <a:solidFill>
                  <a:schemeClr val="bg1"/>
                </a:solidFill>
                <a:latin typeface="Verdana"/>
                <a:cs typeface="Verdana"/>
              </a:rPr>
              <a:t>Referencial Teórico</a:t>
            </a:r>
          </a:p>
        </p:txBody>
      </p:sp>
      <p:pic>
        <p:nvPicPr>
          <p:cNvPr id="14" name="Picture 2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61081" y="17706628"/>
            <a:ext cx="17949010" cy="60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842"/>
          <p:cNvSpPr txBox="1">
            <a:spLocks noChangeArrowheads="1"/>
          </p:cNvSpPr>
          <p:nvPr/>
        </p:nvSpPr>
        <p:spPr bwMode="auto">
          <a:xfrm>
            <a:off x="822152" y="13397041"/>
            <a:ext cx="8640763" cy="163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i="1" dirty="0"/>
              <a:t>Este trabalho apresenta um aplicativo que faz a leitura de códigos de barras em geral e os associa a informações de áudio cadastradas por indivíduos com deficiência visual. </a:t>
            </a:r>
            <a:endParaRPr lang="pt-BR" altLang="pt-BR" sz="28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0" name="Text Box 842"/>
          <p:cNvSpPr txBox="1">
            <a:spLocks noChangeArrowheads="1"/>
          </p:cNvSpPr>
          <p:nvPr/>
        </p:nvSpPr>
        <p:spPr bwMode="auto">
          <a:xfrm>
            <a:off x="859531" y="28942594"/>
            <a:ext cx="8640763" cy="21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/>
              <a:t>A proposta deste trabalho encontra-se sintetizada em um aplicativo para dispositivos móveis,  que pretende auxiliar deficientes visuais (DV) na identificação de objetos através de seus respectivos códigos de barras. 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3" name="Text Box 842"/>
          <p:cNvSpPr txBox="1">
            <a:spLocks noChangeArrowheads="1"/>
          </p:cNvSpPr>
          <p:nvPr/>
        </p:nvSpPr>
        <p:spPr bwMode="auto">
          <a:xfrm>
            <a:off x="11226835" y="13380016"/>
            <a:ext cx="16754613" cy="41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/>
              <a:t>Azevedo (2005) afirma que, há 30 anos, a profissão de engenheiro na América Latina resumia-se a funções de gerência de compras ou execução de projetos importados do exterior. Nos anos 1990, com o fim da dicotomia mundial, a engenharia seguiu outros rumos. No Brasil, o foco passou a ser o desenvolvimento de produtos para o mercado interno e a consequente diminuição da dependência em relação ao exterior. Após grande reformulação ao longo dos anos, o curso de engenharia é visto de maneira diferente no século XXI. Para Amaral et al. (2016), os rumos do ensino fazem menção à formação de um engenheiro diferenciado, demonstrando claramente perfis e competências inovadores. Nesta nova realidade, atividades interdisciplinares e de cunho social, tal como a questão da inclusão do aluno DV, ganham relevância no âmbito da engenharia e constituem o foco deste trabalho.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6" name="Text Box 842"/>
          <p:cNvSpPr txBox="1">
            <a:spLocks noChangeArrowheads="1"/>
          </p:cNvSpPr>
          <p:nvPr/>
        </p:nvSpPr>
        <p:spPr bwMode="auto">
          <a:xfrm>
            <a:off x="13230603" y="24646554"/>
            <a:ext cx="13075719" cy="525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/>
              <a:t>Este trabalho resultou no desenvolvimento de um aplicativo para dispositivos móveis destinado ao uso por deficientes visuais. O mesmo apresenta características importantes tais como simplicidade, rápida utilização e fácil manuseio, de forma a atender satisfatoriamente as expectativas de um usuário cego ou com baixa visão. Em relação ao ensino e formação do engenheiro, a construção deste aplicativo demonstrou que, de fato, é viável incluir no currículo dos cursos de engenharia atividades que procurem aproximar a formação do aluno de seu contexto social, em especial a inclusão de pessoas com algum tipo de deficiência. Assim, os resultados deste trabalho podem exercer uma grande influência nesse aspecto, fomentando no meio acadêmico a estruturação de propostas curriculares inclusivas no ensino de engenharia.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7871259" y="31309158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>
                <a:solidFill>
                  <a:schemeClr val="bg1"/>
                </a:solidFill>
                <a:latin typeface="Verdana"/>
                <a:cs typeface="Verdana"/>
              </a:rPr>
              <a:t>Referências</a:t>
            </a:r>
            <a:r>
              <a:rPr lang="en-US" altLang="pt-BR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altLang="pt-BR" sz="3200" dirty="0" err="1">
                <a:solidFill>
                  <a:schemeClr val="bg1"/>
                </a:solidFill>
                <a:latin typeface="Verdana"/>
                <a:cs typeface="Verdana"/>
              </a:rPr>
              <a:t>Bibliográficas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38642" y="27570957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>
                <a:solidFill>
                  <a:schemeClr val="bg1"/>
                </a:solidFill>
                <a:latin typeface="Verdana"/>
                <a:cs typeface="Verdana"/>
              </a:rPr>
              <a:t>Metodologia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3058036" y="23471741"/>
            <a:ext cx="13075719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>
                <a:solidFill>
                  <a:schemeClr val="bg1"/>
                </a:solidFill>
                <a:latin typeface="Verdana"/>
                <a:cs typeface="Verdana"/>
              </a:rPr>
              <a:t>Considerações</a:t>
            </a:r>
            <a:r>
              <a:rPr lang="en-US" altLang="pt-BR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altLang="pt-BR" sz="3200" dirty="0" err="1">
                <a:solidFill>
                  <a:schemeClr val="bg1"/>
                </a:solidFill>
                <a:latin typeface="Verdana"/>
                <a:cs typeface="Verdana"/>
              </a:rPr>
              <a:t>Finais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21192" y="15489591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>
                <a:solidFill>
                  <a:schemeClr val="bg1"/>
                </a:solidFill>
                <a:latin typeface="Verdana"/>
                <a:cs typeface="Verdana"/>
              </a:rPr>
              <a:t>Objetivo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838642" y="12173155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>
                <a:solidFill>
                  <a:schemeClr val="bg1"/>
                </a:solidFill>
                <a:latin typeface="Verdana"/>
                <a:cs typeface="Verdana"/>
              </a:rPr>
              <a:t>Resumo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38" y="16864315"/>
            <a:ext cx="6130980" cy="60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1001DE6-574C-47A0-BDBE-5C9A67D0B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6083" y="29843302"/>
            <a:ext cx="3151433" cy="3151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8E3133C-A9FD-411F-AD78-C9A0D211290A}"/>
              </a:ext>
            </a:extLst>
          </p:cNvPr>
          <p:cNvSpPr txBox="1"/>
          <p:nvPr/>
        </p:nvSpPr>
        <p:spPr>
          <a:xfrm>
            <a:off x="15877688" y="30288576"/>
            <a:ext cx="778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4A543AC-F899-4F40-A2F7-3293833A3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2236" y="38549496"/>
            <a:ext cx="2857500" cy="28575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F10286D7-2260-46D1-B7CB-19F45CE91D7F}"/>
              </a:ext>
            </a:extLst>
          </p:cNvPr>
          <p:cNvSpPr txBox="1"/>
          <p:nvPr/>
        </p:nvSpPr>
        <p:spPr>
          <a:xfrm>
            <a:off x="21619735" y="39778749"/>
            <a:ext cx="5331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 Download  do Aplicativo </a:t>
            </a:r>
          </a:p>
          <a:p>
            <a:endParaRPr lang="pt-BR" sz="3200" b="1" dirty="0"/>
          </a:p>
          <a:p>
            <a:pPr algn="ctr"/>
            <a:r>
              <a:rPr lang="pt-BR" sz="3200" b="1" dirty="0"/>
              <a:t> Antes de  instalar habilitar </a:t>
            </a:r>
            <a:r>
              <a:rPr lang="pt-BR" sz="3200" b="1" dirty="0" err="1"/>
              <a:t>APPs</a:t>
            </a:r>
            <a:r>
              <a:rPr lang="pt-BR" sz="3200" b="1" dirty="0"/>
              <a:t> de fontes externas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666628" y="30528629"/>
            <a:ext cx="861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Acesso ao vídeo do Aplicativo </a:t>
            </a:r>
            <a:r>
              <a:rPr lang="pt-BR" sz="3200" b="1" dirty="0" err="1" smtClean="0"/>
              <a:t>LePraMim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5172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649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Gilmar</cp:lastModifiedBy>
  <cp:revision>44</cp:revision>
  <dcterms:created xsi:type="dcterms:W3CDTF">2018-06-06T14:06:46Z</dcterms:created>
  <dcterms:modified xsi:type="dcterms:W3CDTF">2018-08-23T18:59:48Z</dcterms:modified>
</cp:coreProperties>
</file>