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5" r:id="rId5"/>
    <p:sldId id="263" r:id="rId6"/>
    <p:sldId id="264" r:id="rId7"/>
    <p:sldId id="260" r:id="rId8"/>
    <p:sldId id="266" r:id="rId9"/>
    <p:sldId id="261" r:id="rId10"/>
    <p:sldId id="262" r:id="rId11"/>
    <p:sldId id="269" r:id="rId12"/>
    <p:sldId id="268" r:id="rId13"/>
    <p:sldId id="267" r:id="rId14"/>
    <p:sldId id="270" r:id="rId15"/>
    <p:sldId id="271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976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354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1838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8213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810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671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245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610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99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745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489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677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39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13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575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09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BF6BD-006B-4574-81B3-EC2FDA80C76E}" type="datetimeFigureOut">
              <a:rPr lang="pt-BR" smtClean="0"/>
              <a:t>31/07/2018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7026F4-3429-42D1-9C50-F3E9DD9244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645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Organização, Processos e Tomada de Decisão</a:t>
            </a: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>Unidade 1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t-BR" dirty="0" smtClean="0"/>
          </a:p>
          <a:p>
            <a:r>
              <a:rPr lang="pt-BR" dirty="0" smtClean="0"/>
              <a:t>Curso de Administração Pública – PNAP/</a:t>
            </a:r>
            <a:r>
              <a:rPr lang="pt-BR" dirty="0" err="1" smtClean="0"/>
              <a:t>EaD</a:t>
            </a:r>
            <a:r>
              <a:rPr lang="pt-BR" dirty="0" smtClean="0"/>
              <a:t>/UFPI/CEAD</a:t>
            </a:r>
          </a:p>
          <a:p>
            <a:r>
              <a:rPr lang="pt-BR" dirty="0" err="1" smtClean="0"/>
              <a:t>Profª</a:t>
            </a:r>
            <a:r>
              <a:rPr lang="pt-BR" dirty="0" smtClean="0"/>
              <a:t> Mariane </a:t>
            </a:r>
            <a:r>
              <a:rPr lang="pt-BR" dirty="0" err="1" smtClean="0"/>
              <a:t>Goretti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9398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Tipos de Fluxograma</a:t>
            </a:r>
            <a:endParaRPr lang="pt-BR" dirty="0"/>
          </a:p>
        </p:txBody>
      </p:sp>
      <p:pic>
        <p:nvPicPr>
          <p:cNvPr id="9" name="Espaço Reservado para Conteú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245" y="2133600"/>
            <a:ext cx="4379335" cy="3778250"/>
          </a:xfrm>
        </p:spPr>
      </p:pic>
    </p:spTree>
    <p:extLst>
      <p:ext uri="{BB962C8B-B14F-4D97-AF65-F5344CB8AC3E}">
        <p14:creationId xmlns:p14="http://schemas.microsoft.com/office/powerpoint/2010/main" val="23028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Mapeamento de Processos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dirty="0" smtClean="0"/>
          </a:p>
          <a:p>
            <a:pPr algn="just"/>
            <a:r>
              <a:rPr lang="pt-BR" dirty="0" smtClean="0"/>
              <a:t>Quanto </a:t>
            </a:r>
            <a:r>
              <a:rPr lang="pt-BR" dirty="0"/>
              <a:t>ao mapeamento de processos, Hunt (</a:t>
            </a:r>
            <a:r>
              <a:rPr lang="pt-BR" i="1" dirty="0"/>
              <a:t>apud </a:t>
            </a:r>
            <a:r>
              <a:rPr lang="pt-BR" dirty="0"/>
              <a:t>VILLELA</a:t>
            </a:r>
            <a:r>
              <a:rPr lang="pt-BR" dirty="0" smtClean="0"/>
              <a:t>, 2000</a:t>
            </a:r>
            <a:r>
              <a:rPr lang="pt-BR" dirty="0"/>
              <a:t>, p. 52) defende como sendo “[...] uma ferramenta gerencial</a:t>
            </a:r>
            <a:r>
              <a:rPr lang="pt-BR" dirty="0" smtClean="0"/>
              <a:t>, analítica </a:t>
            </a:r>
            <a:r>
              <a:rPr lang="pt-BR" dirty="0"/>
              <a:t>e de comunicação, que tem a intenção de ajudar a </a:t>
            </a:r>
            <a:r>
              <a:rPr lang="pt-BR" dirty="0" smtClean="0"/>
              <a:t>melhorar os </a:t>
            </a:r>
            <a:r>
              <a:rPr lang="pt-BR" dirty="0"/>
              <a:t>processos existentes ou então implantar uma nova </a:t>
            </a:r>
            <a:r>
              <a:rPr lang="pt-BR" dirty="0" smtClean="0"/>
              <a:t>estrutura voltada </a:t>
            </a:r>
            <a:r>
              <a:rPr lang="pt-BR" dirty="0"/>
              <a:t>para </a:t>
            </a:r>
            <a:r>
              <a:rPr lang="pt-BR" dirty="0" smtClean="0"/>
              <a:t>estes”.</a:t>
            </a:r>
          </a:p>
          <a:p>
            <a:pPr algn="just"/>
            <a:r>
              <a:rPr lang="pt-BR" dirty="0" smtClean="0"/>
              <a:t>Microambiente: consumidores, fornecedores, concorrentes, regulamentadores</a:t>
            </a:r>
          </a:p>
          <a:p>
            <a:pPr algn="just"/>
            <a:endParaRPr lang="pt-BR" dirty="0"/>
          </a:p>
          <a:p>
            <a:pPr algn="just"/>
            <a:r>
              <a:rPr lang="pt-BR" dirty="0" err="1" smtClean="0"/>
              <a:t>Macroambiente</a:t>
            </a:r>
            <a:r>
              <a:rPr lang="pt-BR" dirty="0" smtClean="0"/>
              <a:t>: níveis institucionais, econômicos, sociais, demográficos, ecológicos.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Entradas, Processamentos, Saídas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9222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Exemplo de Mapeamento de Processos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812" y="2459037"/>
            <a:ext cx="4713287" cy="3617448"/>
          </a:xfrm>
        </p:spPr>
      </p:pic>
    </p:spTree>
    <p:extLst>
      <p:ext uri="{BB962C8B-B14F-4D97-AF65-F5344CB8AC3E}">
        <p14:creationId xmlns:p14="http://schemas.microsoft.com/office/powerpoint/2010/main" val="726788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Importância da Comunicação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pPr algn="just"/>
            <a:r>
              <a:rPr lang="pt-BR" dirty="0" smtClean="0"/>
              <a:t>Estamos frequentemente </a:t>
            </a:r>
            <a:r>
              <a:rPr lang="pt-BR" dirty="0"/>
              <a:t>“negociando” ações e situações com nossos </a:t>
            </a:r>
            <a:r>
              <a:rPr lang="pt-BR" dirty="0" smtClean="0"/>
              <a:t>clientes internos</a:t>
            </a:r>
            <a:r>
              <a:rPr lang="pt-BR" dirty="0"/>
              <a:t>, a fim de facilitar a adoção do </a:t>
            </a:r>
            <a:r>
              <a:rPr lang="pt-BR" i="1" dirty="0"/>
              <a:t>marketing </a:t>
            </a:r>
            <a:r>
              <a:rPr lang="pt-BR" dirty="0"/>
              <a:t>para </a:t>
            </a:r>
            <a:r>
              <a:rPr lang="pt-BR" dirty="0" smtClean="0"/>
              <a:t>clientes externos</a:t>
            </a:r>
            <a:r>
              <a:rPr lang="pt-BR" dirty="0"/>
              <a:t>. Reafirmamos, por isso, a importância da </a:t>
            </a:r>
            <a:r>
              <a:rPr lang="pt-BR" dirty="0" smtClean="0"/>
              <a:t>afinidade da </a:t>
            </a:r>
            <a:r>
              <a:rPr lang="pt-BR" dirty="0"/>
              <a:t>linguagem interna para representar o que uma </a:t>
            </a:r>
            <a:r>
              <a:rPr lang="pt-BR" dirty="0" smtClean="0"/>
              <a:t>organização quer </a:t>
            </a:r>
            <a:r>
              <a:rPr lang="pt-BR" dirty="0"/>
              <a:t>traduzir para seu mercado, seja de bens ou de serviços.</a:t>
            </a:r>
          </a:p>
          <a:p>
            <a:pPr algn="just"/>
            <a:r>
              <a:rPr lang="pt-BR" dirty="0"/>
              <a:t>Essa negociação é a base para a estruturação e a </a:t>
            </a:r>
            <a:r>
              <a:rPr lang="pt-BR" dirty="0" smtClean="0"/>
              <a:t>operacionalização de </a:t>
            </a:r>
            <a:r>
              <a:rPr lang="pt-BR" dirty="0"/>
              <a:t>qualquer </a:t>
            </a:r>
            <a:r>
              <a:rPr lang="pt-BR" dirty="0" smtClean="0"/>
              <a:t>processo. Precisamos </a:t>
            </a:r>
            <a:r>
              <a:rPr lang="pt-BR" dirty="0"/>
              <a:t>estar atentos à </a:t>
            </a:r>
            <a:r>
              <a:rPr lang="pt-BR" dirty="0" smtClean="0"/>
              <a:t>construção de </a:t>
            </a:r>
            <a:r>
              <a:rPr lang="pt-BR" dirty="0"/>
              <a:t>uma forma de comunicação salutar e produtiva, ou seja, </a:t>
            </a:r>
            <a:r>
              <a:rPr lang="pt-BR" dirty="0" smtClean="0"/>
              <a:t>que saibamos </a:t>
            </a:r>
            <a:r>
              <a:rPr lang="pt-BR" dirty="0"/>
              <a:t>utilizar uma codificação que nos auxilie na busca </a:t>
            </a:r>
            <a:r>
              <a:rPr lang="pt-BR" dirty="0" smtClean="0"/>
              <a:t>dos objetivos </a:t>
            </a:r>
            <a:r>
              <a:rPr lang="pt-BR" dirty="0"/>
              <a:t>de um </a:t>
            </a:r>
            <a:r>
              <a:rPr lang="pt-BR" dirty="0" smtClean="0"/>
              <a:t>processo.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2618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Elementos básicos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Fonte</a:t>
            </a:r>
            <a:r>
              <a:rPr lang="pt-BR" dirty="0"/>
              <a:t>: é a origem da comunicação.</a:t>
            </a:r>
          </a:p>
          <a:p>
            <a:r>
              <a:rPr lang="pt-BR" dirty="0" smtClean="0"/>
              <a:t>Mensagem</a:t>
            </a:r>
            <a:r>
              <a:rPr lang="pt-BR" dirty="0"/>
              <a:t>: é o conteúdo a ser comunicado.</a:t>
            </a:r>
          </a:p>
          <a:p>
            <a:r>
              <a:rPr lang="pt-BR" dirty="0" smtClean="0"/>
              <a:t>Codificador</a:t>
            </a:r>
            <a:r>
              <a:rPr lang="pt-BR" dirty="0"/>
              <a:t>: é a tradução da mensagem para um </a:t>
            </a:r>
            <a:r>
              <a:rPr lang="pt-BR" dirty="0" smtClean="0"/>
              <a:t>formato de </a:t>
            </a:r>
            <a:r>
              <a:rPr lang="pt-BR" dirty="0"/>
              <a:t>comunicação.</a:t>
            </a:r>
          </a:p>
          <a:p>
            <a:r>
              <a:rPr lang="pt-BR" dirty="0" smtClean="0"/>
              <a:t>Canal: </a:t>
            </a:r>
            <a:r>
              <a:rPr lang="pt-BR" dirty="0"/>
              <a:t>é o meio ou o sistema de transmissão.</a:t>
            </a:r>
          </a:p>
          <a:p>
            <a:r>
              <a:rPr lang="pt-BR" dirty="0" smtClean="0"/>
              <a:t>Decodificador</a:t>
            </a:r>
            <a:r>
              <a:rPr lang="pt-BR" dirty="0"/>
              <a:t>: é o reversor do processo de comunicação.</a:t>
            </a:r>
          </a:p>
          <a:p>
            <a:r>
              <a:rPr lang="pt-BR" dirty="0" smtClean="0"/>
              <a:t>Receptor</a:t>
            </a:r>
            <a:r>
              <a:rPr lang="pt-BR" dirty="0"/>
              <a:t>: é o alvo do processo de comunicação</a:t>
            </a:r>
          </a:p>
        </p:txBody>
      </p:sp>
    </p:spTree>
    <p:extLst>
      <p:ext uri="{BB962C8B-B14F-4D97-AF65-F5344CB8AC3E}">
        <p14:creationId xmlns:p14="http://schemas.microsoft.com/office/powerpoint/2010/main" val="3420234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913" y="2532062"/>
            <a:ext cx="5334000" cy="2981325"/>
          </a:xfrm>
        </p:spPr>
      </p:pic>
    </p:spTree>
    <p:extLst>
      <p:ext uri="{BB962C8B-B14F-4D97-AF65-F5344CB8AC3E}">
        <p14:creationId xmlns:p14="http://schemas.microsoft.com/office/powerpoint/2010/main" val="2247232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Unidade 1 – Organização e reorganização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que é uma organização?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Entidades sociais construídas e dirigidas por metas, desenhadas como sistemas de atividades e ligadas ao ambiente </a:t>
            </a:r>
            <a:r>
              <a:rPr lang="pt-BR" dirty="0" smtClean="0"/>
              <a:t>externo  (</a:t>
            </a:r>
            <a:r>
              <a:rPr lang="pt-BR" dirty="0" err="1" smtClean="0"/>
              <a:t>Prevé</a:t>
            </a:r>
            <a:r>
              <a:rPr lang="pt-BR" dirty="0" smtClean="0"/>
              <a:t>, Moritz &amp; Pereira)</a:t>
            </a:r>
          </a:p>
          <a:p>
            <a:pPr algn="just"/>
            <a:r>
              <a:rPr lang="pt-BR" dirty="0" smtClean="0"/>
              <a:t>Unidades </a:t>
            </a:r>
            <a:r>
              <a:rPr lang="pt-BR" dirty="0"/>
              <a:t>sociais intencionalmente construídas a fim de atingir objetivos específicos (</a:t>
            </a:r>
            <a:r>
              <a:rPr lang="pt-BR" dirty="0" err="1"/>
              <a:t>Talcott</a:t>
            </a:r>
            <a:r>
              <a:rPr lang="pt-BR" dirty="0"/>
              <a:t> </a:t>
            </a:r>
            <a:r>
              <a:rPr lang="pt-BR" dirty="0" err="1"/>
              <a:t>Pearsons</a:t>
            </a:r>
            <a:r>
              <a:rPr lang="pt-BR" dirty="0"/>
              <a:t>)</a:t>
            </a:r>
          </a:p>
          <a:p>
            <a:pPr algn="just"/>
            <a:r>
              <a:rPr lang="pt-BR" dirty="0"/>
              <a:t>Uma combinação de esforços individuais que tem por finalidade realizar propósitos coletivos. As organizações se utilizam de recursos humanos, materiais, financeiros, intelectuais, entre outros (Lacombe &amp; </a:t>
            </a:r>
            <a:r>
              <a:rPr lang="pt-BR" dirty="0" err="1"/>
              <a:t>Helborn</a:t>
            </a:r>
            <a:r>
              <a:rPr lang="pt-BR" dirty="0"/>
              <a:t>)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7080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Organização Formal e Informal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pPr algn="just"/>
            <a:r>
              <a:rPr lang="pt-BR" dirty="0" smtClean="0"/>
              <a:t>Organização Formal – sistema de atividades ou de forças de duas ou mais pessoas, conscientemente organizadas.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Organização Informal – agregado de contatos e interações pessoais e o agrupamento de pessoas associadas.</a:t>
            </a:r>
          </a:p>
        </p:txBody>
      </p:sp>
    </p:spTree>
    <p:extLst>
      <p:ext uri="{BB962C8B-B14F-4D97-AF65-F5344CB8AC3E}">
        <p14:creationId xmlns:p14="http://schemas.microsoft.com/office/powerpoint/2010/main" val="4191092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Tipologia organizacional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pPr algn="just"/>
            <a:r>
              <a:rPr lang="pt-BR" dirty="0" smtClean="0"/>
              <a:t>Caráter </a:t>
            </a:r>
            <a:r>
              <a:rPr lang="pt-BR" dirty="0"/>
              <a:t>mecânico destaca acentuada estrutura burocrática com divisão do trabalho, decisões centralizadas e altamente formal. 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Caráter </a:t>
            </a:r>
            <a:r>
              <a:rPr lang="pt-BR" dirty="0"/>
              <a:t>orgânico apresenta flexibilidade, pouca divisão do trabalho, decisões descentralizadas e atuação em ambientes dinâmicos.</a:t>
            </a:r>
          </a:p>
        </p:txBody>
      </p:sp>
    </p:spTree>
    <p:extLst>
      <p:ext uri="{BB962C8B-B14F-4D97-AF65-F5344CB8AC3E}">
        <p14:creationId xmlns:p14="http://schemas.microsoft.com/office/powerpoint/2010/main" val="2131306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Organograma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pPr algn="just"/>
            <a:r>
              <a:rPr lang="pt-BR" dirty="0" smtClean="0"/>
              <a:t>“Desenha</a:t>
            </a:r>
            <a:r>
              <a:rPr lang="pt-BR" dirty="0"/>
              <a:t>” a </a:t>
            </a:r>
            <a:r>
              <a:rPr lang="pt-BR" dirty="0" smtClean="0"/>
              <a:t>hierarquia vigente </a:t>
            </a:r>
            <a:r>
              <a:rPr lang="pt-BR" dirty="0"/>
              <a:t>em uma organização, </a:t>
            </a:r>
            <a:r>
              <a:rPr lang="pt-BR" dirty="0" smtClean="0"/>
              <a:t>Utilizado para </a:t>
            </a:r>
            <a:r>
              <a:rPr lang="pt-BR" dirty="0"/>
              <a:t>ordenar as unidades que </a:t>
            </a:r>
            <a:r>
              <a:rPr lang="pt-BR" dirty="0" smtClean="0"/>
              <a:t>compõem uma </a:t>
            </a:r>
            <a:r>
              <a:rPr lang="pt-BR" dirty="0"/>
              <a:t>estrutura e demonstrar seus níveis hierárquicos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O </a:t>
            </a:r>
            <a:r>
              <a:rPr lang="pt-BR" dirty="0"/>
              <a:t>organograma clássico, ou piramidal, </a:t>
            </a:r>
            <a:r>
              <a:rPr lang="pt-BR" dirty="0" smtClean="0"/>
              <a:t>nos </a:t>
            </a:r>
            <a:r>
              <a:rPr lang="pt-BR" dirty="0"/>
              <a:t>dá uma visão de estrutura organizada, do ponto de vista de </a:t>
            </a:r>
            <a:r>
              <a:rPr lang="pt-BR" dirty="0" smtClean="0"/>
              <a:t>suas posições </a:t>
            </a:r>
            <a:r>
              <a:rPr lang="pt-BR" dirty="0"/>
              <a:t>hierárquicas, e um esboço de sua disposição física.</a:t>
            </a:r>
          </a:p>
        </p:txBody>
      </p:sp>
    </p:spTree>
    <p:extLst>
      <p:ext uri="{BB962C8B-B14F-4D97-AF65-F5344CB8AC3E}">
        <p14:creationId xmlns:p14="http://schemas.microsoft.com/office/powerpoint/2010/main" val="13305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Exemplo de Organograma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368" y="2133600"/>
            <a:ext cx="4817090" cy="3778250"/>
          </a:xfrm>
        </p:spPr>
      </p:pic>
    </p:spTree>
    <p:extLst>
      <p:ext uri="{BB962C8B-B14F-4D97-AF65-F5344CB8AC3E}">
        <p14:creationId xmlns:p14="http://schemas.microsoft.com/office/powerpoint/2010/main" val="286769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Representação Física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Layout – arranjo físico da distribuição das </a:t>
            </a:r>
            <a:r>
              <a:rPr lang="pt-BR" dirty="0"/>
              <a:t>unidades ou das áreas, contribuindo assim para a </a:t>
            </a:r>
            <a:r>
              <a:rPr lang="pt-BR" dirty="0" smtClean="0"/>
              <a:t>sua funcionalidade</a:t>
            </a:r>
            <a:r>
              <a:rPr lang="pt-BR" dirty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Tipos de Layout:</a:t>
            </a:r>
          </a:p>
          <a:p>
            <a:pPr algn="just"/>
            <a:r>
              <a:rPr lang="pt-BR" dirty="0" smtClean="0"/>
              <a:t>Administrativo: (de escritório) esboço simples de um ambiente, com característica de espaço aberto que facilita a comunicação</a:t>
            </a:r>
          </a:p>
          <a:p>
            <a:pPr algn="just"/>
            <a:r>
              <a:rPr lang="pt-BR" dirty="0" smtClean="0"/>
              <a:t>Industrial: (de produção) ambiente que apresenta características </a:t>
            </a:r>
            <a:r>
              <a:rPr lang="pt-BR" dirty="0" smtClean="0"/>
              <a:t>específicas, </a:t>
            </a:r>
            <a:r>
              <a:rPr lang="pt-BR" dirty="0" smtClean="0"/>
              <a:t>tais como: equipamentos, produtos produzidos, alto volume de matéria prima. (layout linear </a:t>
            </a:r>
            <a:r>
              <a:rPr lang="pt-BR" dirty="0"/>
              <a:t>simples, conjugado, formato “U” e “L</a:t>
            </a:r>
            <a:r>
              <a:rPr lang="pt-BR" dirty="0" smtClean="0"/>
              <a:t>”)</a:t>
            </a: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741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Exemplo de Layout</a:t>
            </a:r>
            <a:endParaRPr lang="pt-BR" dirty="0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8080" y="2133600"/>
            <a:ext cx="5037666" cy="3778250"/>
          </a:xfrm>
        </p:spPr>
      </p:pic>
    </p:spTree>
    <p:extLst>
      <p:ext uri="{BB962C8B-B14F-4D97-AF65-F5344CB8AC3E}">
        <p14:creationId xmlns:p14="http://schemas.microsoft.com/office/powerpoint/2010/main" val="1790538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Processo Empresarial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pPr algn="just"/>
            <a:r>
              <a:rPr lang="pt-BR" dirty="0" smtClean="0"/>
              <a:t>Uma série de tarefas ou etapas que recebem insumos (materiais, informações, pessoas máquinas, finanças) e </a:t>
            </a:r>
            <a:r>
              <a:rPr lang="pt-BR" dirty="0" smtClean="0"/>
              <a:t>geram </a:t>
            </a:r>
            <a:r>
              <a:rPr lang="pt-BR" dirty="0" smtClean="0"/>
              <a:t>produtos  (tangíveis ou intangíveis) ou serviços com valor agregado, usados para fins específicos por seu receptor.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Os processos são representados por gráficos de processamento, a exemplo do fluxograma, principalmente, que representa o fluxo ou a sequência normal de um trabalho, produto ou documento, usado para mapeamento ou redesenho de processos organizacionais.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295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</TotalTime>
  <Words>669</Words>
  <Application>Microsoft Office PowerPoint</Application>
  <PresentationFormat>Widescreen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Cacho</vt:lpstr>
      <vt:lpstr>Organização, Processos e Tomada de Decisão Unidade 1</vt:lpstr>
      <vt:lpstr>Unidade 1 – Organização e reorganização</vt:lpstr>
      <vt:lpstr>Organização Formal e Informal</vt:lpstr>
      <vt:lpstr>Tipologia organizacional</vt:lpstr>
      <vt:lpstr>Organograma</vt:lpstr>
      <vt:lpstr>Exemplo de Organograma</vt:lpstr>
      <vt:lpstr>Representação Física</vt:lpstr>
      <vt:lpstr>Exemplo de Layout</vt:lpstr>
      <vt:lpstr>Processo Empresarial</vt:lpstr>
      <vt:lpstr>Tipos de Fluxograma</vt:lpstr>
      <vt:lpstr>Mapeamento de Processos</vt:lpstr>
      <vt:lpstr>Exemplo de Mapeamento de Processos</vt:lpstr>
      <vt:lpstr>Importância da Comunicação </vt:lpstr>
      <vt:lpstr>Elementos básicos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Organização, Processos e Tomada de Decisão</dc:title>
  <dc:creator>Usuario</dc:creator>
  <cp:lastModifiedBy>Usuario</cp:lastModifiedBy>
  <cp:revision>23</cp:revision>
  <dcterms:created xsi:type="dcterms:W3CDTF">2018-07-29T01:23:55Z</dcterms:created>
  <dcterms:modified xsi:type="dcterms:W3CDTF">2018-08-01T00:15:40Z</dcterms:modified>
</cp:coreProperties>
</file>