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401" r:id="rId2"/>
    <p:sldId id="257" r:id="rId3"/>
    <p:sldId id="258" r:id="rId4"/>
    <p:sldId id="259" r:id="rId5"/>
    <p:sldId id="273" r:id="rId6"/>
    <p:sldId id="274" r:id="rId7"/>
    <p:sldId id="275" r:id="rId8"/>
    <p:sldId id="260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61" r:id="rId19"/>
    <p:sldId id="276" r:id="rId20"/>
    <p:sldId id="271" r:id="rId21"/>
    <p:sldId id="272" r:id="rId22"/>
    <p:sldId id="402" r:id="rId2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66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12B9A4-A432-48C7-97B1-872D93186155}" type="datetimeFigureOut">
              <a:rPr lang="pt-BR" smtClean="0"/>
              <a:t>16/12/2018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228C27-5471-44BF-A04C-1282A19AD7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6046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228C27-5471-44BF-A04C-1282A19AD723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88474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228C27-5471-44BF-A04C-1282A19AD723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0542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0D466-ED0A-4AE8-81D9-56920A715AD4}" type="datetimeFigureOut">
              <a:rPr lang="pt-BR" smtClean="0"/>
              <a:t>16/12/2018</a:t>
            </a:fld>
            <a:endParaRPr lang="pt-B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C24C9-F17D-4C00-88E4-4A0493E68D51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0D466-ED0A-4AE8-81D9-56920A715AD4}" type="datetimeFigureOut">
              <a:rPr lang="pt-BR" smtClean="0"/>
              <a:t>16/12/2018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C24C9-F17D-4C00-88E4-4A0493E68D5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0D466-ED0A-4AE8-81D9-56920A715AD4}" type="datetimeFigureOut">
              <a:rPr lang="pt-BR" smtClean="0"/>
              <a:t>16/12/2018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C24C9-F17D-4C00-88E4-4A0493E68D5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0D466-ED0A-4AE8-81D9-56920A715AD4}" type="datetimeFigureOut">
              <a:rPr lang="pt-BR" smtClean="0"/>
              <a:t>16/12/2018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C24C9-F17D-4C00-88E4-4A0493E68D5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0D466-ED0A-4AE8-81D9-56920A715AD4}" type="datetimeFigureOut">
              <a:rPr lang="pt-BR" smtClean="0"/>
              <a:t>16/12/2018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C24C9-F17D-4C00-88E4-4A0493E68D51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0D466-ED0A-4AE8-81D9-56920A715AD4}" type="datetimeFigureOut">
              <a:rPr lang="pt-BR" smtClean="0"/>
              <a:t>16/12/2018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C24C9-F17D-4C00-88E4-4A0493E68D5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0D466-ED0A-4AE8-81D9-56920A715AD4}" type="datetimeFigureOut">
              <a:rPr lang="pt-BR" smtClean="0"/>
              <a:t>16/12/2018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C24C9-F17D-4C00-88E4-4A0493E68D5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0D466-ED0A-4AE8-81D9-56920A715AD4}" type="datetimeFigureOut">
              <a:rPr lang="pt-BR" smtClean="0"/>
              <a:t>16/12/2018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C24C9-F17D-4C00-88E4-4A0493E68D5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0D466-ED0A-4AE8-81D9-56920A715AD4}" type="datetimeFigureOut">
              <a:rPr lang="pt-BR" smtClean="0"/>
              <a:t>16/12/2018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C24C9-F17D-4C00-88E4-4A0493E68D5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0D466-ED0A-4AE8-81D9-56920A715AD4}" type="datetimeFigureOut">
              <a:rPr lang="pt-BR" smtClean="0"/>
              <a:t>16/12/2018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C24C9-F17D-4C00-88E4-4A0493E68D5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0D466-ED0A-4AE8-81D9-56920A715AD4}" type="datetimeFigureOut">
              <a:rPr lang="pt-BR" smtClean="0"/>
              <a:t>16/12/2018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D9C24C9-F17D-4C00-88E4-4A0493E68D51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/>
              <a:t>Clique no ícone para adicionar uma imagem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9F0D466-ED0A-4AE8-81D9-56920A715AD4}" type="datetimeFigureOut">
              <a:rPr lang="pt-BR" smtClean="0"/>
              <a:t>16/12/2018</a:t>
            </a:fld>
            <a:endParaRPr lang="pt-B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D9C24C9-F17D-4C00-88E4-4A0493E68D51}" type="slidenum">
              <a:rPr lang="pt-BR" smtClean="0"/>
              <a:t>‹nº›</a:t>
            </a:fld>
            <a:endParaRPr lang="pt-B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41BDCE82-7DE7-4CB8-B59B-AE0336386715}"/>
              </a:ext>
            </a:extLst>
          </p:cNvPr>
          <p:cNvSpPr/>
          <p:nvPr/>
        </p:nvSpPr>
        <p:spPr>
          <a:xfrm>
            <a:off x="833319" y="3573016"/>
            <a:ext cx="7477362" cy="23360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1">
              <a:lnSpc>
                <a:spcPct val="90000"/>
              </a:lnSpc>
            </a:pPr>
            <a:r>
              <a:rPr lang="pt-BR" b="1" dirty="0">
                <a:latin typeface="Abadi" panose="020B0604020104020204" pitchFamily="34" charset="0"/>
                <a:cs typeface="Aparajita" panose="020B0502040204020203" pitchFamily="18" charset="0"/>
              </a:rPr>
              <a:t>DISCENTES: </a:t>
            </a:r>
            <a:r>
              <a:rPr lang="pt-BR" dirty="0">
                <a:latin typeface="Abadi" panose="020B0604020104020204" pitchFamily="34" charset="0"/>
                <a:cs typeface="Aparajita" panose="020B0502040204020203" pitchFamily="18" charset="0"/>
              </a:rPr>
              <a:t>Ítalo dos Santos Alves; </a:t>
            </a:r>
            <a:r>
              <a:rPr lang="pt-BR" dirty="0" err="1">
                <a:latin typeface="Abadi" panose="020B0604020104020204" pitchFamily="34" charset="0"/>
                <a:cs typeface="Aparajita" panose="020B0502040204020203" pitchFamily="18" charset="0"/>
              </a:rPr>
              <a:t>Johnatan</a:t>
            </a:r>
            <a:r>
              <a:rPr lang="pt-BR" dirty="0">
                <a:latin typeface="Abadi" panose="020B0604020104020204" pitchFamily="34" charset="0"/>
                <a:cs typeface="Aparajita" panose="020B0502040204020203" pitchFamily="18" charset="0"/>
              </a:rPr>
              <a:t> </a:t>
            </a:r>
            <a:r>
              <a:rPr lang="pt-BR" dirty="0" err="1">
                <a:latin typeface="Abadi" panose="020B0604020104020204" pitchFamily="34" charset="0"/>
                <a:cs typeface="Aparajita" panose="020B0502040204020203" pitchFamily="18" charset="0"/>
              </a:rPr>
              <a:t>Carregosa</a:t>
            </a:r>
            <a:r>
              <a:rPr lang="pt-BR" dirty="0">
                <a:latin typeface="Abadi" panose="020B0604020104020204" pitchFamily="34" charset="0"/>
                <a:cs typeface="Aparajita" panose="020B0502040204020203" pitchFamily="18" charset="0"/>
              </a:rPr>
              <a:t> Lima dos Santos; J</a:t>
            </a:r>
            <a:r>
              <a:rPr lang="pt-BR" dirty="0">
                <a:latin typeface="Abadi" panose="020B0604020104020204" pitchFamily="34" charset="0"/>
              </a:rPr>
              <a:t>uliana Maria Santos de Oliveira; Magna Carolina Machado Mecenas; </a:t>
            </a:r>
            <a:r>
              <a:rPr lang="pt-BR" dirty="0">
                <a:latin typeface="Abadi" panose="020B0604020104020204" pitchFamily="34" charset="0"/>
                <a:cs typeface="Aparajita" panose="020B0502040204020203" pitchFamily="18" charset="0"/>
              </a:rPr>
              <a:t>Sabrina </a:t>
            </a:r>
            <a:r>
              <a:rPr lang="pt-BR" dirty="0" err="1">
                <a:latin typeface="Abadi" panose="020B0604020104020204" pitchFamily="34" charset="0"/>
                <a:cs typeface="Aparajita" panose="020B0502040204020203" pitchFamily="18" charset="0"/>
              </a:rPr>
              <a:t>Zelice</a:t>
            </a:r>
            <a:r>
              <a:rPr lang="pt-BR" dirty="0">
                <a:latin typeface="Abadi" panose="020B0604020104020204" pitchFamily="34" charset="0"/>
                <a:cs typeface="Aparajita" panose="020B0502040204020203" pitchFamily="18" charset="0"/>
              </a:rPr>
              <a:t> da Cruz de Moraes; Sandra Maria Barroso Almeida; Eliana Barroso de Freitas; </a:t>
            </a:r>
            <a:r>
              <a:rPr lang="pt-BR" dirty="0" err="1">
                <a:latin typeface="Abadi" panose="020B0604020104020204" pitchFamily="34" charset="0"/>
                <a:cs typeface="Aparajita" panose="020B0502040204020203" pitchFamily="18" charset="0"/>
              </a:rPr>
              <a:t>Georgia</a:t>
            </a:r>
            <a:r>
              <a:rPr lang="pt-BR" dirty="0">
                <a:latin typeface="Abadi" panose="020B0604020104020204" pitchFamily="34" charset="0"/>
                <a:cs typeface="Aparajita" panose="020B0502040204020203" pitchFamily="18" charset="0"/>
              </a:rPr>
              <a:t> Rocha Falcão; Fernanda Costa Menezes;</a:t>
            </a:r>
            <a:r>
              <a:rPr lang="pt-BR" b="1" dirty="0">
                <a:latin typeface="Abadi" panose="020B0604020104020204" pitchFamily="34" charset="0"/>
                <a:cs typeface="Times New Roman" panose="02020603050405020304" pitchFamily="18" charset="0"/>
              </a:rPr>
              <a:t> </a:t>
            </a:r>
            <a:r>
              <a:rPr lang="pt-BR" dirty="0">
                <a:latin typeface="Abadi" panose="020B0604020104020204" pitchFamily="34" charset="0"/>
                <a:cs typeface="Times New Roman" panose="02020603050405020304" pitchFamily="18" charset="0"/>
              </a:rPr>
              <a:t>Anna </a:t>
            </a:r>
            <a:r>
              <a:rPr lang="pt-BR" dirty="0" err="1">
                <a:latin typeface="Abadi" panose="020B0604020104020204" pitchFamily="34" charset="0"/>
                <a:cs typeface="Times New Roman" panose="02020603050405020304" pitchFamily="18" charset="0"/>
              </a:rPr>
              <a:t>Rayane</a:t>
            </a:r>
            <a:r>
              <a:rPr lang="pt-BR" dirty="0">
                <a:latin typeface="Abadi" panose="020B0604020104020204" pitchFamily="34" charset="0"/>
                <a:cs typeface="Times New Roman" panose="02020603050405020304" pitchFamily="18" charset="0"/>
              </a:rPr>
              <a:t> de Carvalho Santos; Juliana Cristina de Jesus Silva</a:t>
            </a:r>
          </a:p>
          <a:p>
            <a:pPr lvl="1">
              <a:lnSpc>
                <a:spcPct val="90000"/>
              </a:lnSpc>
            </a:pPr>
            <a:endParaRPr lang="pt-BR" b="1" dirty="0">
              <a:latin typeface="Abadi" panose="020B0604020104020204" pitchFamily="34" charset="0"/>
            </a:endParaRPr>
          </a:p>
          <a:p>
            <a:pPr lvl="1">
              <a:lnSpc>
                <a:spcPct val="90000"/>
              </a:lnSpc>
            </a:pPr>
            <a:r>
              <a:rPr lang="pt-BR" b="1" dirty="0">
                <a:latin typeface="Abadi" panose="020B0604020104020204" pitchFamily="34" charset="0"/>
                <a:cs typeface="Aparajita" panose="020B0502040204020203" pitchFamily="18" charset="0"/>
              </a:rPr>
              <a:t>DOCENTES: </a:t>
            </a:r>
            <a:r>
              <a:rPr lang="pt-BR" dirty="0">
                <a:latin typeface="Abadi" panose="020B0604020104020204" pitchFamily="34" charset="0"/>
                <a:cs typeface="Aparajita" panose="020B0502040204020203" pitchFamily="18" charset="0"/>
              </a:rPr>
              <a:t>Maria Goretti Fernandes; Alexandre Luna Cândido; </a:t>
            </a:r>
            <a:r>
              <a:rPr lang="pt-BR" dirty="0" err="1">
                <a:latin typeface="Abadi" panose="020B0604020104020204" pitchFamily="34" charset="0"/>
                <a:cs typeface="Aparajita" panose="020B0502040204020203" pitchFamily="18" charset="0"/>
              </a:rPr>
              <a:t>Izabela</a:t>
            </a:r>
            <a:r>
              <a:rPr lang="pt-BR" dirty="0">
                <a:latin typeface="Abadi" panose="020B0604020104020204" pitchFamily="34" charset="0"/>
                <a:cs typeface="Aparajita" panose="020B0502040204020203" pitchFamily="18" charset="0"/>
              </a:rPr>
              <a:t> Souza da Silva</a:t>
            </a:r>
            <a:r>
              <a:rPr lang="pt-BR" dirty="0">
                <a:latin typeface="Berlin Sans FB" panose="020E0602020502020306" pitchFamily="34" charset="0"/>
                <a:cs typeface="Aparajita" panose="020B0502040204020203" pitchFamily="18" charset="0"/>
              </a:rPr>
              <a:t>;</a:t>
            </a:r>
          </a:p>
        </p:txBody>
      </p:sp>
      <p:sp>
        <p:nvSpPr>
          <p:cNvPr id="28" name="Título 2">
            <a:extLst>
              <a:ext uri="{FF2B5EF4-FFF2-40B4-BE49-F238E27FC236}">
                <a16:creationId xmlns:a16="http://schemas.microsoft.com/office/drawing/2014/main" id="{4281FE8D-8100-4325-811F-6E89A1C24CCE}"/>
              </a:ext>
            </a:extLst>
          </p:cNvPr>
          <p:cNvSpPr txBox="1">
            <a:spLocks/>
          </p:cNvSpPr>
          <p:nvPr/>
        </p:nvSpPr>
        <p:spPr>
          <a:xfrm>
            <a:off x="611560" y="1340768"/>
            <a:ext cx="8229600" cy="151216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0" tIns="45720" rIns="0" bIns="0" anchor="b">
            <a:normAutofit fontScale="97500"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dirty="0">
                <a:solidFill>
                  <a:schemeClr val="bg1"/>
                </a:solidFill>
              </a:rPr>
              <a:t>Clínica Ampliada e Projeto Terapêutico Singular </a:t>
            </a:r>
          </a:p>
        </p:txBody>
      </p:sp>
    </p:spTree>
  </p:cSld>
  <p:clrMapOvr>
    <a:masterClrMapping/>
  </p:clrMapOvr>
  <p:transition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692696"/>
            <a:ext cx="8229600" cy="584792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pt-BR" sz="1800" dirty="0"/>
              <a:t>Surgimento com a reforma </a:t>
            </a:r>
            <a:r>
              <a:rPr lang="pt-BR" sz="1800" dirty="0" err="1"/>
              <a:t>Reforma</a:t>
            </a:r>
            <a:r>
              <a:rPr lang="pt-BR" sz="1800" dirty="0"/>
              <a:t> Psiquiátrica como uma ferramenta utilizada pelos CAPS, tendo como objetivo possibilita a participação do usuário e, consequentemente, a construção de sua autonomia frente o desenvolvimento da de seu diagnostico e tratamento;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pt-BR" sz="1800" dirty="0"/>
          </a:p>
          <a:p>
            <a:pPr algn="just">
              <a:lnSpc>
                <a:spcPct val="150000"/>
              </a:lnSpc>
            </a:pPr>
            <a:r>
              <a:rPr lang="pt-BR" sz="1800" dirty="0"/>
              <a:t>A partir da promulgação da lei 10.216/01, de 6 de abril de 2001, que dispõe sobre a proteção e os direitos das pessoas portadoras de transtornos mentais), contando como principal pilar da Reforma, desde 1990, A Declaração de Caracas.</a:t>
            </a:r>
          </a:p>
          <a:p>
            <a:pPr algn="just">
              <a:lnSpc>
                <a:spcPct val="150000"/>
              </a:lnSpc>
            </a:pPr>
            <a:endParaRPr lang="pt-BR" sz="1800" dirty="0"/>
          </a:p>
          <a:p>
            <a:pPr algn="just">
              <a:lnSpc>
                <a:spcPct val="150000"/>
              </a:lnSpc>
            </a:pPr>
            <a:endParaRPr lang="pt-BR" sz="18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467544" y="6237312"/>
            <a:ext cx="84249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 dirty="0"/>
              <a:t>Fonte: CARVALHO et al., 2012; HORI &amp; NASCIMENTO, 2014; GRIGOLO et al., 2015 </a:t>
            </a:r>
          </a:p>
        </p:txBody>
      </p:sp>
      <p:pic>
        <p:nvPicPr>
          <p:cNvPr id="6146" name="Picture 2" descr="C:\Users\ANTHONY\Downloads\download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510114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o explicativo retangular 4"/>
          <p:cNvSpPr/>
          <p:nvPr/>
        </p:nvSpPr>
        <p:spPr>
          <a:xfrm>
            <a:off x="3604383" y="4381932"/>
            <a:ext cx="4032448" cy="1754326"/>
          </a:xfrm>
          <a:prstGeom prst="wedgeRectCallout">
            <a:avLst>
              <a:gd name="adj1" fmla="val -108151"/>
              <a:gd name="adj2" fmla="val 23532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3604383" y="4381932"/>
            <a:ext cx="40324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Art. 3º: É responsabilidade do Estado desenvolver politicas de saúde mental, a assistência e a promoção de ações de saúde dos portadores de transtornos mentais , com a devida participação da sociedade e da </a:t>
            </a:r>
            <a:r>
              <a:rPr lang="pt-BR" b="1" dirty="0"/>
              <a:t>família</a:t>
            </a:r>
          </a:p>
        </p:txBody>
      </p:sp>
    </p:spTree>
    <p:extLst>
      <p:ext uri="{BB962C8B-B14F-4D97-AF65-F5344CB8AC3E}">
        <p14:creationId xmlns:p14="http://schemas.microsoft.com/office/powerpoint/2010/main" val="1795149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pt-BR" sz="4000" dirty="0"/>
              <a:t>O que são as </a:t>
            </a:r>
            <a:r>
              <a:rPr lang="pt-BR" sz="4000" dirty="0" err="1"/>
              <a:t>PTSs</a:t>
            </a:r>
            <a:r>
              <a:rPr lang="pt-BR" sz="4000" dirty="0"/>
              <a:t>?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857484"/>
            <a:ext cx="5580112" cy="4389120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pt-BR" sz="1800" dirty="0"/>
              <a:t>São um conjunto de propostas de condutas terapêuticas articuladas, para um sujeito individual ou coletivo, resultado da discussão coletiva de uma equipe interdisciplinar, com apoio matricial se necessário (Geralmente é dedicado a situações mais complexas).</a:t>
            </a:r>
          </a:p>
          <a:p>
            <a:pPr algn="just"/>
            <a:endParaRPr lang="pt-BR" sz="1800" dirty="0"/>
          </a:p>
          <a:p>
            <a:pPr algn="just">
              <a:lnSpc>
                <a:spcPct val="150000"/>
              </a:lnSpc>
            </a:pPr>
            <a:r>
              <a:rPr lang="pt-BR" sz="1800" dirty="0"/>
              <a:t>Desenvolvido em espaços de atenção à saúde mental como forma de propiciar uma atuação integrada da equipe valorizando outros aspectos, além do diagnóstico psiquiátrico e da medicação, no tratamento dos usuários.</a:t>
            </a:r>
          </a:p>
          <a:p>
            <a:pPr algn="just"/>
            <a:endParaRPr lang="pt-BR" sz="18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5724128" y="6246604"/>
            <a:ext cx="32403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 dirty="0"/>
              <a:t>Fonte: MS (2007; 2010)</a:t>
            </a:r>
          </a:p>
        </p:txBody>
      </p:sp>
      <p:pic>
        <p:nvPicPr>
          <p:cNvPr id="7170" name="Picture 2" descr="C:\Users\ANTHONY\Downloads\images (5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3149" y="2420888"/>
            <a:ext cx="3362317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35747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692696"/>
            <a:ext cx="8229600" cy="5631904"/>
          </a:xfrm>
        </p:spPr>
        <p:txBody>
          <a:bodyPr/>
          <a:lstStyle/>
          <a:p>
            <a:r>
              <a:rPr lang="pt-BR" dirty="0"/>
              <a:t>Projeto Terapêutico Singular &gt; Projeto Terapêutico Individual</a:t>
            </a:r>
          </a:p>
          <a:p>
            <a:endParaRPr lang="pt-BR" dirty="0"/>
          </a:p>
          <a:p>
            <a:r>
              <a:rPr lang="pt-BR" dirty="0"/>
              <a:t>Reuniões de toda a equipe em que todas as opiniões são importantes para ajudar a entender o Sujeito</a:t>
            </a:r>
          </a:p>
          <a:p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5724128" y="6246604"/>
            <a:ext cx="32403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 dirty="0"/>
              <a:t>Fonte: MS (2007; 2010)</a:t>
            </a:r>
          </a:p>
        </p:txBody>
      </p:sp>
      <p:pic>
        <p:nvPicPr>
          <p:cNvPr id="8194" name="Picture 2" descr="C:\Users\ANTHONY\Downloads\download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71" y="3460369"/>
            <a:ext cx="3752265" cy="2624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5" name="Picture 3" descr="C:\Users\ANTHONY\Downloads\images (6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3573016"/>
            <a:ext cx="3168508" cy="2202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Igual 4"/>
          <p:cNvSpPr/>
          <p:nvPr/>
        </p:nvSpPr>
        <p:spPr>
          <a:xfrm>
            <a:off x="4355976" y="4365104"/>
            <a:ext cx="936104" cy="407321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5755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5989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BR" sz="2200" dirty="0"/>
              <a:t>    </a:t>
            </a:r>
            <a:r>
              <a:rPr lang="pt-BR" sz="2200" b="1" dirty="0"/>
              <a:t>O PTS contém quatro momentos:</a:t>
            </a:r>
          </a:p>
          <a:p>
            <a:endParaRPr lang="pt-BR" sz="1400" dirty="0"/>
          </a:p>
          <a:p>
            <a:pPr algn="just">
              <a:lnSpc>
                <a:spcPct val="150000"/>
              </a:lnSpc>
            </a:pPr>
            <a:r>
              <a:rPr lang="pt-BR" sz="1800" b="1" dirty="0"/>
              <a:t>Diagnóstico</a:t>
            </a:r>
            <a:r>
              <a:rPr lang="pt-BR" sz="1800" dirty="0"/>
              <a:t>: conta com uma avaliação orgânica, psicológica e social, que possibilite uma conclusão a respeito dos riscos e da vulnerabilidade do usuário. Deve verificar como o Sujeito se produz diante de forças como as doenças e aspectos pessoais. Ou seja, tentar entender quem o Sujeito “ser “é;</a:t>
            </a:r>
          </a:p>
          <a:p>
            <a:pPr algn="just">
              <a:lnSpc>
                <a:spcPct val="150000"/>
              </a:lnSpc>
            </a:pPr>
            <a:endParaRPr lang="pt-BR" sz="1800" dirty="0"/>
          </a:p>
          <a:p>
            <a:pPr lvl="0" algn="just">
              <a:lnSpc>
                <a:spcPct val="150000"/>
              </a:lnSpc>
            </a:pPr>
            <a:r>
              <a:rPr lang="pt-BR" sz="1800" b="1" dirty="0"/>
              <a:t>Definição de metas</a:t>
            </a:r>
            <a:r>
              <a:rPr lang="pt-BR" sz="1800" dirty="0"/>
              <a:t>: após o diagnostico, a equipe faz propostas de curto, médio e longo prazo, que serão negociadas com o Sujeito doente pelo membro da equipe que tiver um vínculo melhor;</a:t>
            </a:r>
          </a:p>
          <a:p>
            <a:pPr algn="just">
              <a:lnSpc>
                <a:spcPct val="150000"/>
              </a:lnSpc>
            </a:pPr>
            <a:endParaRPr lang="pt-BR" sz="1800" dirty="0"/>
          </a:p>
          <a:p>
            <a:pPr lvl="0" algn="just">
              <a:lnSpc>
                <a:spcPct val="150000"/>
              </a:lnSpc>
            </a:pPr>
            <a:r>
              <a:rPr lang="pt-BR" sz="1800" b="1" dirty="0"/>
              <a:t>Divisão de responsabilidades</a:t>
            </a:r>
            <a:r>
              <a:rPr lang="pt-BR" sz="1800" dirty="0"/>
              <a:t>: definir as tarefas de cada um com clareza;</a:t>
            </a:r>
          </a:p>
          <a:p>
            <a:pPr algn="just">
              <a:lnSpc>
                <a:spcPct val="150000"/>
              </a:lnSpc>
            </a:pPr>
            <a:endParaRPr lang="pt-BR" sz="1800" dirty="0"/>
          </a:p>
          <a:p>
            <a:pPr lvl="0" algn="just">
              <a:lnSpc>
                <a:spcPct val="150000"/>
              </a:lnSpc>
            </a:pPr>
            <a:r>
              <a:rPr lang="pt-BR" sz="1800" b="1" dirty="0"/>
              <a:t>Reavaliação</a:t>
            </a:r>
            <a:r>
              <a:rPr lang="pt-BR" sz="1800" dirty="0"/>
              <a:t>: discutira evolução do tratamento e se farão as devidas correções de rumo.</a:t>
            </a:r>
          </a:p>
          <a:p>
            <a:pPr algn="just">
              <a:lnSpc>
                <a:spcPct val="150000"/>
              </a:lnSpc>
            </a:pPr>
            <a:endParaRPr lang="pt-BR" sz="18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5724128" y="6246604"/>
            <a:ext cx="32403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 dirty="0"/>
              <a:t>Fonte: MS (2007; 2010)</a:t>
            </a:r>
          </a:p>
        </p:txBody>
      </p:sp>
    </p:spTree>
    <p:extLst>
      <p:ext uri="{BB962C8B-B14F-4D97-AF65-F5344CB8AC3E}">
        <p14:creationId xmlns:p14="http://schemas.microsoft.com/office/powerpoint/2010/main" val="5422665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908720"/>
            <a:ext cx="8229600" cy="1143000"/>
          </a:xfrm>
        </p:spPr>
        <p:txBody>
          <a:bodyPr>
            <a:noAutofit/>
          </a:bodyPr>
          <a:lstStyle/>
          <a:p>
            <a:pPr algn="ctr"/>
            <a:br>
              <a:rPr lang="pt-BR" sz="4000" dirty="0"/>
            </a:br>
            <a:br>
              <a:rPr lang="pt-BR" sz="4000" dirty="0"/>
            </a:br>
            <a:r>
              <a:rPr lang="pt-BR" sz="4000" dirty="0"/>
              <a:t>Aspectos a observar nas PTS</a:t>
            </a:r>
            <a:br>
              <a:rPr lang="pt-BR" sz="4000" dirty="0"/>
            </a:br>
            <a:endParaRPr lang="pt-BR" sz="4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23792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pt-BR" sz="1800" b="1" dirty="0"/>
              <a:t>A escolha dos casos</a:t>
            </a:r>
            <a:r>
              <a:rPr lang="pt-BR" sz="1800" dirty="0"/>
              <a:t>: a proposta é de que sejam escolhidos usuários ou famílias em situações mais graves ou difíceis, na opinião de alguns membros da equipe (qualquer membro da equipe);</a:t>
            </a:r>
          </a:p>
          <a:p>
            <a:pPr>
              <a:lnSpc>
                <a:spcPct val="150000"/>
              </a:lnSpc>
            </a:pPr>
            <a:endParaRPr lang="pt-BR" sz="1800" dirty="0"/>
          </a:p>
          <a:p>
            <a:pPr algn="just">
              <a:lnSpc>
                <a:spcPct val="150000"/>
              </a:lnSpc>
            </a:pPr>
            <a:r>
              <a:rPr lang="pt-BR" sz="1800" b="1" dirty="0"/>
              <a:t>Discussão de PTS</a:t>
            </a:r>
            <a:r>
              <a:rPr lang="pt-BR" sz="1800" dirty="0"/>
              <a:t>: nas reunião de equipe, o aspecto mais importante no caso deste encontro para a realização do PTS é o vínculo dos membros da equipe com o usuário e a família. Cada membro da equipe, a partir dos vínculos que construiu, trará para a reunião aspectos diferentes desse Sujeito e suas família;</a:t>
            </a:r>
          </a:p>
          <a:p>
            <a:pPr algn="just">
              <a:lnSpc>
                <a:spcPct val="150000"/>
              </a:lnSpc>
            </a:pPr>
            <a:endParaRPr lang="pt-BR" sz="1800" dirty="0"/>
          </a:p>
          <a:p>
            <a:pPr algn="just">
              <a:lnSpc>
                <a:spcPct val="150000"/>
              </a:lnSpc>
            </a:pPr>
            <a:r>
              <a:rPr lang="pt-BR" sz="1800" b="1" dirty="0"/>
              <a:t>Tempo de um PTS</a:t>
            </a:r>
            <a:r>
              <a:rPr lang="pt-BR" sz="1800" dirty="0"/>
              <a:t>: depende do andamento e acompanhamento do PTS de cada serviço. Isso, naturalmente, significa processos de aprendizado e transformação diferenciados. Desafio de desfazer o viés imediatista imprimido em profissionais e usuários. </a:t>
            </a:r>
          </a:p>
          <a:p>
            <a:pPr algn="just">
              <a:lnSpc>
                <a:spcPct val="150000"/>
              </a:lnSpc>
            </a:pPr>
            <a:endParaRPr lang="pt-BR" sz="18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5724128" y="6246604"/>
            <a:ext cx="32403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 dirty="0"/>
              <a:t>Fonte: MS (2007; 2010)</a:t>
            </a:r>
          </a:p>
        </p:txBody>
      </p:sp>
    </p:spTree>
    <p:extLst>
      <p:ext uri="{BB962C8B-B14F-4D97-AF65-F5344CB8AC3E}">
        <p14:creationId xmlns:p14="http://schemas.microsoft.com/office/powerpoint/2010/main" val="31186927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pt-BR" sz="1800" dirty="0"/>
              <a:t>O encorajamento e o apoio podem contribuir para evitar uma atitude passiva por parte do usuário;</a:t>
            </a:r>
          </a:p>
          <a:p>
            <a:pPr algn="just">
              <a:lnSpc>
                <a:spcPct val="150000"/>
              </a:lnSpc>
            </a:pPr>
            <a:r>
              <a:rPr lang="pt-BR" sz="1800" dirty="0"/>
              <a:t>No entanto, não se costuma investir em usuários que se acreditam “condenados”, seja por si mesmos, como no caso de um alcoolista, seja pela estatística, como no caso de uma patologia grave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5724128" y="6246604"/>
            <a:ext cx="32403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 dirty="0"/>
              <a:t>Fonte: MS (2007; 2010)</a:t>
            </a:r>
          </a:p>
        </p:txBody>
      </p:sp>
      <p:pic>
        <p:nvPicPr>
          <p:cNvPr id="3074" name="Picture 2" descr="C:\Users\ANTHONY\Downloads\images (9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428999"/>
            <a:ext cx="4207050" cy="2452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ANTHONY\Downloads\images (8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8865" y="3645024"/>
            <a:ext cx="2893451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ANTHONY\Downloads\images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064974">
            <a:off x="6114990" y="4038437"/>
            <a:ext cx="19812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11330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5989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t-BR" sz="1800" b="1" dirty="0"/>
              <a:t>Anamnese</a:t>
            </a:r>
            <a:r>
              <a:rPr lang="pt-BR" sz="1800" dirty="0"/>
              <a:t>: Entrevistando o Sujeito Clinico.</a:t>
            </a:r>
          </a:p>
          <a:p>
            <a:pPr algn="just"/>
            <a:endParaRPr lang="pt-BR" sz="1800" dirty="0"/>
          </a:p>
          <a:p>
            <a:pPr algn="just"/>
            <a:endParaRPr lang="pt-BR" sz="1800" dirty="0"/>
          </a:p>
          <a:p>
            <a:pPr algn="just"/>
            <a:endParaRPr lang="pt-BR" sz="1800" dirty="0"/>
          </a:p>
          <a:p>
            <a:pPr algn="just"/>
            <a:endParaRPr lang="pt-BR" sz="1800" dirty="0"/>
          </a:p>
          <a:p>
            <a:pPr algn="just"/>
            <a:endParaRPr lang="pt-BR" sz="1800" dirty="0"/>
          </a:p>
          <a:p>
            <a:pPr algn="just"/>
            <a:endParaRPr lang="pt-BR" sz="1800" dirty="0"/>
          </a:p>
          <a:p>
            <a:pPr algn="just"/>
            <a:endParaRPr lang="pt-BR" sz="1800" dirty="0"/>
          </a:p>
          <a:p>
            <a:pPr algn="just"/>
            <a:endParaRPr lang="pt-BR" sz="1800" dirty="0"/>
          </a:p>
          <a:p>
            <a:pPr marL="0" indent="0" algn="just">
              <a:buNone/>
            </a:pPr>
            <a:r>
              <a:rPr lang="pt-BR" sz="1800" dirty="0"/>
              <a:t>                        </a:t>
            </a:r>
          </a:p>
          <a:p>
            <a:pPr algn="just"/>
            <a:endParaRPr lang="pt-BR" sz="1800" dirty="0"/>
          </a:p>
          <a:p>
            <a:pPr algn="just"/>
            <a:endParaRPr lang="pt-BR" sz="1800" dirty="0"/>
          </a:p>
          <a:p>
            <a:pPr algn="just"/>
            <a:endParaRPr lang="pt-BR" sz="1800" dirty="0"/>
          </a:p>
          <a:p>
            <a:pPr algn="just"/>
            <a:r>
              <a:rPr lang="pt-BR" sz="1800" dirty="0"/>
              <a:t>Descobrindo o sentido da doença para o usuário: respeitar e ajudar na construção de relações causais próprias, mesmo que não sejam coincidentes com a ciência oficial. Conhecer singularidades do Sujeito e avaliar se há negação da doença, qual a capacidade de autonomia e quais os possíveis ganhos secundários com a doença.</a:t>
            </a:r>
          </a:p>
          <a:p>
            <a:pPr algn="ctr"/>
            <a:endParaRPr lang="pt-BR" sz="18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5724128" y="6246604"/>
            <a:ext cx="32403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 dirty="0"/>
              <a:t>Fonte: MS (2007; 2010)</a:t>
            </a:r>
          </a:p>
        </p:txBody>
      </p:sp>
      <p:pic>
        <p:nvPicPr>
          <p:cNvPr id="4098" name="Picture 2" descr="C:\Users\ANTHONY\Downloads\The_Doctor_Luke_Filde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122187"/>
            <a:ext cx="4248472" cy="2883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971600" y="4149080"/>
            <a:ext cx="73448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/>
              <a:t>Médico fazendo uma anamnese. (</a:t>
            </a:r>
            <a:r>
              <a:rPr lang="pt-BR" sz="1400" i="1" dirty="0"/>
              <a:t>The </a:t>
            </a:r>
            <a:r>
              <a:rPr lang="pt-BR" sz="1400" i="1" dirty="0" err="1"/>
              <a:t>Doctor</a:t>
            </a:r>
            <a:r>
              <a:rPr lang="pt-BR" sz="1400" dirty="0"/>
              <a:t>, por Luke </a:t>
            </a:r>
            <a:r>
              <a:rPr lang="pt-BR" sz="1400" dirty="0" err="1"/>
              <a:t>Fildes</a:t>
            </a:r>
            <a:r>
              <a:rPr lang="pt-BR" sz="1400" dirty="0"/>
              <a:t>, 1891)</a:t>
            </a:r>
          </a:p>
        </p:txBody>
      </p:sp>
    </p:spTree>
    <p:extLst>
      <p:ext uri="{BB962C8B-B14F-4D97-AF65-F5344CB8AC3E}">
        <p14:creationId xmlns:p14="http://schemas.microsoft.com/office/powerpoint/2010/main" val="33401001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pt-BR" sz="1800" dirty="0"/>
              <a:t>A partir de todo este processo, chega-se a uma proposta, que deve começar a ser negociada com o usuário. (Geralmente com quem se tem o vinculo mais positivo)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pPr algn="just"/>
            <a:r>
              <a:rPr lang="pt-BR" sz="2000" b="1" dirty="0"/>
              <a:t>EQUIPE NÃO É </a:t>
            </a:r>
            <a:r>
              <a:rPr lang="pt-BR" sz="2000" dirty="0"/>
              <a:t>composta por apenas uma pessoa que distribua tarefas às outras. </a:t>
            </a:r>
            <a:r>
              <a:rPr lang="pt-BR" sz="1900" dirty="0"/>
              <a:t>É preciso que se tenha um espaço democrático onde haja a possiblidade de sempre se pensar no “novo”.</a:t>
            </a:r>
          </a:p>
        </p:txBody>
      </p:sp>
      <p:pic>
        <p:nvPicPr>
          <p:cNvPr id="2050" name="Picture 2" descr="C:\Users\ANTHONY\Downloads\download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204864"/>
            <a:ext cx="4685320" cy="2681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45511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Conclusão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935480"/>
            <a:ext cx="5050904" cy="4389120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</a:pPr>
            <a:r>
              <a:rPr lang="pt-BR" sz="1800" dirty="0"/>
              <a:t>Faz necessário estratégias e métodos de articulação das diversas áreas de conhecimento, potencializando o atendimento;</a:t>
            </a:r>
          </a:p>
          <a:p>
            <a:pPr algn="just">
              <a:lnSpc>
                <a:spcPct val="150000"/>
              </a:lnSpc>
            </a:pPr>
            <a:endParaRPr lang="pt-BR" sz="1800" dirty="0"/>
          </a:p>
          <a:p>
            <a:pPr algn="just">
              <a:lnSpc>
                <a:spcPct val="150000"/>
              </a:lnSpc>
            </a:pPr>
            <a:r>
              <a:rPr lang="pt-BR" sz="1800" dirty="0"/>
              <a:t>Políticas nacionais de humanização como PNH, proposta pelo Ministério da saúde;</a:t>
            </a:r>
          </a:p>
          <a:p>
            <a:pPr algn="just">
              <a:lnSpc>
                <a:spcPct val="150000"/>
              </a:lnSpc>
            </a:pPr>
            <a:endParaRPr lang="pt-BR" sz="1800" dirty="0"/>
          </a:p>
          <a:p>
            <a:pPr algn="just">
              <a:lnSpc>
                <a:spcPct val="150000"/>
              </a:lnSpc>
            </a:pPr>
            <a:r>
              <a:rPr lang="pt-BR" sz="1800" dirty="0"/>
              <a:t>Promover e prover, de forma cooperativa, a bem-estar da saúde mental;</a:t>
            </a:r>
          </a:p>
          <a:p>
            <a:pPr algn="just">
              <a:lnSpc>
                <a:spcPct val="150000"/>
              </a:lnSpc>
            </a:pPr>
            <a:endParaRPr lang="pt-BR" sz="1800" dirty="0"/>
          </a:p>
          <a:p>
            <a:pPr algn="just">
              <a:lnSpc>
                <a:spcPct val="150000"/>
              </a:lnSpc>
            </a:pPr>
            <a:r>
              <a:rPr lang="pt-BR" sz="1800" dirty="0"/>
              <a:t>Humanização nos trabalhos em saúde tendo o paciente como ator principal.</a:t>
            </a:r>
          </a:p>
          <a:p>
            <a:pPr algn="just"/>
            <a:endParaRPr lang="pt-BR" dirty="0"/>
          </a:p>
        </p:txBody>
      </p:sp>
      <p:pic>
        <p:nvPicPr>
          <p:cNvPr id="1026" name="Picture 2" descr="C:\Users\ANTHONY\Downloads\images (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7" y="1484784"/>
            <a:ext cx="3180143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NTHONY\Downloads\coaching-e-saúde-menta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005064"/>
            <a:ext cx="3036126" cy="242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69344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/>
          <a:lstStyle/>
          <a:p>
            <a:pPr algn="ctr"/>
            <a:r>
              <a:rPr lang="pt-BR" dirty="0"/>
              <a:t>Conclusão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38912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t-BR" sz="1800" dirty="0"/>
              <a:t>Para que as ações em promoção a saúde tanto física quanto mental funcionarem é preciso construir um clima favorável ao diálogo, criticar e ser criticados, porem de forma construtiva. O reconhecimento de limites é imprescindível para abertura de novas possibilidades. Mas para isso, é preciso que haja um clima de liberdade de novos pensamentos. O peso da hierarquia tem peso não somente na organização, mas também nas valorizações sociais entre as diferentes corporações, sendo assim a valorização do trabalho de equipe integrando o paciente como ator principal nesses esforções é de grande valia, onde ocorre o beneficio mutuo entre as partes. </a:t>
            </a:r>
          </a:p>
        </p:txBody>
      </p:sp>
    </p:spTree>
    <p:extLst>
      <p:ext uri="{BB962C8B-B14F-4D97-AF65-F5344CB8AC3E}">
        <p14:creationId xmlns:p14="http://schemas.microsoft.com/office/powerpoint/2010/main" val="1841056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Saúde?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Conceito:  estado de plenitude-&gt;</a:t>
            </a:r>
          </a:p>
          <a:p>
            <a:pPr lvl="1"/>
            <a:r>
              <a:rPr lang="pt-BR" dirty="0"/>
              <a:t>Físico;</a:t>
            </a:r>
          </a:p>
          <a:p>
            <a:pPr lvl="1"/>
            <a:r>
              <a:rPr lang="pt-BR" dirty="0"/>
              <a:t>Mental;</a:t>
            </a:r>
          </a:p>
          <a:p>
            <a:pPr lvl="1"/>
            <a:r>
              <a:rPr lang="pt-BR" dirty="0"/>
              <a:t>Social.</a:t>
            </a:r>
          </a:p>
        </p:txBody>
      </p:sp>
      <p:pic>
        <p:nvPicPr>
          <p:cNvPr id="1026" name="Picture 2" descr="C:\Users\ANTHONY\Downloads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2636912"/>
            <a:ext cx="3028950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NTHONY\Downloads\downloa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051" y="4604814"/>
            <a:ext cx="3381375" cy="1352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30186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Referências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sz="1800" dirty="0"/>
              <a:t>MS. </a:t>
            </a:r>
            <a:r>
              <a:rPr lang="pt-BR" sz="1800" b="1" dirty="0"/>
              <a:t>Clínica Ampliada, Equipe de Referência e Projeto Terapêutico Singular</a:t>
            </a:r>
            <a:r>
              <a:rPr lang="pt-BR" sz="1800" dirty="0"/>
              <a:t>. 2. ed. – Brasília: Ministério da Saúde, 2007. 60 p.</a:t>
            </a:r>
          </a:p>
          <a:p>
            <a:pPr algn="just"/>
            <a:endParaRPr lang="pt-BR" sz="1800" dirty="0"/>
          </a:p>
          <a:p>
            <a:pPr algn="just"/>
            <a:r>
              <a:rPr lang="pt-BR" sz="1800" dirty="0"/>
              <a:t>MS. </a:t>
            </a:r>
            <a:r>
              <a:rPr lang="pt-BR" sz="1800" b="1" dirty="0"/>
              <a:t>Humaniza SUS: Clínica Ampliada e Compartilhada</a:t>
            </a:r>
            <a:r>
              <a:rPr lang="pt-BR" sz="1800" dirty="0"/>
              <a:t>. 1º ed. Brasília: Ministério da Saúde, 2010. 68 p.</a:t>
            </a:r>
          </a:p>
          <a:p>
            <a:pPr algn="just"/>
            <a:endParaRPr lang="pt-BR" sz="1800" dirty="0"/>
          </a:p>
          <a:p>
            <a:pPr algn="just"/>
            <a:r>
              <a:rPr lang="pt-BR" sz="1800" dirty="0"/>
              <a:t>HORI, A. A.; NASCIMENTO, A. F. O Projeto Terapêutico Singular e as práticas de saúde mental nos Núcleos de Apoio à Saúde da Família (NASF)  em Guarulhos (SP), Brasil. </a:t>
            </a:r>
            <a:r>
              <a:rPr lang="pt-BR" sz="1800" b="1" dirty="0"/>
              <a:t>Ciência &amp; Saúde Coletiva</a:t>
            </a:r>
            <a:r>
              <a:rPr lang="pt-BR" sz="1800" dirty="0"/>
              <a:t>, v. 19, n. 8, p. 3561-3571, 2014.</a:t>
            </a:r>
          </a:p>
          <a:p>
            <a:pPr algn="just"/>
            <a:endParaRPr lang="pt-BR" dirty="0"/>
          </a:p>
          <a:p>
            <a:pPr algn="just"/>
            <a:r>
              <a:rPr lang="pt-BR" sz="1900" dirty="0"/>
              <a:t>CARVALHO, L. G. P.; MOREIRA, M. D. S.; RÉZIO, L. A.; TEIXEIRA, N. Z. F. A construção de um Projeto Terapêutico Singular com usuário e família: potencialidades e limitações. </a:t>
            </a:r>
            <a:r>
              <a:rPr lang="pt-BR" sz="1900" b="1" dirty="0"/>
              <a:t>O Mundo da Saúde</a:t>
            </a:r>
            <a:r>
              <a:rPr lang="pt-BR" sz="1900" dirty="0"/>
              <a:t>, v. 36, n. 3, p. 521-525, 2012.</a:t>
            </a:r>
          </a:p>
          <a:p>
            <a:pPr algn="just"/>
            <a:endParaRPr lang="pt-BR" sz="1900" dirty="0"/>
          </a:p>
          <a:p>
            <a:pPr algn="just"/>
            <a:endParaRPr lang="pt-BR" sz="1900" dirty="0"/>
          </a:p>
          <a:p>
            <a:pPr algn="just"/>
            <a:endParaRPr lang="pt-BR" sz="1900" dirty="0"/>
          </a:p>
        </p:txBody>
      </p:sp>
    </p:spTree>
    <p:extLst>
      <p:ext uri="{BB962C8B-B14F-4D97-AF65-F5344CB8AC3E}">
        <p14:creationId xmlns:p14="http://schemas.microsoft.com/office/powerpoint/2010/main" val="28485104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980728"/>
            <a:ext cx="8712968" cy="5343872"/>
          </a:xfrm>
        </p:spPr>
        <p:txBody>
          <a:bodyPr/>
          <a:lstStyle/>
          <a:p>
            <a:pPr algn="just"/>
            <a:r>
              <a:rPr lang="pt-BR" sz="1800" dirty="0"/>
              <a:t>GRIGOLO, T. M.; GARCIA Jr, C. A. S.; PERES, G. M.; RODRIGUES, J.  O Projeto Terapêutico Singular na Clínica da Atenção Psicossocial. </a:t>
            </a:r>
            <a:r>
              <a:rPr lang="pt-BR" sz="1800" b="1" dirty="0"/>
              <a:t>Cadernos Brasileiros de Saúde Menta</a:t>
            </a:r>
            <a:r>
              <a:rPr lang="pt-BR" sz="1800" dirty="0"/>
              <a:t>l, Florianópolis, v.7, n.15, p.53-73, 2015. </a:t>
            </a:r>
          </a:p>
          <a:p>
            <a:pPr algn="just"/>
            <a:endParaRPr lang="pt-BR" dirty="0"/>
          </a:p>
          <a:p>
            <a:pPr algn="just"/>
            <a:r>
              <a:rPr lang="pt-BR" sz="1800" dirty="0"/>
              <a:t>SILVA, E. P. et al. Projeto Terapêutico Singular como Estratégia de Prática da </a:t>
            </a:r>
            <a:r>
              <a:rPr lang="pt-BR" sz="1800" dirty="0" err="1"/>
              <a:t>Multiprofissionalidade</a:t>
            </a:r>
            <a:r>
              <a:rPr lang="pt-BR" sz="1800" dirty="0"/>
              <a:t> nas Ações de Saúde</a:t>
            </a:r>
            <a:r>
              <a:rPr lang="pt-BR" sz="1800" b="1" dirty="0"/>
              <a:t>. Revista Brasileira de Ciências da Saúde</a:t>
            </a:r>
            <a:r>
              <a:rPr lang="pt-BR" sz="1800" dirty="0"/>
              <a:t>, v. 17, n. 2, p. 197-202, 2013</a:t>
            </a:r>
            <a:r>
              <a:rPr lang="pt-BR" dirty="0"/>
              <a:t>. 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778965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41BDCE82-7DE7-4CB8-B59B-AE0336386715}"/>
              </a:ext>
            </a:extLst>
          </p:cNvPr>
          <p:cNvSpPr/>
          <p:nvPr/>
        </p:nvSpPr>
        <p:spPr>
          <a:xfrm>
            <a:off x="833319" y="3573016"/>
            <a:ext cx="7477362" cy="23360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1">
              <a:lnSpc>
                <a:spcPct val="90000"/>
              </a:lnSpc>
            </a:pPr>
            <a:r>
              <a:rPr lang="pt-BR" b="1" dirty="0">
                <a:latin typeface="Abadi" panose="020B0604020104020204" pitchFamily="34" charset="0"/>
                <a:cs typeface="Aparajita" panose="020B0502040204020203" pitchFamily="18" charset="0"/>
              </a:rPr>
              <a:t>DISCENTES: </a:t>
            </a:r>
            <a:r>
              <a:rPr lang="pt-BR" dirty="0">
                <a:latin typeface="Abadi" panose="020B0604020104020204" pitchFamily="34" charset="0"/>
                <a:cs typeface="Aparajita" panose="020B0502040204020203" pitchFamily="18" charset="0"/>
              </a:rPr>
              <a:t>Ítalo dos Santos Alves; </a:t>
            </a:r>
            <a:r>
              <a:rPr lang="pt-BR" dirty="0" err="1">
                <a:latin typeface="Abadi" panose="020B0604020104020204" pitchFamily="34" charset="0"/>
                <a:cs typeface="Aparajita" panose="020B0502040204020203" pitchFamily="18" charset="0"/>
              </a:rPr>
              <a:t>Johnatan</a:t>
            </a:r>
            <a:r>
              <a:rPr lang="pt-BR" dirty="0">
                <a:latin typeface="Abadi" panose="020B0604020104020204" pitchFamily="34" charset="0"/>
                <a:cs typeface="Aparajita" panose="020B0502040204020203" pitchFamily="18" charset="0"/>
              </a:rPr>
              <a:t> </a:t>
            </a:r>
            <a:r>
              <a:rPr lang="pt-BR" dirty="0" err="1">
                <a:latin typeface="Abadi" panose="020B0604020104020204" pitchFamily="34" charset="0"/>
                <a:cs typeface="Aparajita" panose="020B0502040204020203" pitchFamily="18" charset="0"/>
              </a:rPr>
              <a:t>Carregosa</a:t>
            </a:r>
            <a:r>
              <a:rPr lang="pt-BR" dirty="0">
                <a:latin typeface="Abadi" panose="020B0604020104020204" pitchFamily="34" charset="0"/>
                <a:cs typeface="Aparajita" panose="020B0502040204020203" pitchFamily="18" charset="0"/>
              </a:rPr>
              <a:t> Lima dos Santos; J</a:t>
            </a:r>
            <a:r>
              <a:rPr lang="pt-BR" dirty="0">
                <a:latin typeface="Abadi" panose="020B0604020104020204" pitchFamily="34" charset="0"/>
              </a:rPr>
              <a:t>uliana Maria Santos de Oliveira; Magna Carolina Machado Mecenas; </a:t>
            </a:r>
            <a:r>
              <a:rPr lang="pt-BR" dirty="0">
                <a:latin typeface="Abadi" panose="020B0604020104020204" pitchFamily="34" charset="0"/>
                <a:cs typeface="Aparajita" panose="020B0502040204020203" pitchFamily="18" charset="0"/>
              </a:rPr>
              <a:t>Sabrina </a:t>
            </a:r>
            <a:r>
              <a:rPr lang="pt-BR" dirty="0" err="1">
                <a:latin typeface="Abadi" panose="020B0604020104020204" pitchFamily="34" charset="0"/>
                <a:cs typeface="Aparajita" panose="020B0502040204020203" pitchFamily="18" charset="0"/>
              </a:rPr>
              <a:t>Zelice</a:t>
            </a:r>
            <a:r>
              <a:rPr lang="pt-BR" dirty="0">
                <a:latin typeface="Abadi" panose="020B0604020104020204" pitchFamily="34" charset="0"/>
                <a:cs typeface="Aparajita" panose="020B0502040204020203" pitchFamily="18" charset="0"/>
              </a:rPr>
              <a:t> da Cruz de Moraes; Sandra Maria Barroso Almeida; Eliana Barroso de Freitas; </a:t>
            </a:r>
            <a:r>
              <a:rPr lang="pt-BR" dirty="0" err="1">
                <a:latin typeface="Abadi" panose="020B0604020104020204" pitchFamily="34" charset="0"/>
                <a:cs typeface="Aparajita" panose="020B0502040204020203" pitchFamily="18" charset="0"/>
              </a:rPr>
              <a:t>Georgia</a:t>
            </a:r>
            <a:r>
              <a:rPr lang="pt-BR" dirty="0">
                <a:latin typeface="Abadi" panose="020B0604020104020204" pitchFamily="34" charset="0"/>
                <a:cs typeface="Aparajita" panose="020B0502040204020203" pitchFamily="18" charset="0"/>
              </a:rPr>
              <a:t> Rocha Falcão; Fernanda Costa Menezes;</a:t>
            </a:r>
            <a:r>
              <a:rPr lang="pt-BR" b="1" dirty="0">
                <a:latin typeface="Abadi" panose="020B0604020104020204" pitchFamily="34" charset="0"/>
                <a:cs typeface="Times New Roman" panose="02020603050405020304" pitchFamily="18" charset="0"/>
              </a:rPr>
              <a:t> </a:t>
            </a:r>
            <a:r>
              <a:rPr lang="pt-BR" dirty="0">
                <a:latin typeface="Abadi" panose="020B0604020104020204" pitchFamily="34" charset="0"/>
                <a:cs typeface="Times New Roman" panose="02020603050405020304" pitchFamily="18" charset="0"/>
              </a:rPr>
              <a:t>Anna </a:t>
            </a:r>
            <a:r>
              <a:rPr lang="pt-BR" dirty="0" err="1">
                <a:latin typeface="Abadi" panose="020B0604020104020204" pitchFamily="34" charset="0"/>
                <a:cs typeface="Times New Roman" panose="02020603050405020304" pitchFamily="18" charset="0"/>
              </a:rPr>
              <a:t>Rayane</a:t>
            </a:r>
            <a:r>
              <a:rPr lang="pt-BR" dirty="0">
                <a:latin typeface="Abadi" panose="020B0604020104020204" pitchFamily="34" charset="0"/>
                <a:cs typeface="Times New Roman" panose="02020603050405020304" pitchFamily="18" charset="0"/>
              </a:rPr>
              <a:t> de Carvalho Santos; Juliana Cristina de Jesus Silva</a:t>
            </a:r>
          </a:p>
          <a:p>
            <a:pPr lvl="1">
              <a:lnSpc>
                <a:spcPct val="90000"/>
              </a:lnSpc>
            </a:pPr>
            <a:endParaRPr lang="pt-BR" b="1" dirty="0">
              <a:latin typeface="Abadi" panose="020B0604020104020204" pitchFamily="34" charset="0"/>
            </a:endParaRPr>
          </a:p>
          <a:p>
            <a:pPr lvl="1">
              <a:lnSpc>
                <a:spcPct val="90000"/>
              </a:lnSpc>
            </a:pPr>
            <a:r>
              <a:rPr lang="pt-BR" b="1" dirty="0">
                <a:latin typeface="Abadi" panose="020B0604020104020204" pitchFamily="34" charset="0"/>
                <a:cs typeface="Aparajita" panose="020B0502040204020203" pitchFamily="18" charset="0"/>
              </a:rPr>
              <a:t>DOCENTES: </a:t>
            </a:r>
            <a:r>
              <a:rPr lang="pt-BR" dirty="0">
                <a:latin typeface="Abadi" panose="020B0604020104020204" pitchFamily="34" charset="0"/>
                <a:cs typeface="Aparajita" panose="020B0502040204020203" pitchFamily="18" charset="0"/>
              </a:rPr>
              <a:t>Maria Goretti Fernandes; Alexandre Luna Cândido; </a:t>
            </a:r>
            <a:r>
              <a:rPr lang="pt-BR" dirty="0" err="1">
                <a:latin typeface="Abadi" panose="020B0604020104020204" pitchFamily="34" charset="0"/>
                <a:cs typeface="Aparajita" panose="020B0502040204020203" pitchFamily="18" charset="0"/>
              </a:rPr>
              <a:t>Izabela</a:t>
            </a:r>
            <a:r>
              <a:rPr lang="pt-BR" dirty="0">
                <a:latin typeface="Abadi" panose="020B0604020104020204" pitchFamily="34" charset="0"/>
                <a:cs typeface="Aparajita" panose="020B0502040204020203" pitchFamily="18" charset="0"/>
              </a:rPr>
              <a:t> Souza da Silva</a:t>
            </a:r>
            <a:r>
              <a:rPr lang="pt-BR" dirty="0">
                <a:latin typeface="Berlin Sans FB" panose="020E0602020502020306" pitchFamily="34" charset="0"/>
                <a:cs typeface="Aparajita" panose="020B0502040204020203" pitchFamily="18" charset="0"/>
              </a:rPr>
              <a:t>;</a:t>
            </a:r>
          </a:p>
        </p:txBody>
      </p:sp>
      <p:sp>
        <p:nvSpPr>
          <p:cNvPr id="28" name="Título 2">
            <a:extLst>
              <a:ext uri="{FF2B5EF4-FFF2-40B4-BE49-F238E27FC236}">
                <a16:creationId xmlns:a16="http://schemas.microsoft.com/office/drawing/2014/main" id="{4281FE8D-8100-4325-811F-6E89A1C24CCE}"/>
              </a:ext>
            </a:extLst>
          </p:cNvPr>
          <p:cNvSpPr txBox="1">
            <a:spLocks/>
          </p:cNvSpPr>
          <p:nvPr/>
        </p:nvSpPr>
        <p:spPr>
          <a:xfrm>
            <a:off x="611560" y="1340768"/>
            <a:ext cx="8229600" cy="151216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0" tIns="45720" rIns="0" bIns="0" anchor="b">
            <a:normAutofit fontScale="97500"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dirty="0">
                <a:solidFill>
                  <a:schemeClr val="bg1"/>
                </a:solidFill>
              </a:rPr>
              <a:t>Clínica Ampliada e Projeto Terapêutico Singular </a:t>
            </a:r>
          </a:p>
        </p:txBody>
      </p:sp>
    </p:spTree>
    <p:extLst>
      <p:ext uri="{BB962C8B-B14F-4D97-AF65-F5344CB8AC3E}">
        <p14:creationId xmlns:p14="http://schemas.microsoft.com/office/powerpoint/2010/main" val="3614264206"/>
      </p:ext>
    </p:extLst>
  </p:cSld>
  <p:clrMapOvr>
    <a:masterClrMapping/>
  </p:clrMapOvr>
  <p:transition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Clínica Ampliada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Conceito</a:t>
            </a:r>
          </a:p>
          <a:p>
            <a:pPr lvl="1"/>
            <a:r>
              <a:rPr lang="pt-BR" dirty="0"/>
              <a:t>A clínica ampliada é abordagem multidisciplinar e social do problema do individuo.</a:t>
            </a:r>
          </a:p>
          <a:p>
            <a:pPr lvl="1"/>
            <a:endParaRPr lang="pt-BR" dirty="0"/>
          </a:p>
          <a:p>
            <a:pPr lvl="1"/>
            <a:r>
              <a:rPr lang="pt-BR" dirty="0"/>
              <a:t>Núcleos profissionais;</a:t>
            </a:r>
          </a:p>
          <a:p>
            <a:pPr lvl="1"/>
            <a:r>
              <a:rPr lang="pt-BR" dirty="0"/>
              <a:t>Reduzindo a abordagem individual</a:t>
            </a:r>
          </a:p>
          <a:p>
            <a:pPr lvl="1"/>
            <a:r>
              <a:rPr lang="pt-BR" dirty="0"/>
              <a:t>Acolhimento</a:t>
            </a:r>
          </a:p>
          <a:p>
            <a:pPr lvl="1"/>
            <a:r>
              <a:rPr lang="pt-BR" dirty="0"/>
              <a:t>Compreensão dos fatores.</a:t>
            </a:r>
          </a:p>
        </p:txBody>
      </p:sp>
      <p:pic>
        <p:nvPicPr>
          <p:cNvPr id="2051" name="Picture 3" descr="C:\Users\ANTHONY\Downloads\esquema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132856"/>
            <a:ext cx="6423150" cy="4094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5724128" y="6246604"/>
            <a:ext cx="32403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 dirty="0"/>
              <a:t>Fonte: Borges; Souza (2017)</a:t>
            </a:r>
          </a:p>
        </p:txBody>
      </p:sp>
    </p:spTree>
    <p:extLst>
      <p:ext uri="{BB962C8B-B14F-4D97-AF65-F5344CB8AC3E}">
        <p14:creationId xmlns:p14="http://schemas.microsoft.com/office/powerpoint/2010/main" val="2963373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pPr algn="ctr"/>
            <a:r>
              <a:rPr lang="pt-BR" dirty="0"/>
              <a:t>Pontos fundamentais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76184"/>
            <a:ext cx="8229600" cy="4389120"/>
          </a:xfrm>
        </p:spPr>
        <p:txBody>
          <a:bodyPr/>
          <a:lstStyle/>
          <a:p>
            <a:r>
              <a:rPr lang="pt-BR" dirty="0"/>
              <a:t>Compreensão dos processos saúde-doença</a:t>
            </a:r>
          </a:p>
          <a:p>
            <a:pPr marL="0" indent="0">
              <a:buNone/>
            </a:pPr>
            <a:endParaRPr lang="pt-BR" dirty="0"/>
          </a:p>
          <a:p>
            <a:r>
              <a:rPr lang="pt-BR" dirty="0"/>
              <a:t>Construção compartilhada do diagnóstico e da terapia.</a:t>
            </a:r>
          </a:p>
          <a:p>
            <a:endParaRPr lang="pt-BR" dirty="0"/>
          </a:p>
          <a:p>
            <a:r>
              <a:rPr lang="pt-BR" dirty="0"/>
              <a:t>Ampliação do objeto de trabalho.</a:t>
            </a:r>
          </a:p>
          <a:p>
            <a:endParaRPr lang="pt-BR" dirty="0"/>
          </a:p>
          <a:p>
            <a:r>
              <a:rPr lang="pt-BR" dirty="0"/>
              <a:t>Transformação dos meios de trabalho.</a:t>
            </a:r>
          </a:p>
          <a:p>
            <a:endParaRPr lang="pt-BR" dirty="0"/>
          </a:p>
          <a:p>
            <a:r>
              <a:rPr lang="pt-BR" dirty="0"/>
              <a:t>Suporte para os profissionais de saúde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5724128" y="6246604"/>
            <a:ext cx="32403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 dirty="0"/>
              <a:t>Fonte: MS (2007; 2010)</a:t>
            </a:r>
          </a:p>
        </p:txBody>
      </p:sp>
    </p:spTree>
    <p:extLst>
      <p:ext uri="{BB962C8B-B14F-4D97-AF65-F5344CB8AC3E}">
        <p14:creationId xmlns:p14="http://schemas.microsoft.com/office/powerpoint/2010/main" val="36377740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389120"/>
          </a:xfrm>
        </p:spPr>
        <p:txBody>
          <a:bodyPr/>
          <a:lstStyle/>
          <a:p>
            <a:r>
              <a:rPr lang="pt-BR" dirty="0"/>
              <a:t>Compreensão dos processos saúde-doença.</a:t>
            </a:r>
          </a:p>
          <a:p>
            <a:pPr lvl="1"/>
            <a:r>
              <a:rPr lang="pt-BR" dirty="0"/>
              <a:t>Evita abordagens de conhecimento específico</a:t>
            </a:r>
          </a:p>
          <a:p>
            <a:endParaRPr lang="pt-BR" dirty="0"/>
          </a:p>
          <a:p>
            <a:r>
              <a:rPr lang="pt-BR" dirty="0"/>
              <a:t>Ampliação do objeto de trabalho.</a:t>
            </a:r>
          </a:p>
          <a:p>
            <a:pPr lvl="1"/>
            <a:r>
              <a:rPr lang="pt-BR" dirty="0"/>
              <a:t>O profissional deve aprender e confortar o paciente em diversos fatores que o acometem não apenas em uma área especifica.</a:t>
            </a:r>
          </a:p>
        </p:txBody>
      </p:sp>
      <p:pic>
        <p:nvPicPr>
          <p:cNvPr id="3075" name="Picture 3" descr="C:\Users\ANTHONY\Downloads\f94998674e277008168ba2a6d32a81b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2819" y="3645024"/>
            <a:ext cx="3058441" cy="3067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5724128" y="6246604"/>
            <a:ext cx="32403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 dirty="0"/>
              <a:t>Fonte: MS (2007; 2010)</a:t>
            </a:r>
          </a:p>
        </p:txBody>
      </p:sp>
    </p:spTree>
    <p:extLst>
      <p:ext uri="{BB962C8B-B14F-4D97-AF65-F5344CB8AC3E}">
        <p14:creationId xmlns:p14="http://schemas.microsoft.com/office/powerpoint/2010/main" val="2981658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Construção compartilhada do diagnóstico e terapia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lvl="1" indent="-274320">
              <a:buClr>
                <a:schemeClr val="accent3"/>
              </a:buClr>
              <a:buSzPct val="95000"/>
            </a:pPr>
            <a:r>
              <a:rPr lang="pt-BR" dirty="0"/>
              <a:t>Situações complexas de difícil resolução quando em uma abordagem apenas individual, irão transmitir para o paciente a sensação de desprezo e despreparo profissional.</a:t>
            </a:r>
          </a:p>
          <a:p>
            <a:endParaRPr lang="pt-BR" dirty="0"/>
          </a:p>
        </p:txBody>
      </p:sp>
      <p:pic>
        <p:nvPicPr>
          <p:cNvPr id="4" name="Picture 2" descr="C:\Users\ANTHONY\Downloads\images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8512" y="3356992"/>
            <a:ext cx="2771638" cy="2076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5724128" y="6246604"/>
            <a:ext cx="32403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 dirty="0"/>
              <a:t>Fonte: MS (2007; 2010)</a:t>
            </a:r>
          </a:p>
        </p:txBody>
      </p:sp>
    </p:spTree>
    <p:extLst>
      <p:ext uri="{BB962C8B-B14F-4D97-AF65-F5344CB8AC3E}">
        <p14:creationId xmlns:p14="http://schemas.microsoft.com/office/powerpoint/2010/main" val="24500665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389120"/>
          </a:xfrm>
        </p:spPr>
        <p:txBody>
          <a:bodyPr/>
          <a:lstStyle/>
          <a:p>
            <a:r>
              <a:rPr lang="pt-BR" dirty="0"/>
              <a:t>Transformação dos meios de trabalho</a:t>
            </a:r>
          </a:p>
          <a:p>
            <a:pPr lvl="1"/>
            <a:r>
              <a:rPr lang="pt-BR" dirty="0"/>
              <a:t>Facilitar a comunicação entre equipes.</a:t>
            </a:r>
          </a:p>
          <a:p>
            <a:pPr lvl="1"/>
            <a:endParaRPr lang="pt-BR" dirty="0"/>
          </a:p>
          <a:p>
            <a:r>
              <a:rPr lang="pt-BR" dirty="0"/>
              <a:t>Suporte para os profissionais da saúde.</a:t>
            </a:r>
          </a:p>
        </p:txBody>
      </p:sp>
      <p:pic>
        <p:nvPicPr>
          <p:cNvPr id="4098" name="Picture 2" descr="C:\Users\ANTHONY\Downloads\show_psic_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356992"/>
            <a:ext cx="4368924" cy="2770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5724128" y="6246604"/>
            <a:ext cx="32403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 dirty="0"/>
              <a:t>Fonte: MS (2007; 2010)</a:t>
            </a:r>
          </a:p>
        </p:txBody>
      </p:sp>
    </p:spTree>
    <p:extLst>
      <p:ext uri="{BB962C8B-B14F-4D97-AF65-F5344CB8AC3E}">
        <p14:creationId xmlns:p14="http://schemas.microsoft.com/office/powerpoint/2010/main" val="12068227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/>
              <a:t>Por que precisamos da clínica ampliada?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Trabalhar  o problema do paciente sobre diferentes situações.</a:t>
            </a:r>
          </a:p>
          <a:p>
            <a:r>
              <a:rPr lang="pt-BR" dirty="0"/>
              <a:t>Iremos trabalhar em equipe.</a:t>
            </a:r>
          </a:p>
          <a:p>
            <a:endParaRPr lang="pt-BR" dirty="0"/>
          </a:p>
          <a:p>
            <a:r>
              <a:rPr lang="pt-BR" dirty="0"/>
              <a:t>Ter a possibilidade de construir um projeto terapêutico singular</a:t>
            </a:r>
          </a:p>
          <a:p>
            <a:endParaRPr lang="pt-BR" dirty="0"/>
          </a:p>
          <a:p>
            <a:r>
              <a:rPr lang="pt-BR" dirty="0"/>
              <a:t>Permitir solucionar  a enfermidade  que acomete nosso paciente.</a:t>
            </a:r>
          </a:p>
          <a:p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5724128" y="6246604"/>
            <a:ext cx="32403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 dirty="0"/>
              <a:t>Fonte: MS (2007; 2010)</a:t>
            </a:r>
          </a:p>
        </p:txBody>
      </p:sp>
    </p:spTree>
    <p:extLst>
      <p:ext uri="{BB962C8B-B14F-4D97-AF65-F5344CB8AC3E}">
        <p14:creationId xmlns:p14="http://schemas.microsoft.com/office/powerpoint/2010/main" val="29575622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000" dirty="0"/>
              <a:t>Projeto Terapêutico Singular (PTS)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pt-BR" sz="1800" dirty="0"/>
              <a:t>A humanização da saúde e o atendimento integral aos usuários do Sistema Único de Saúde (SUS) são metas que vêm sendo almejadas pelos trabalhadores e profissionais da saúde pública atualmente. Para tanto, são repensadas estratégias de ação e produção do cuidado que coloquem o usuário no centro da atenção e sua saúde como fim, a exemplo do Projeto Terapêutico Singular- (PTS).</a:t>
            </a:r>
          </a:p>
          <a:p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6012160" y="6237312"/>
            <a:ext cx="28083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/>
              <a:t>Fonte: SILVA, et al. (2014)</a:t>
            </a:r>
          </a:p>
        </p:txBody>
      </p:sp>
      <p:pic>
        <p:nvPicPr>
          <p:cNvPr id="5122" name="Picture 2" descr="C:\Users\ANTHONY\Downloads\download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5" y="4221087"/>
            <a:ext cx="2620069" cy="201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ANTHONY\Downloads\images (3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5924" y="4339699"/>
            <a:ext cx="1021723" cy="177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C:\Users\ANTHONY\Downloads\images (4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4208" y="4245943"/>
            <a:ext cx="1015583" cy="1932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67261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</TotalTime>
  <Words>1697</Words>
  <Application>Microsoft Office PowerPoint</Application>
  <PresentationFormat>Apresentação na tela (4:3)</PresentationFormat>
  <Paragraphs>140</Paragraphs>
  <Slides>22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8" baseType="lpstr">
      <vt:lpstr>Abadi</vt:lpstr>
      <vt:lpstr>Berlin Sans FB</vt:lpstr>
      <vt:lpstr>Calibri</vt:lpstr>
      <vt:lpstr>Constantia</vt:lpstr>
      <vt:lpstr>Wingdings 2</vt:lpstr>
      <vt:lpstr>Fluxo</vt:lpstr>
      <vt:lpstr>Apresentação do PowerPoint</vt:lpstr>
      <vt:lpstr>Saúde?</vt:lpstr>
      <vt:lpstr>Clínica Ampliada</vt:lpstr>
      <vt:lpstr>Pontos fundamentais</vt:lpstr>
      <vt:lpstr>Apresentação do PowerPoint</vt:lpstr>
      <vt:lpstr>Construção compartilhada do diagnóstico e terapia</vt:lpstr>
      <vt:lpstr>Apresentação do PowerPoint</vt:lpstr>
      <vt:lpstr>Por que precisamos da clínica ampliada?</vt:lpstr>
      <vt:lpstr>Projeto Terapêutico Singular (PTS)</vt:lpstr>
      <vt:lpstr>Apresentação do PowerPoint</vt:lpstr>
      <vt:lpstr>O que são as PTSs?</vt:lpstr>
      <vt:lpstr>Apresentação do PowerPoint</vt:lpstr>
      <vt:lpstr>Apresentação do PowerPoint</vt:lpstr>
      <vt:lpstr>  Aspectos a observar nas PTS </vt:lpstr>
      <vt:lpstr>Apresentação do PowerPoint</vt:lpstr>
      <vt:lpstr>Apresentação do PowerPoint</vt:lpstr>
      <vt:lpstr>Apresentação do PowerPoint</vt:lpstr>
      <vt:lpstr>Conclusão</vt:lpstr>
      <vt:lpstr>Conclusão</vt:lpstr>
      <vt:lpstr>Referências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ANTHONY</dc:creator>
  <cp:lastModifiedBy>Goretti Fernandes</cp:lastModifiedBy>
  <cp:revision>35</cp:revision>
  <dcterms:created xsi:type="dcterms:W3CDTF">2018-10-27T14:51:23Z</dcterms:created>
  <dcterms:modified xsi:type="dcterms:W3CDTF">2018-12-16T20:26:18Z</dcterms:modified>
</cp:coreProperties>
</file>