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0" r:id="rId3"/>
    <p:sldId id="262" r:id="rId4"/>
    <p:sldId id="261" r:id="rId5"/>
    <p:sldId id="265" r:id="rId6"/>
    <p:sldId id="266" r:id="rId7"/>
    <p:sldId id="267" r:id="rId8"/>
    <p:sldId id="259" r:id="rId9"/>
    <p:sldId id="285" r:id="rId10"/>
    <p:sldId id="269" r:id="rId11"/>
    <p:sldId id="284" r:id="rId12"/>
    <p:sldId id="283" r:id="rId13"/>
    <p:sldId id="270" r:id="rId14"/>
    <p:sldId id="290" r:id="rId15"/>
    <p:sldId id="271" r:id="rId16"/>
    <p:sldId id="272" r:id="rId17"/>
    <p:sldId id="274" r:id="rId18"/>
    <p:sldId id="276" r:id="rId19"/>
    <p:sldId id="277" r:id="rId20"/>
    <p:sldId id="286" r:id="rId21"/>
    <p:sldId id="278" r:id="rId22"/>
    <p:sldId id="268" r:id="rId23"/>
    <p:sldId id="289" r:id="rId24"/>
    <p:sldId id="288" r:id="rId25"/>
    <p:sldId id="275" r:id="rId26"/>
    <p:sldId id="287" r:id="rId27"/>
    <p:sldId id="264" r:id="rId28"/>
    <p:sldId id="282" r:id="rId29"/>
    <p:sldId id="280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E3C1-2E0A-4B92-BDA0-77A9A37CEB3A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35C1C-7F6C-4D6B-9079-19A09CCB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91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04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45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26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919F3-F792-46B7-A760-8D1BE7D68A8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ustomShape 2"/>
          <p:cNvSpPr/>
          <p:nvPr userDrawn="1"/>
        </p:nvSpPr>
        <p:spPr>
          <a:xfrm>
            <a:off x="0" y="6639120"/>
            <a:ext cx="12191400" cy="218160"/>
          </a:xfrm>
          <a:prstGeom prst="rect">
            <a:avLst/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3699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ustomShape 2"/>
          <p:cNvSpPr/>
          <p:nvPr userDrawn="1"/>
        </p:nvSpPr>
        <p:spPr>
          <a:xfrm>
            <a:off x="0" y="6721474"/>
            <a:ext cx="12191400" cy="135805"/>
          </a:xfrm>
          <a:prstGeom prst="rect">
            <a:avLst/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6594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ustomShape 2"/>
          <p:cNvSpPr/>
          <p:nvPr userDrawn="1"/>
        </p:nvSpPr>
        <p:spPr>
          <a:xfrm>
            <a:off x="0" y="6721474"/>
            <a:ext cx="12191400" cy="135805"/>
          </a:xfrm>
          <a:prstGeom prst="rect">
            <a:avLst/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5412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CustomShape 2"/>
          <p:cNvSpPr/>
          <p:nvPr userDrawn="1"/>
        </p:nvSpPr>
        <p:spPr>
          <a:xfrm>
            <a:off x="0" y="6721474"/>
            <a:ext cx="12191400" cy="135805"/>
          </a:xfrm>
          <a:prstGeom prst="rect">
            <a:avLst/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00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ustomShape 2"/>
          <p:cNvSpPr/>
          <p:nvPr userDrawn="1"/>
        </p:nvSpPr>
        <p:spPr>
          <a:xfrm>
            <a:off x="0" y="6721474"/>
            <a:ext cx="12191400" cy="135805"/>
          </a:xfrm>
          <a:prstGeom prst="rect">
            <a:avLst/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2669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96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4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2000">
                <a:latin typeface="Tw Cen MT" panose="020B06020201040206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w Cen MT" panose="020B06020201040206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46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96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8509-7790-4252-9D50-8D1B1AFE197F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AE43-45FB-40F7-B4E9-09D60FA26A30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67" y="1"/>
            <a:ext cx="2295927" cy="8567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F8F09F-17E5-4349-A0A7-13E6F80CAD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03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ava.academico.ufrb.edu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362420" y="3039262"/>
            <a:ext cx="9826920" cy="7794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 panose="020B0602020104020603" pitchFamily="34" charset="0"/>
                <a:ea typeface="Calibri"/>
              </a:rPr>
              <a:t>Eniel do Espírito Santo</a:t>
            </a:r>
          </a:p>
          <a:p>
            <a:pPr algn="ctr">
              <a:lnSpc>
                <a:spcPct val="100000"/>
              </a:lnSpc>
            </a:pP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 panose="020B0602020104020603" pitchFamily="34" charset="0"/>
              <a:ea typeface="Calibri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82200" y="2275115"/>
            <a:ext cx="11809800" cy="987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t-B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 panose="020B0602020104020603" pitchFamily="34" charset="0"/>
              </a:rPr>
              <a:t>Novas Metodologias de Ensino e Aprendizagem </a:t>
            </a:r>
          </a:p>
        </p:txBody>
      </p:sp>
      <p:sp>
        <p:nvSpPr>
          <p:cNvPr id="158" name="CustomShape 4"/>
          <p:cNvSpPr/>
          <p:nvPr/>
        </p:nvSpPr>
        <p:spPr>
          <a:xfrm>
            <a:off x="180360" y="-118440"/>
            <a:ext cx="121910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6567EC-8BD0-0C4A-B8AA-73A31F053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974"/>
            <a:ext cx="2660073" cy="9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6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3" y="0"/>
            <a:ext cx="84217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Project </a:t>
            </a:r>
            <a:r>
              <a:rPr lang="pt-BR" altLang="pt-BR" sz="4000" b="1" dirty="0" err="1">
                <a:latin typeface="Tw Cen MT" panose="020B0602020104020603" pitchFamily="34" charset="0"/>
              </a:rPr>
              <a:t>Based</a:t>
            </a:r>
            <a:r>
              <a:rPr lang="pt-BR" altLang="pt-BR" sz="4000" b="1" dirty="0">
                <a:latin typeface="Tw Cen MT" panose="020B0602020104020603" pitchFamily="34" charset="0"/>
              </a:rPr>
              <a:t> Learning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UFRB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580622" y="1373411"/>
            <a:ext cx="11611377" cy="7082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/>
              <a:t>Quick-voice</a:t>
            </a:r>
            <a:r>
              <a:rPr lang="pt-BR" dirty="0"/>
              <a:t>  - aplicativo para deficientes visuais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dirty="0"/>
              <a:t>			</a:t>
            </a: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66" y="2237523"/>
            <a:ext cx="6079805" cy="33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0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2" y="-115910"/>
            <a:ext cx="84217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MOOC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UFRB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2808667" y="2136773"/>
            <a:ext cx="9039896" cy="23188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dirty="0"/>
              <a:t>Cursos massivos, abertos online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hlinkClick r:id="rId2"/>
              </a:rPr>
              <a:t>http://ava.academico.ufrb.edu.br/</a:t>
            </a: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10 cursos ofertados: 70.000 inscritos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Leitura e Produção de Textos Acadêmicos: 16.500 inscritos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Normas ABNT aplicadas a Trabalhos Acadêmicos: 7.400 inscritos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dirty="0"/>
              <a:t>		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3400022"/>
            <a:ext cx="1947612" cy="20990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5" y="1384133"/>
            <a:ext cx="1880879" cy="211452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7902"/>
            <a:ext cx="7851913" cy="9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3" y="297220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sala de aula invertida MIT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838200" y="1854648"/>
            <a:ext cx="10520966" cy="37991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Física I componente curricular obrigatório para todos os ingressantes (cerca 1.000 alunos)</a:t>
            </a:r>
          </a:p>
          <a:p>
            <a:r>
              <a:rPr lang="pt-BR" dirty="0"/>
              <a:t>Aulas presenciais ministradas por competentes professores </a:t>
            </a:r>
            <a:r>
              <a:rPr lang="pt-BR" dirty="0" err="1"/>
              <a:t>seniors</a:t>
            </a:r>
            <a:r>
              <a:rPr lang="pt-BR" dirty="0"/>
              <a:t> e praticamente todos professores do departamento</a:t>
            </a:r>
          </a:p>
          <a:p>
            <a:r>
              <a:rPr lang="pt-BR" dirty="0"/>
              <a:t>Alta porcentagem de evasão e repetência</a:t>
            </a:r>
          </a:p>
          <a:p>
            <a:r>
              <a:rPr lang="pt-BR" dirty="0"/>
              <a:t>Motivo de grande reclamação por parte dos pais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5967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451414" y="200282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sala de aula invertida MIT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451414" y="1544467"/>
            <a:ext cx="10520966" cy="10559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Antes da aula os alunos navegam em material de apoio</a:t>
            </a:r>
          </a:p>
          <a:p>
            <a:r>
              <a:rPr lang="pt-BR" dirty="0"/>
              <a:t>sala de aula é para resolução de kits de problemas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48" y="2753749"/>
            <a:ext cx="7646697" cy="28593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85325" y="5613137"/>
            <a:ext cx="8883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http://web.mit.edu/physics/news/physicsatmit/physicsatmit_01_teal.pdf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61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580623" y="195632"/>
            <a:ext cx="877119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sz="4000" b="1" dirty="0"/>
              <a:t>Guia da Sala de aula invertida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sz="1800" i="1" dirty="0" err="1"/>
              <a:t>Flipped</a:t>
            </a:r>
            <a:r>
              <a:rPr lang="pt-BR" sz="1800" i="1" dirty="0"/>
              <a:t> </a:t>
            </a:r>
            <a:r>
              <a:rPr lang="pt-BR" sz="1800" i="1" dirty="0" err="1"/>
              <a:t>Classroom</a:t>
            </a:r>
            <a:r>
              <a:rPr lang="pt-BR" sz="1800" i="1" dirty="0"/>
              <a:t> Field </a:t>
            </a:r>
            <a:r>
              <a:rPr lang="pt-BR" sz="1800" i="1" dirty="0" err="1"/>
              <a:t>Guide</a:t>
            </a:r>
            <a:r>
              <a:rPr lang="pt-BR" sz="1800" dirty="0"/>
              <a:t> (2016 apud VALENTE, 2018)</a:t>
            </a:r>
            <a:endParaRPr lang="pt-BR" altLang="pt-BR" b="1" dirty="0">
              <a:latin typeface="Tw Cen MT" panose="020B0602020104020603" pitchFamily="34" charset="0"/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580623" y="1521195"/>
            <a:ext cx="11237003" cy="42434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a) as atividades pedagógicas realizadas no momento presencial da sala de aula contemplem o questionamento, resolução de problemas entre outras atividades;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 err="1"/>
              <a:t>b</a:t>
            </a:r>
            <a:r>
              <a:rPr lang="pt-BR" dirty="0"/>
              <a:t>) os estudantes necessitam receber devolutiva imediata após as atividades presenciais;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 err="1"/>
              <a:t>c</a:t>
            </a:r>
            <a:r>
              <a:rPr lang="pt-BR" dirty="0"/>
              <a:t>) os estudantes devem ser instados a participar das atividades presenciais e</a:t>
            </a:r>
            <a:r>
              <a:rPr lang="pt-BR" i="1" dirty="0"/>
              <a:t> online</a:t>
            </a:r>
            <a:r>
              <a:rPr lang="pt-BR" dirty="0"/>
              <a:t>, como parte do processo avaliativo;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 err="1"/>
              <a:t>d</a:t>
            </a:r>
            <a:r>
              <a:rPr lang="pt-BR" dirty="0"/>
              <a:t>) o material didático deve ser bem estruturado e planejado, tanto os utilizados no espaço virtual como na sala de aula presencial. 			</a:t>
            </a:r>
          </a:p>
        </p:txBody>
      </p:sp>
    </p:spTree>
    <p:extLst>
      <p:ext uri="{BB962C8B-B14F-4D97-AF65-F5344CB8AC3E}">
        <p14:creationId xmlns:p14="http://schemas.microsoft.com/office/powerpoint/2010/main" val="73775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93502" y="26238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</a:t>
            </a:r>
            <a:r>
              <a:rPr lang="pt-BR" altLang="pt-BR" sz="4000" b="1" dirty="0" err="1">
                <a:latin typeface="Tw Cen MT" panose="020B0602020104020603" pitchFamily="34" charset="0"/>
              </a:rPr>
              <a:t>Peer</a:t>
            </a:r>
            <a:r>
              <a:rPr lang="pt-BR" altLang="pt-BR" sz="4000" b="1" dirty="0">
                <a:latin typeface="Tw Cen MT" panose="020B0602020104020603" pitchFamily="34" charset="0"/>
              </a:rPr>
              <a:t> </a:t>
            </a:r>
            <a:r>
              <a:rPr lang="pt-BR" altLang="pt-BR" sz="4000" b="1" dirty="0" err="1">
                <a:latin typeface="Tw Cen MT" panose="020B0602020104020603" pitchFamily="34" charset="0"/>
              </a:rPr>
              <a:t>Instruction</a:t>
            </a:r>
            <a:endParaRPr lang="pt-BR" altLang="pt-BR" sz="4000" b="1" dirty="0"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Harvard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593502" y="1396727"/>
            <a:ext cx="11495468" cy="2498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Metodologia desenvolvida por Eric </a:t>
            </a:r>
            <a:r>
              <a:rPr lang="pt-BR" sz="2400" dirty="0" err="1"/>
              <a:t>Mazur</a:t>
            </a:r>
            <a:r>
              <a:rPr lang="pt-BR" sz="2400" dirty="0"/>
              <a:t> para o componente Introdução à Física</a:t>
            </a:r>
          </a:p>
          <a:p>
            <a:r>
              <a:rPr lang="pt-BR" sz="2400" dirty="0"/>
              <a:t>alunos estudam antes da aula e desenvolvem testes online</a:t>
            </a:r>
          </a:p>
          <a:p>
            <a:r>
              <a:rPr lang="pt-BR" sz="2400" dirty="0"/>
              <a:t>Professor verifica o nível de desempenho nos testes</a:t>
            </a:r>
          </a:p>
          <a:p>
            <a:r>
              <a:rPr lang="pt-BR" sz="2400" dirty="0"/>
              <a:t>Aula presencial para sanar dúvidas, por meio de discussão com professor e colegas</a:t>
            </a:r>
          </a:p>
          <a:p>
            <a:r>
              <a:rPr lang="pt-BR" sz="2400" dirty="0"/>
              <a:t>Uso de ferramentas interativas online para averiguar a compreensão dos alunos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sz="2400" dirty="0"/>
              <a:t>			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11734" y="5648547"/>
            <a:ext cx="5740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http://www.youtube.com/watch?v=wont2v_LZ1E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64" y="3940064"/>
            <a:ext cx="5204903" cy="158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3" y="297220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Devolutiva em tempo real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3200" b="1" dirty="0">
                <a:latin typeface="Tw Cen MT" panose="020B0602020104020603" pitchFamily="34" charset="0"/>
              </a:rPr>
              <a:t>Metodologia da Pesquisa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696533" y="1764496"/>
            <a:ext cx="10520966" cy="2498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612" y="1764496"/>
            <a:ext cx="9299132" cy="42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6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 txBox="1">
            <a:spLocks/>
          </p:cNvSpPr>
          <p:nvPr/>
        </p:nvSpPr>
        <p:spPr>
          <a:xfrm>
            <a:off x="4014989" y="3331768"/>
            <a:ext cx="8177011" cy="1635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b="1" dirty="0"/>
              <a:t>Acesse: </a:t>
            </a:r>
            <a:r>
              <a:rPr lang="pt-BR" sz="3200" dirty="0" err="1">
                <a:hlinkClick r:id="rId2"/>
              </a:rPr>
              <a:t>www.ment</a:t>
            </a:r>
            <a:r>
              <a:rPr lang="pt-BR" sz="3200" dirty="0" err="1">
                <a:hlinkClick r:id="rId2"/>
              </a:rPr>
              <a:t>i</a:t>
            </a:r>
            <a:r>
              <a:rPr lang="pt-BR" sz="3200" dirty="0" err="1">
                <a:hlinkClick r:id="rId2"/>
              </a:rPr>
              <a:t>.com</a:t>
            </a:r>
            <a:endParaRPr lang="pt-BR" sz="320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b="1" dirty="0" err="1"/>
              <a:t>Code</a:t>
            </a:r>
            <a:r>
              <a:rPr lang="pt-BR" sz="3200" b="1" dirty="0"/>
              <a:t>: 95 78 94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i="1" dirty="0"/>
              <a:t>Responda à pergunta online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926"/>
            <a:ext cx="4198513" cy="3252369"/>
          </a:xfrm>
          <a:prstGeom prst="rect">
            <a:avLst/>
          </a:prstGeom>
        </p:spPr>
      </p:pic>
      <p:sp>
        <p:nvSpPr>
          <p:cNvPr id="4" name="Título 1"/>
          <p:cNvSpPr>
            <a:spLocks/>
          </p:cNvSpPr>
          <p:nvPr/>
        </p:nvSpPr>
        <p:spPr bwMode="auto">
          <a:xfrm>
            <a:off x="129356" y="129794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devolutiva em tempo real</a:t>
            </a:r>
          </a:p>
        </p:txBody>
      </p:sp>
    </p:spTree>
    <p:extLst>
      <p:ext uri="{BB962C8B-B14F-4D97-AF65-F5344CB8AC3E}">
        <p14:creationId xmlns:p14="http://schemas.microsoft.com/office/powerpoint/2010/main" val="231606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180872" y="192318"/>
            <a:ext cx="7771265" cy="8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Gravação de vídeoaulas online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22" y="1442478"/>
            <a:ext cx="9403215" cy="455122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65856" y="855192"/>
            <a:ext cx="3424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https://screencast-o-matic.com/</a:t>
            </a:r>
          </a:p>
        </p:txBody>
      </p:sp>
    </p:spTree>
    <p:extLst>
      <p:ext uri="{BB962C8B-B14F-4D97-AF65-F5344CB8AC3E}">
        <p14:creationId xmlns:p14="http://schemas.microsoft.com/office/powerpoint/2010/main" val="61130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30" y="1061177"/>
            <a:ext cx="7153654" cy="4735646"/>
          </a:xfrm>
          <a:prstGeom prst="rect">
            <a:avLst/>
          </a:prstGeom>
        </p:spPr>
      </p:pic>
      <p:sp>
        <p:nvSpPr>
          <p:cNvPr id="3" name="Título 1"/>
          <p:cNvSpPr>
            <a:spLocks/>
          </p:cNvSpPr>
          <p:nvPr/>
        </p:nvSpPr>
        <p:spPr bwMode="auto">
          <a:xfrm>
            <a:off x="90720" y="-153775"/>
            <a:ext cx="831918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b="1" dirty="0">
                <a:latin typeface="Tw Cen MT" panose="020B0602020104020603" pitchFamily="34" charset="0"/>
              </a:rPr>
              <a:t>Exemplo: </a:t>
            </a:r>
            <a:r>
              <a:rPr lang="pt-BR" altLang="pt-BR" dirty="0">
                <a:latin typeface="Tw Cen MT" panose="020B0602020104020603" pitchFamily="34" charset="0"/>
              </a:rPr>
              <a:t>palestra online para docentes do Macapá gravada com o </a:t>
            </a:r>
            <a:r>
              <a:rPr lang="pt-BR" altLang="pt-BR" dirty="0" err="1">
                <a:latin typeface="Tw Cen MT" panose="020B0602020104020603" pitchFamily="34" charset="0"/>
              </a:rPr>
              <a:t>Screen</a:t>
            </a:r>
            <a:r>
              <a:rPr lang="pt-BR" altLang="pt-BR" dirty="0">
                <a:latin typeface="Tw Cen MT" panose="020B0602020104020603" pitchFamily="34" charset="0"/>
              </a:rPr>
              <a:t>-o-</a:t>
            </a:r>
            <a:r>
              <a:rPr lang="pt-BR" altLang="pt-BR" dirty="0" err="1">
                <a:latin typeface="Tw Cen MT" panose="020B0602020104020603" pitchFamily="34" charset="0"/>
              </a:rPr>
              <a:t>matic</a:t>
            </a:r>
            <a:endParaRPr lang="pt-BR" altLang="pt-BR" dirty="0">
              <a:latin typeface="Tw Cen MT" panose="020B06020201040206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33357" y="509006"/>
            <a:ext cx="3663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https://youtu.be/7aQ37cOHMwE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05EE7D-C06D-9E4B-B552-C1D6A6B9FF37}"/>
              </a:ext>
            </a:extLst>
          </p:cNvPr>
          <p:cNvSpPr/>
          <p:nvPr/>
        </p:nvSpPr>
        <p:spPr>
          <a:xfrm>
            <a:off x="3081130" y="5796823"/>
            <a:ext cx="2259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2.316 visualizações</a:t>
            </a:r>
          </a:p>
          <a:p>
            <a:br>
              <a:rPr lang="pt-BR" dirty="0"/>
            </a:b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148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3" y="297220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400" b="1" dirty="0">
                <a:latin typeface="Tw Cen MT" panose="020B0602020104020603" pitchFamily="34" charset="0"/>
              </a:rPr>
              <a:t>Mal estar no ensino superior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1068945" y="1790207"/>
            <a:ext cx="10520966" cy="38893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dirty="0"/>
              <a:t>geração de estudantes nativos/sábios digitais e professores imigrantes digitais (Marc </a:t>
            </a:r>
            <a:r>
              <a:rPr lang="pt-BR" sz="3200" dirty="0" err="1"/>
              <a:t>Prensky</a:t>
            </a:r>
            <a:r>
              <a:rPr lang="pt-BR" sz="3200" dirty="0"/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dirty="0"/>
              <a:t> alunos presentes somente para cumprir o requisito da frequência mínima, mas com atenção dispersa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dirty="0"/>
              <a:t>Incapacidade em atender os academicamente excluídos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pt-BR" sz="32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sz="3200" dirty="0"/>
              <a:t>		Modelo tradicional de universidade que produz 			conhecimento e reproduz para poucos não se sustenta 		na contemporaneidade</a:t>
            </a:r>
          </a:p>
        </p:txBody>
      </p:sp>
      <p:sp>
        <p:nvSpPr>
          <p:cNvPr id="6" name="Seta em curva para a direita 5"/>
          <p:cNvSpPr/>
          <p:nvPr/>
        </p:nvSpPr>
        <p:spPr>
          <a:xfrm>
            <a:off x="1068945" y="4082603"/>
            <a:ext cx="1210615" cy="13136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8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E04CC0C-D45A-814F-90A8-74410B4F2708}"/>
              </a:ext>
            </a:extLst>
          </p:cNvPr>
          <p:cNvSpPr txBox="1"/>
          <p:nvPr/>
        </p:nvSpPr>
        <p:spPr>
          <a:xfrm>
            <a:off x="309091" y="357532"/>
            <a:ext cx="80879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Tw Cen MT" panose="020B0602020104020603" pitchFamily="34" charset="0"/>
              </a:rPr>
              <a:t>Webconferência</a:t>
            </a:r>
          </a:p>
          <a:p>
            <a:r>
              <a:rPr lang="pt-BR" sz="3200" dirty="0">
                <a:latin typeface="Tw Cen MT" panose="020B0602020104020603" pitchFamily="34" charset="0"/>
              </a:rPr>
              <a:t>https://bigbluebutton.org/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2B69DC-B484-1148-B384-550D0A0447BA}"/>
              </a:ext>
            </a:extLst>
          </p:cNvPr>
          <p:cNvSpPr txBox="1"/>
          <p:nvPr/>
        </p:nvSpPr>
        <p:spPr>
          <a:xfrm>
            <a:off x="8326661" y="2842531"/>
            <a:ext cx="372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/>
              <a:t>Aula online com link facilmente compartilhável entres os participantes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/>
              <a:t>Não requer a instalação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/>
              <a:t>Comporta até 100 participantes online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63BDFA3-B21D-A344-8F08-E2D5802AA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703"/>
            <a:ext cx="7757717" cy="40398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178AE1F-196F-FD42-B9AB-E24E09897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17" y="76444"/>
            <a:ext cx="1700948" cy="17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65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645018" y="683586"/>
            <a:ext cx="885959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Metodologia ativa não é tão somente  ...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812443" y="2099347"/>
            <a:ext cx="10520966" cy="21249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600" dirty="0"/>
              <a:t>Sinônimo de </a:t>
            </a:r>
            <a:r>
              <a:rPr lang="pt-BR" sz="3600" dirty="0" err="1"/>
              <a:t>videoaula</a:t>
            </a:r>
            <a:r>
              <a:rPr lang="pt-BR" sz="3600" dirty="0"/>
              <a:t> online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600" dirty="0"/>
              <a:t>Substituição do professor pelo vídeo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600" dirty="0"/>
              <a:t>Estudante trabalhando sem orientação do professor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32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sz="36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95837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373901" y="334745"/>
            <a:ext cx="985126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Metodologia ativa: formação docente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3200" dirty="0">
                <a:latin typeface="Tw Cen MT" panose="020B0602020104020603" pitchFamily="34" charset="0"/>
              </a:rPr>
              <a:t>Conhecimento Tecnológico e Pedagógico do Conteúdo (TPACK)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endParaRPr lang="pt-BR" altLang="pt-BR" sz="4000" dirty="0">
              <a:latin typeface="Tw Cen MT" panose="020B06020201040206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DE6FB4-FBB2-9149-B4F8-04F5F50305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4" y="1039091"/>
            <a:ext cx="5216235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5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373901" y="334745"/>
            <a:ext cx="985126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Metodologia ativa: formação docente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3200" dirty="0">
                <a:latin typeface="Tw Cen MT" panose="020B0602020104020603" pitchFamily="34" charset="0"/>
              </a:rPr>
              <a:t>Conhecimento Tecnológico e Pedagógico do Conteúdo (UFRB)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endParaRPr lang="pt-BR" altLang="pt-BR" sz="4000" dirty="0">
              <a:latin typeface="Tw Cen MT" panose="020B0602020104020603" pitchFamily="34" charset="0"/>
            </a:endParaRPr>
          </a:p>
        </p:txBody>
      </p:sp>
      <p:pic>
        <p:nvPicPr>
          <p:cNvPr id="5" name="Imagem 1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03A20441-3E30-0C45-B2BC-2760BC01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73" y="1101432"/>
            <a:ext cx="7735736" cy="46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ior, chão, pessoa, mesa&#10;&#10;&#10;&#10;Descrição gerada automaticamente">
            <a:extLst>
              <a:ext uri="{FF2B5EF4-FFF2-40B4-BE49-F238E27FC236}">
                <a16:creationId xmlns:a16="http://schemas.microsoft.com/office/drawing/2014/main" id="{4271B5F2-6192-1843-836A-9A89CE5A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27" y="26275"/>
            <a:ext cx="4260273" cy="61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2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15" y="826065"/>
            <a:ext cx="8329412" cy="50401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26315" y="211038"/>
            <a:ext cx="2652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w Cen MT" panose="020B0602020104020603" pitchFamily="34" charset="0"/>
              </a:rPr>
              <a:t>https://goo.gl/7mZXTX </a:t>
            </a:r>
          </a:p>
        </p:txBody>
      </p:sp>
    </p:spTree>
    <p:extLst>
      <p:ext uri="{BB962C8B-B14F-4D97-AF65-F5344CB8AC3E}">
        <p14:creationId xmlns:p14="http://schemas.microsoft.com/office/powerpoint/2010/main" val="303807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1B3D6B-975E-FB41-9DDF-94ABD470FEB7}"/>
              </a:ext>
            </a:extLst>
          </p:cNvPr>
          <p:cNvSpPr txBox="1"/>
          <p:nvPr/>
        </p:nvSpPr>
        <p:spPr>
          <a:xfrm>
            <a:off x="6442365" y="3429001"/>
            <a:ext cx="5749634" cy="224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Nunca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fui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ingênuo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apreciador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tecnologia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divinizo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de um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lado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diabolizo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de outro”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(FREIRE, 1996).</a:t>
            </a: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6F2B93-7DC5-BC46-8B01-EB2B37193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3" b="836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8580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722291" y="0"/>
            <a:ext cx="7771265" cy="85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400" b="1" dirty="0">
                <a:latin typeface="Tw Cen MT" panose="020B0602020104020603" pitchFamily="34" charset="0"/>
              </a:rPr>
              <a:t>Referências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619259" y="1159143"/>
            <a:ext cx="11139151" cy="46105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t-BR" sz="2000" dirty="0"/>
              <a:t>SILVA, Adelina. Da aula convencional para a aula invertida: ferramentas digitais para a aula de hoje. </a:t>
            </a:r>
            <a:r>
              <a:rPr lang="pt-BR" sz="2000" b="1" dirty="0"/>
              <a:t>Série-estudos: Periódico do Programa de Pós-Graduação em Educação da UCDB, </a:t>
            </a:r>
            <a:r>
              <a:rPr lang="pt-BR" sz="2000" dirty="0"/>
              <a:t>Campo Grande, v. 39, p.13-31, jun. 2015. Semestral. Disponível em: https://goo.gl/7mZXTX  Acesso em: 15 jun. 2016.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t-BR" sz="2000" dirty="0"/>
              <a:t>BELCHER, John W. Studio </a:t>
            </a:r>
            <a:r>
              <a:rPr lang="pt-BR" sz="2000" dirty="0" err="1"/>
              <a:t>Physics</a:t>
            </a:r>
            <a:r>
              <a:rPr lang="pt-BR" sz="2000" dirty="0"/>
              <a:t> </a:t>
            </a:r>
            <a:r>
              <a:rPr lang="pt-BR" sz="2000" dirty="0" err="1"/>
              <a:t>at</a:t>
            </a:r>
            <a:r>
              <a:rPr lang="pt-BR" sz="2000" dirty="0"/>
              <a:t> MIT. </a:t>
            </a:r>
            <a:r>
              <a:rPr lang="pt-BR" sz="2000" b="1" dirty="0" err="1"/>
              <a:t>Mit</a:t>
            </a:r>
            <a:r>
              <a:rPr lang="pt-BR" sz="2000" b="1" dirty="0"/>
              <a:t> </a:t>
            </a:r>
            <a:r>
              <a:rPr lang="pt-BR" sz="2000" b="1" dirty="0" err="1"/>
              <a:t>physics</a:t>
            </a:r>
            <a:r>
              <a:rPr lang="pt-BR" sz="2000" b="1" dirty="0"/>
              <a:t> </a:t>
            </a:r>
            <a:r>
              <a:rPr lang="pt-BR" sz="2000" b="1" dirty="0" err="1"/>
              <a:t>annual</a:t>
            </a:r>
            <a:r>
              <a:rPr lang="pt-BR" sz="2000" b="1" dirty="0"/>
              <a:t> 2001. </a:t>
            </a:r>
            <a:r>
              <a:rPr lang="pt-BR" sz="2000" dirty="0"/>
              <a:t>Disponível em: https://goo.gl/ssUoh4 Acesso em 30 abril/17.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t-BR" sz="2000" dirty="0"/>
              <a:t>CHRISTENSEN, C.; HORN, M. &amp; STAKER, H. </a:t>
            </a:r>
            <a:r>
              <a:rPr lang="pt-BR" sz="2000" b="1" dirty="0"/>
              <a:t>Ensino Híbrido</a:t>
            </a:r>
            <a:r>
              <a:rPr lang="pt-BR" sz="2000" dirty="0"/>
              <a:t>: uma Inovação Disruptiva? Uma introdução à teoria dos híbridos. Maio/2013. Disponível em: https://goo.gl/V1W5nm Acesso em 20 jan./17.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t-BR" sz="2000" dirty="0"/>
              <a:t>MORAN, José Manoel. Mudando a educação com metodologias ativas. In: SOUZA, Carlos Alberto; MORALES, Ofélia Elisa Torres (Org.). </a:t>
            </a:r>
            <a:r>
              <a:rPr lang="pt-BR" sz="2000" b="1" dirty="0"/>
              <a:t>Convergências midiáticas, educação e cidadania</a:t>
            </a:r>
            <a:r>
              <a:rPr lang="pt-BR" sz="2000" dirty="0"/>
              <a:t>: aproximações jovens. Vol. II. Ponta Grossa: UEPG/PROEX, 2015. Disponível em:  https://goo.gl/1Y8Aji Acesso em 31 jan./17.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pt-BR" sz="2000" dirty="0"/>
              <a:t>VALENTE, José Armando. </a:t>
            </a:r>
            <a:r>
              <a:rPr lang="pt-BR" sz="2000" dirty="0" err="1"/>
              <a:t>Blended</a:t>
            </a:r>
            <a:r>
              <a:rPr lang="pt-BR" sz="2000" dirty="0"/>
              <a:t> </a:t>
            </a:r>
            <a:r>
              <a:rPr lang="pt-BR" sz="2000" dirty="0" err="1"/>
              <a:t>learning</a:t>
            </a:r>
            <a:r>
              <a:rPr lang="pt-BR" sz="2000" dirty="0"/>
              <a:t> e as mudanças no ensino superior: a proposta da sala de aula invertida. </a:t>
            </a:r>
            <a:r>
              <a:rPr lang="pt-BR" sz="2000" b="1" dirty="0"/>
              <a:t>Educar em Revista, </a:t>
            </a:r>
            <a:r>
              <a:rPr lang="pt-BR" sz="2000" dirty="0"/>
              <a:t>Curitiba, v. 04, p.79-97, 2014. Disponível em: &lt;http://revistas.ufpr.br/educar/article/view/38645&gt;. Acesso em: 14 jun./16.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t-BR" sz="2000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t-BR" sz="2000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299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 txBox="1">
            <a:spLocks/>
          </p:cNvSpPr>
          <p:nvPr/>
        </p:nvSpPr>
        <p:spPr>
          <a:xfrm>
            <a:off x="1426336" y="1979487"/>
            <a:ext cx="9894194" cy="1635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b="1" dirty="0"/>
              <a:t>Acesse: </a:t>
            </a:r>
            <a:r>
              <a:rPr lang="pt-BR" sz="3200" dirty="0">
                <a:hlinkClick r:id="rId2"/>
              </a:rPr>
              <a:t>www.menti.com</a:t>
            </a:r>
            <a:endParaRPr lang="pt-BR" sz="320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b="1" dirty="0" err="1"/>
              <a:t>Code</a:t>
            </a:r>
            <a:r>
              <a:rPr lang="pt-BR" sz="3200" b="1" dirty="0"/>
              <a:t>: 40 09 78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i="1" dirty="0"/>
              <a:t>Com que  palavra (s) descreveria nossas discussões hoje?</a:t>
            </a:r>
            <a:r>
              <a:rPr lang="pt-BR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037431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C77801B3-2964-AF46-A6F8-412A7CDF6950}"/>
              </a:ext>
            </a:extLst>
          </p:cNvPr>
          <p:cNvGrpSpPr/>
          <p:nvPr/>
        </p:nvGrpSpPr>
        <p:grpSpPr>
          <a:xfrm>
            <a:off x="429680" y="2014457"/>
            <a:ext cx="5666320" cy="2241323"/>
            <a:chOff x="780091" y="2506033"/>
            <a:chExt cx="5666320" cy="2241323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1312235" y="3032856"/>
              <a:ext cx="5134176" cy="1714500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defRPr/>
              </a:pPr>
              <a:r>
                <a:rPr lang="pt-BR" sz="2800" kern="0" dirty="0" err="1">
                  <a:latin typeface="Tw Cen MT" panose="020B0602020104020603" pitchFamily="34" charset="0"/>
                  <a:cs typeface="Times New Roman" pitchFamily="18" charset="0"/>
                </a:rPr>
                <a:t>eniel@ufrb.edu.br</a:t>
              </a:r>
              <a:endParaRPr lang="pt-BR" sz="2800" kern="0" dirty="0">
                <a:latin typeface="Tw Cen MT" panose="020B0602020104020603" pitchFamily="34" charset="0"/>
                <a:cs typeface="Times New Roman" pitchFamily="18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defRPr/>
              </a:pPr>
              <a:r>
                <a:rPr lang="pt-BR" sz="2800" kern="0" dirty="0">
                  <a:latin typeface="Tw Cen MT" panose="020B0602020104020603" pitchFamily="34" charset="0"/>
                  <a:cs typeface="Times New Roman" pitchFamily="18" charset="0"/>
                </a:rPr>
                <a:t>(71) 99957 2020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defRPr/>
              </a:pPr>
              <a:endParaRPr lang="pt-BR" sz="2400" i="1" kern="0" dirty="0">
                <a:latin typeface="Tw Cen MT" panose="020B0602020104020603" pitchFamily="34" charset="0"/>
                <a:cs typeface="Times New Roman" pitchFamily="18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defRPr/>
              </a:pPr>
              <a:endParaRPr lang="pt-BR" sz="2400" i="1" kern="0" dirty="0">
                <a:latin typeface="Tw Cen MT" panose="020B0602020104020603" pitchFamily="34" charset="0"/>
              </a:endParaRPr>
            </a:p>
          </p:txBody>
        </p:sp>
        <p:pic>
          <p:nvPicPr>
            <p:cNvPr id="6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3439813"/>
              <a:ext cx="4635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91" y="3055420"/>
              <a:ext cx="433387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10"/>
            <p:cNvSpPr txBox="1">
              <a:spLocks noChangeArrowheads="1"/>
            </p:cNvSpPr>
            <p:nvPr/>
          </p:nvSpPr>
          <p:spPr bwMode="auto">
            <a:xfrm>
              <a:off x="814388" y="2506033"/>
              <a:ext cx="5281612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FontTx/>
                <a:buNone/>
              </a:pPr>
              <a:r>
                <a:rPr lang="pt-BR" sz="2800" b="1" dirty="0">
                  <a:latin typeface="Tw Cen MT" panose="020B0602020104020603" pitchFamily="34" charset="0"/>
                  <a:cs typeface="Arial" panose="020B0604020202020204" pitchFamily="34" charset="0"/>
                </a:rPr>
                <a:t>Eniel do Espírito Santo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DFE382BD-F8D6-DF4F-9C87-C3A193033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51" y="-13355"/>
            <a:ext cx="5331874" cy="19546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62CCD4D-300D-164D-B692-5C2CDE28E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12" y="3135119"/>
            <a:ext cx="3920726" cy="137225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4E6845-7EE1-B349-9E2C-3001140630DB}"/>
              </a:ext>
            </a:extLst>
          </p:cNvPr>
          <p:cNvSpPr txBox="1"/>
          <p:nvPr/>
        </p:nvSpPr>
        <p:spPr>
          <a:xfrm>
            <a:off x="8209012" y="4701310"/>
            <a:ext cx="41837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Esta licença permite que outros </a:t>
            </a:r>
            <a:r>
              <a:rPr lang="pt-BR" sz="1400" dirty="0" err="1"/>
              <a:t>remixem</a:t>
            </a:r>
            <a:r>
              <a:rPr lang="pt-BR" sz="1400" dirty="0"/>
              <a:t>, adaptem e criem a partir do seu trabalho para fins não comerciais, desde que atribuam  o devido crédito e que licenciem as novas criações sob termos idênticos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33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3" y="297220"/>
            <a:ext cx="846034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400" b="1" dirty="0">
                <a:latin typeface="Tw Cen MT" panose="020B0602020104020603" pitchFamily="34" charset="0"/>
              </a:rPr>
              <a:t>Urge reinvenção da universidade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1068944" y="1790207"/>
            <a:ext cx="10959923" cy="3889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dirty="0"/>
              <a:t>Abordagem pedagógica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dirty="0"/>
              <a:t> Conceito de sala de aula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dirty="0"/>
              <a:t>Infraestrutura física e tecnológica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pt-BR" sz="32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sz="3200" dirty="0"/>
              <a:t>		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sz="3200" dirty="0"/>
              <a:t>		</a:t>
            </a:r>
            <a:r>
              <a:rPr lang="pt-BR" sz="3600" dirty="0"/>
              <a:t>Métodos inovadores de ensino e aprendizagem</a:t>
            </a:r>
            <a:endParaRPr lang="pt-BR" sz="3200" dirty="0"/>
          </a:p>
        </p:txBody>
      </p:sp>
      <p:sp>
        <p:nvSpPr>
          <p:cNvPr id="6" name="Seta em curva para a direita 5"/>
          <p:cNvSpPr/>
          <p:nvPr/>
        </p:nvSpPr>
        <p:spPr>
          <a:xfrm>
            <a:off x="1208093" y="3734894"/>
            <a:ext cx="1210615" cy="13136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0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3" y="297220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400" b="1" dirty="0">
                <a:latin typeface="Tw Cen MT" panose="020B0602020104020603" pitchFamily="34" charset="0"/>
              </a:rPr>
              <a:t>Ensino híbrido: proposições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2000" dirty="0" err="1">
                <a:latin typeface="Tw Cen MT" panose="020B0602020104020603" pitchFamily="34" charset="0"/>
              </a:rPr>
              <a:t>Blended</a:t>
            </a:r>
            <a:r>
              <a:rPr lang="pt-BR" altLang="pt-BR" sz="2000" dirty="0">
                <a:latin typeface="Tw Cen MT" panose="020B0602020104020603" pitchFamily="34" charset="0"/>
              </a:rPr>
              <a:t> </a:t>
            </a:r>
            <a:r>
              <a:rPr lang="pt-BR" altLang="pt-BR" sz="2000" dirty="0" err="1">
                <a:latin typeface="Tw Cen MT" panose="020B0602020104020603" pitchFamily="34" charset="0"/>
              </a:rPr>
              <a:t>learning</a:t>
            </a:r>
            <a:endParaRPr lang="pt-BR" altLang="pt-BR" sz="2000" dirty="0">
              <a:latin typeface="Tw Cen MT" panose="020B0602020104020603" pitchFamily="34" charset="0"/>
            </a:endParaRP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735170" y="1622783"/>
            <a:ext cx="10520966" cy="39666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dirty="0"/>
              <a:t>Um híbrido é uma combinação da nova tecnologia </a:t>
            </a:r>
            <a:r>
              <a:rPr lang="pt-BR" dirty="0" err="1"/>
              <a:t>disruptiva</a:t>
            </a:r>
            <a:r>
              <a:rPr lang="pt-BR" dirty="0"/>
              <a:t> com a antiga tecnologia, e representa uma inovação sustentada em relação à tecnologia anterior (Teoria dos híbridos – </a:t>
            </a:r>
            <a:r>
              <a:rPr lang="pt-BR" dirty="0" err="1"/>
              <a:t>Christensen</a:t>
            </a:r>
            <a:r>
              <a:rPr lang="pt-BR" dirty="0"/>
              <a:t>, Horn e </a:t>
            </a:r>
            <a:r>
              <a:rPr lang="pt-BR" dirty="0" err="1"/>
              <a:t>Staker</a:t>
            </a:r>
            <a:r>
              <a:rPr lang="pt-BR" dirty="0"/>
              <a:t>, 2013)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BR" dirty="0"/>
              <a:t>programas de educação formal que combinam a educação digital com o modelo tradicional: representam o melhor dos dois mundos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pt-BR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A opção </a:t>
            </a:r>
            <a:r>
              <a:rPr lang="pt-BR" dirty="0" err="1"/>
              <a:t>disruptiva</a:t>
            </a:r>
            <a:r>
              <a:rPr lang="pt-BR" dirty="0"/>
              <a:t> é empregar o ensino </a:t>
            </a:r>
            <a:r>
              <a:rPr lang="pt-BR" i="1" dirty="0"/>
              <a:t>online</a:t>
            </a:r>
            <a:r>
              <a:rPr lang="pt-BR" dirty="0"/>
              <a:t> em 				novos modelos que se afastem da sala de aula 				tradicional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1706169" y="3841265"/>
            <a:ext cx="1210615" cy="13136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580623" y="297220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Ensino híbrido: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Metodologias ativas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580623" y="1918997"/>
            <a:ext cx="10948768" cy="3966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Aluno ativo e autor da sua aprendizagem</a:t>
            </a:r>
          </a:p>
          <a:p>
            <a:r>
              <a:rPr lang="pt-BR" sz="3600" dirty="0"/>
              <a:t> sala de aula se torna um ateliê ou espaço de resolução de problemas com suporte da educação digital e da mediação docente presencial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Possibilitando mudanças na educação que são 				similares ao que acontece em outros segmentos da 				sociedade</a:t>
            </a:r>
          </a:p>
        </p:txBody>
      </p:sp>
      <p:sp>
        <p:nvSpPr>
          <p:cNvPr id="5" name="Seta em curva para a direita 4"/>
          <p:cNvSpPr/>
          <p:nvPr/>
        </p:nvSpPr>
        <p:spPr>
          <a:xfrm>
            <a:off x="1751526" y="4134119"/>
            <a:ext cx="1210615" cy="13136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1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580623" y="297220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Metodologias ativas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580623" y="1700101"/>
            <a:ext cx="10520966" cy="32325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b="1" dirty="0"/>
              <a:t>Project </a:t>
            </a:r>
            <a:r>
              <a:rPr lang="pt-BR" b="1" dirty="0" err="1"/>
              <a:t>Based</a:t>
            </a:r>
            <a:r>
              <a:rPr lang="pt-BR" b="1" dirty="0"/>
              <a:t> Learning </a:t>
            </a:r>
            <a:r>
              <a:rPr lang="pt-BR" dirty="0"/>
              <a:t>(PBL) - aprendizagem baseada em projetos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b="1" dirty="0"/>
              <a:t>Game </a:t>
            </a:r>
            <a:r>
              <a:rPr lang="pt-BR" b="1" dirty="0" err="1"/>
              <a:t>Based</a:t>
            </a:r>
            <a:r>
              <a:rPr lang="pt-BR" b="1" dirty="0"/>
              <a:t> Learning </a:t>
            </a:r>
            <a:r>
              <a:rPr lang="pt-BR" dirty="0"/>
              <a:t>(GBL) - ensino e aprendizagem por meio de jogos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b="1" dirty="0"/>
              <a:t>Método do Caso ou </a:t>
            </a:r>
            <a:r>
              <a:rPr lang="pt-BR" b="1" dirty="0" err="1"/>
              <a:t>Teaching</a:t>
            </a:r>
            <a:r>
              <a:rPr lang="pt-BR" b="1" dirty="0"/>
              <a:t> Case </a:t>
            </a:r>
            <a:r>
              <a:rPr lang="pt-BR" dirty="0"/>
              <a:t>– discussão e solução de casos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b="1" dirty="0"/>
              <a:t>Team-</a:t>
            </a:r>
            <a:r>
              <a:rPr lang="pt-BR" b="1" dirty="0" err="1"/>
              <a:t>based</a:t>
            </a:r>
            <a:r>
              <a:rPr lang="pt-BR" b="1" dirty="0"/>
              <a:t> Learning </a:t>
            </a:r>
            <a:r>
              <a:rPr lang="pt-BR" dirty="0"/>
              <a:t>(TBL) – focado no aprendizado em equipe.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b="1" dirty="0"/>
              <a:t>Sala de aula invertida </a:t>
            </a:r>
            <a:r>
              <a:rPr lang="pt-BR" dirty="0"/>
              <a:t>(</a:t>
            </a:r>
            <a:r>
              <a:rPr lang="pt-BR" dirty="0" err="1"/>
              <a:t>Flipped</a:t>
            </a:r>
            <a:r>
              <a:rPr lang="pt-BR" dirty="0"/>
              <a:t> </a:t>
            </a:r>
            <a:r>
              <a:rPr lang="pt-BR" dirty="0" err="1"/>
              <a:t>classroom</a:t>
            </a:r>
            <a:r>
              <a:rPr lang="pt-BR" dirty="0"/>
              <a:t>)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92527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580623" y="297220"/>
            <a:ext cx="77712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Metodologias ativas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TDIC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838199" y="1854648"/>
            <a:ext cx="10860157" cy="37991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Utilização intensiva das Tecnologias Digitais de Informação e Comunicação (TDIC)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A criação de rede cooperativa de alta interação:  “estar junto presencial/virtual” (VALENTE, 2014)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Combinação de atividades presenciais e a distância nos Ambientes Virtuais de Aprendizagem (SIGA-A, AVA etc)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estudante, no seu contexto, resolve tarefas e recebe suporte via TDIC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Aprendizagem resultante da construção conjunta do conhecimento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9194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12" y="119130"/>
            <a:ext cx="7952906" cy="58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580623" y="0"/>
            <a:ext cx="84217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Exemplo: Project </a:t>
            </a:r>
            <a:r>
              <a:rPr lang="pt-BR" altLang="pt-BR" sz="4000" b="1" dirty="0" err="1">
                <a:latin typeface="Tw Cen MT" panose="020B0602020104020603" pitchFamily="34" charset="0"/>
              </a:rPr>
              <a:t>Based</a:t>
            </a:r>
            <a:r>
              <a:rPr lang="pt-BR" altLang="pt-BR" sz="4000" b="1" dirty="0">
                <a:latin typeface="Tw Cen MT" panose="020B0602020104020603" pitchFamily="34" charset="0"/>
              </a:rPr>
              <a:t> Learning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80000"/>
              <a:buNone/>
            </a:pPr>
            <a:r>
              <a:rPr lang="pt-BR" altLang="pt-BR" sz="4000" b="1" dirty="0">
                <a:latin typeface="Tw Cen MT" panose="020B0602020104020603" pitchFamily="34" charset="0"/>
              </a:rPr>
              <a:t>UFRB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580622" y="1373411"/>
            <a:ext cx="11611377" cy="7082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M-</a:t>
            </a:r>
            <a:r>
              <a:rPr lang="pt-BR" dirty="0" err="1"/>
              <a:t>Labs</a:t>
            </a:r>
            <a:r>
              <a:rPr lang="pt-BR" dirty="0"/>
              <a:t>  - aplicativos para o ensino da Física (experimentos)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dirty="0"/>
              <a:t>		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529"/>
            <a:ext cx="5208104" cy="9274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58" y="2264481"/>
            <a:ext cx="4006356" cy="33995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25" y="2264481"/>
            <a:ext cx="1912266" cy="33995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49" y="2264481"/>
            <a:ext cx="1910659" cy="33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0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886</Words>
  <Application>Microsoft Macintosh PowerPoint</Application>
  <PresentationFormat>Widescreen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10</cp:revision>
  <dcterms:created xsi:type="dcterms:W3CDTF">2018-10-25T22:12:57Z</dcterms:created>
  <dcterms:modified xsi:type="dcterms:W3CDTF">2018-10-26T00:17:34Z</dcterms:modified>
</cp:coreProperties>
</file>