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7" r:id="rId2"/>
    <p:sldId id="277" r:id="rId3"/>
    <p:sldId id="278" r:id="rId4"/>
    <p:sldId id="280" r:id="rId5"/>
    <p:sldId id="279" r:id="rId6"/>
    <p:sldId id="281" r:id="rId7"/>
    <p:sldId id="283" r:id="rId8"/>
    <p:sldId id="284" r:id="rId9"/>
    <p:sldId id="285" r:id="rId10"/>
    <p:sldId id="286" r:id="rId11"/>
    <p:sldId id="287" r:id="rId12"/>
    <p:sldId id="282" r:id="rId13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3309" autoAdjust="0"/>
    <p:restoredTop sz="86420"/>
  </p:normalViewPr>
  <p:slideViewPr>
    <p:cSldViewPr snapToGrid="0">
      <p:cViewPr varScale="1">
        <p:scale>
          <a:sx n="91" d="100"/>
          <a:sy n="91" d="100"/>
        </p:scale>
        <p:origin x="200" y="64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A4F7F50-9FA6-C74C-870D-8D3202A99445}" type="doc">
      <dgm:prSet loTypeId="urn:microsoft.com/office/officeart/2008/layout/VerticalCurvedList" loCatId="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pt-BR"/>
        </a:p>
      </dgm:t>
    </dgm:pt>
    <dgm:pt modelId="{199E487F-F7E7-8F49-BEF8-9D801A939ADD}">
      <dgm:prSet phldrT="[Texto]"/>
      <dgm:spPr/>
      <dgm:t>
        <a:bodyPr/>
        <a:lstStyle/>
        <a:p>
          <a:r>
            <a:rPr lang="pt-BR" dirty="0"/>
            <a:t>Interação tutor-estudante é positiva</a:t>
          </a:r>
        </a:p>
      </dgm:t>
    </dgm:pt>
    <dgm:pt modelId="{F80D8814-FAA3-A547-97C6-80A85AED0D9D}" type="parTrans" cxnId="{1B7F5243-5CA2-4746-9A2A-037535050EAA}">
      <dgm:prSet/>
      <dgm:spPr/>
      <dgm:t>
        <a:bodyPr/>
        <a:lstStyle/>
        <a:p>
          <a:endParaRPr lang="pt-BR"/>
        </a:p>
      </dgm:t>
    </dgm:pt>
    <dgm:pt modelId="{4C510C4C-4719-EE47-B10F-20D3B37F0447}" type="sibTrans" cxnId="{1B7F5243-5CA2-4746-9A2A-037535050EAA}">
      <dgm:prSet/>
      <dgm:spPr/>
      <dgm:t>
        <a:bodyPr/>
        <a:lstStyle/>
        <a:p>
          <a:endParaRPr lang="pt-BR"/>
        </a:p>
      </dgm:t>
    </dgm:pt>
    <dgm:pt modelId="{C52A77F8-E23E-AA4A-B148-1DCDFE21B50F}">
      <dgm:prSet phldrT="[Texto]"/>
      <dgm:spPr/>
      <dgm:t>
        <a:bodyPr/>
        <a:lstStyle/>
        <a:p>
          <a:r>
            <a:rPr lang="pt-BR" dirty="0"/>
            <a:t>Formação atende parcialmente às exigências do trabalho tutorial</a:t>
          </a:r>
        </a:p>
      </dgm:t>
    </dgm:pt>
    <dgm:pt modelId="{30E97366-375A-1447-A000-CD4185EDE655}" type="parTrans" cxnId="{7B2718DE-E3C7-D14F-AEAD-EBBA185E780A}">
      <dgm:prSet/>
      <dgm:spPr/>
      <dgm:t>
        <a:bodyPr/>
        <a:lstStyle/>
        <a:p>
          <a:endParaRPr lang="pt-BR"/>
        </a:p>
      </dgm:t>
    </dgm:pt>
    <dgm:pt modelId="{0EA6C964-F805-654C-AFDE-C4F0FC2FC7D9}" type="sibTrans" cxnId="{7B2718DE-E3C7-D14F-AEAD-EBBA185E780A}">
      <dgm:prSet/>
      <dgm:spPr/>
      <dgm:t>
        <a:bodyPr/>
        <a:lstStyle/>
        <a:p>
          <a:endParaRPr lang="pt-BR"/>
        </a:p>
      </dgm:t>
    </dgm:pt>
    <dgm:pt modelId="{49BE7A19-9EE3-B743-96D4-7F757E6CB1B5}">
      <dgm:prSet phldrT="[Texto]"/>
      <dgm:spPr/>
      <dgm:t>
        <a:bodyPr/>
        <a:lstStyle/>
        <a:p>
          <a:r>
            <a:rPr lang="pt-BR" dirty="0"/>
            <a:t>Formação continuada adequada</a:t>
          </a:r>
        </a:p>
      </dgm:t>
    </dgm:pt>
    <dgm:pt modelId="{C79087D0-65EF-B045-8B8E-47ED10B732D9}" type="parTrans" cxnId="{E1292924-E514-AA40-9EFB-5E7649690F22}">
      <dgm:prSet/>
      <dgm:spPr/>
      <dgm:t>
        <a:bodyPr/>
        <a:lstStyle/>
        <a:p>
          <a:endParaRPr lang="pt-BR"/>
        </a:p>
      </dgm:t>
    </dgm:pt>
    <dgm:pt modelId="{B1023475-1412-124C-B6A2-3619F7123ED7}" type="sibTrans" cxnId="{E1292924-E514-AA40-9EFB-5E7649690F22}">
      <dgm:prSet/>
      <dgm:spPr/>
      <dgm:t>
        <a:bodyPr/>
        <a:lstStyle/>
        <a:p>
          <a:endParaRPr lang="pt-BR"/>
        </a:p>
      </dgm:t>
    </dgm:pt>
    <dgm:pt modelId="{DAD3A45E-4806-4443-9D75-0634A5168B00}">
      <dgm:prSet/>
      <dgm:spPr/>
      <dgm:t>
        <a:bodyPr/>
        <a:lstStyle/>
        <a:p>
          <a:r>
            <a:rPr lang="pt-BR" dirty="0"/>
            <a:t>Produção material didático como responsabilidade do professor </a:t>
          </a:r>
        </a:p>
      </dgm:t>
    </dgm:pt>
    <dgm:pt modelId="{94DC0BF7-7597-2F47-8B02-6666A4206035}" type="parTrans" cxnId="{E2915E7B-C3F4-A744-BDA6-DFF2AB385448}">
      <dgm:prSet/>
      <dgm:spPr/>
      <dgm:t>
        <a:bodyPr/>
        <a:lstStyle/>
        <a:p>
          <a:endParaRPr lang="pt-BR"/>
        </a:p>
      </dgm:t>
    </dgm:pt>
    <dgm:pt modelId="{C25DB646-C971-5E40-B0A5-20F02191708C}" type="sibTrans" cxnId="{E2915E7B-C3F4-A744-BDA6-DFF2AB385448}">
      <dgm:prSet/>
      <dgm:spPr/>
      <dgm:t>
        <a:bodyPr/>
        <a:lstStyle/>
        <a:p>
          <a:endParaRPr lang="pt-BR"/>
        </a:p>
      </dgm:t>
    </dgm:pt>
    <dgm:pt modelId="{D9FC4957-1224-3E45-9653-853A498383CA}" type="pres">
      <dgm:prSet presAssocID="{2A4F7F50-9FA6-C74C-870D-8D3202A99445}" presName="Name0" presStyleCnt="0">
        <dgm:presLayoutVars>
          <dgm:chMax val="7"/>
          <dgm:chPref val="7"/>
          <dgm:dir/>
        </dgm:presLayoutVars>
      </dgm:prSet>
      <dgm:spPr/>
    </dgm:pt>
    <dgm:pt modelId="{01815B8F-5F28-F046-9144-4D3016D9017B}" type="pres">
      <dgm:prSet presAssocID="{2A4F7F50-9FA6-C74C-870D-8D3202A99445}" presName="Name1" presStyleCnt="0"/>
      <dgm:spPr/>
    </dgm:pt>
    <dgm:pt modelId="{1A0D8AAE-5FE8-AE42-8216-FD1921E8E9D6}" type="pres">
      <dgm:prSet presAssocID="{2A4F7F50-9FA6-C74C-870D-8D3202A99445}" presName="cycle" presStyleCnt="0"/>
      <dgm:spPr/>
    </dgm:pt>
    <dgm:pt modelId="{4531D1C7-C4B3-9F4F-B3AF-E5B82D064794}" type="pres">
      <dgm:prSet presAssocID="{2A4F7F50-9FA6-C74C-870D-8D3202A99445}" presName="srcNode" presStyleLbl="node1" presStyleIdx="0" presStyleCnt="4"/>
      <dgm:spPr/>
    </dgm:pt>
    <dgm:pt modelId="{E8E69213-46ED-D845-A664-96003D42BDEC}" type="pres">
      <dgm:prSet presAssocID="{2A4F7F50-9FA6-C74C-870D-8D3202A99445}" presName="conn" presStyleLbl="parChTrans1D2" presStyleIdx="0" presStyleCnt="1"/>
      <dgm:spPr/>
    </dgm:pt>
    <dgm:pt modelId="{3CD76E49-DAB2-0442-9D2A-B67117B62B7A}" type="pres">
      <dgm:prSet presAssocID="{2A4F7F50-9FA6-C74C-870D-8D3202A99445}" presName="extraNode" presStyleLbl="node1" presStyleIdx="0" presStyleCnt="4"/>
      <dgm:spPr/>
    </dgm:pt>
    <dgm:pt modelId="{7354D50E-E1C0-EA4D-8434-98A5DBF6E847}" type="pres">
      <dgm:prSet presAssocID="{2A4F7F50-9FA6-C74C-870D-8D3202A99445}" presName="dstNode" presStyleLbl="node1" presStyleIdx="0" presStyleCnt="4"/>
      <dgm:spPr/>
    </dgm:pt>
    <dgm:pt modelId="{B86704F5-A6EF-C040-B348-C224A21D3EE4}" type="pres">
      <dgm:prSet presAssocID="{199E487F-F7E7-8F49-BEF8-9D801A939ADD}" presName="text_1" presStyleLbl="node1" presStyleIdx="0" presStyleCnt="4">
        <dgm:presLayoutVars>
          <dgm:bulletEnabled val="1"/>
        </dgm:presLayoutVars>
      </dgm:prSet>
      <dgm:spPr/>
    </dgm:pt>
    <dgm:pt modelId="{5F3A18B0-B910-334D-8CAC-E2F4CBF421EA}" type="pres">
      <dgm:prSet presAssocID="{199E487F-F7E7-8F49-BEF8-9D801A939ADD}" presName="accent_1" presStyleCnt="0"/>
      <dgm:spPr/>
    </dgm:pt>
    <dgm:pt modelId="{5735C197-6ECA-294A-9971-FDD7D41AB33E}" type="pres">
      <dgm:prSet presAssocID="{199E487F-F7E7-8F49-BEF8-9D801A939ADD}" presName="accentRepeatNode" presStyleLbl="solidFgAcc1" presStyleIdx="0" presStyleCnt="4"/>
      <dgm:spPr/>
    </dgm:pt>
    <dgm:pt modelId="{4871BAB7-B798-6647-BF89-7098E66E8F02}" type="pres">
      <dgm:prSet presAssocID="{C52A77F8-E23E-AA4A-B148-1DCDFE21B50F}" presName="text_2" presStyleLbl="node1" presStyleIdx="1" presStyleCnt="4">
        <dgm:presLayoutVars>
          <dgm:bulletEnabled val="1"/>
        </dgm:presLayoutVars>
      </dgm:prSet>
      <dgm:spPr/>
    </dgm:pt>
    <dgm:pt modelId="{6099643A-E7F4-DA47-80E8-B58CB4AA064D}" type="pres">
      <dgm:prSet presAssocID="{C52A77F8-E23E-AA4A-B148-1DCDFE21B50F}" presName="accent_2" presStyleCnt="0"/>
      <dgm:spPr/>
    </dgm:pt>
    <dgm:pt modelId="{2A7DAD12-2754-FA4E-8402-2ADAD9A41C57}" type="pres">
      <dgm:prSet presAssocID="{C52A77F8-E23E-AA4A-B148-1DCDFE21B50F}" presName="accentRepeatNode" presStyleLbl="solidFgAcc1" presStyleIdx="1" presStyleCnt="4"/>
      <dgm:spPr/>
    </dgm:pt>
    <dgm:pt modelId="{8CA7A01F-ED9C-C740-BF9F-AA7DBBC3278B}" type="pres">
      <dgm:prSet presAssocID="{49BE7A19-9EE3-B743-96D4-7F757E6CB1B5}" presName="text_3" presStyleLbl="node1" presStyleIdx="2" presStyleCnt="4">
        <dgm:presLayoutVars>
          <dgm:bulletEnabled val="1"/>
        </dgm:presLayoutVars>
      </dgm:prSet>
      <dgm:spPr/>
    </dgm:pt>
    <dgm:pt modelId="{D32C0AC2-38F1-6340-85B1-F364B4FED3CC}" type="pres">
      <dgm:prSet presAssocID="{49BE7A19-9EE3-B743-96D4-7F757E6CB1B5}" presName="accent_3" presStyleCnt="0"/>
      <dgm:spPr/>
    </dgm:pt>
    <dgm:pt modelId="{5D426453-9439-C344-98D5-DB189988EB53}" type="pres">
      <dgm:prSet presAssocID="{49BE7A19-9EE3-B743-96D4-7F757E6CB1B5}" presName="accentRepeatNode" presStyleLbl="solidFgAcc1" presStyleIdx="2" presStyleCnt="4"/>
      <dgm:spPr/>
    </dgm:pt>
    <dgm:pt modelId="{E1A12AED-07D3-964E-86EC-A182F5F5E6BF}" type="pres">
      <dgm:prSet presAssocID="{DAD3A45E-4806-4443-9D75-0634A5168B00}" presName="text_4" presStyleLbl="node1" presStyleIdx="3" presStyleCnt="4">
        <dgm:presLayoutVars>
          <dgm:bulletEnabled val="1"/>
        </dgm:presLayoutVars>
      </dgm:prSet>
      <dgm:spPr/>
    </dgm:pt>
    <dgm:pt modelId="{44FB5AED-07B3-A746-AA14-FBC6FF0F30AD}" type="pres">
      <dgm:prSet presAssocID="{DAD3A45E-4806-4443-9D75-0634A5168B00}" presName="accent_4" presStyleCnt="0"/>
      <dgm:spPr/>
    </dgm:pt>
    <dgm:pt modelId="{28DDDBD7-CE98-3645-8DE8-67878A4F1E28}" type="pres">
      <dgm:prSet presAssocID="{DAD3A45E-4806-4443-9D75-0634A5168B00}" presName="accentRepeatNode" presStyleLbl="solidFgAcc1" presStyleIdx="3" presStyleCnt="4"/>
      <dgm:spPr/>
    </dgm:pt>
  </dgm:ptLst>
  <dgm:cxnLst>
    <dgm:cxn modelId="{E1292924-E514-AA40-9EFB-5E7649690F22}" srcId="{2A4F7F50-9FA6-C74C-870D-8D3202A99445}" destId="{49BE7A19-9EE3-B743-96D4-7F757E6CB1B5}" srcOrd="2" destOrd="0" parTransId="{C79087D0-65EF-B045-8B8E-47ED10B732D9}" sibTransId="{B1023475-1412-124C-B6A2-3619F7123ED7}"/>
    <dgm:cxn modelId="{1B7F5243-5CA2-4746-9A2A-037535050EAA}" srcId="{2A4F7F50-9FA6-C74C-870D-8D3202A99445}" destId="{199E487F-F7E7-8F49-BEF8-9D801A939ADD}" srcOrd="0" destOrd="0" parTransId="{F80D8814-FAA3-A547-97C6-80A85AED0D9D}" sibTransId="{4C510C4C-4719-EE47-B10F-20D3B37F0447}"/>
    <dgm:cxn modelId="{8950895C-E6B2-0C42-ABF7-FB60D5E0B906}" type="presOf" srcId="{199E487F-F7E7-8F49-BEF8-9D801A939ADD}" destId="{B86704F5-A6EF-C040-B348-C224A21D3EE4}" srcOrd="0" destOrd="0" presId="urn:microsoft.com/office/officeart/2008/layout/VerticalCurvedList"/>
    <dgm:cxn modelId="{4F6C885D-FE45-F340-9260-5DC816CEB427}" type="presOf" srcId="{C52A77F8-E23E-AA4A-B148-1DCDFE21B50F}" destId="{4871BAB7-B798-6647-BF89-7098E66E8F02}" srcOrd="0" destOrd="0" presId="urn:microsoft.com/office/officeart/2008/layout/VerticalCurvedList"/>
    <dgm:cxn modelId="{52DD0F67-2801-A847-9E57-CEC08379112F}" type="presOf" srcId="{49BE7A19-9EE3-B743-96D4-7F757E6CB1B5}" destId="{8CA7A01F-ED9C-C740-BF9F-AA7DBBC3278B}" srcOrd="0" destOrd="0" presId="urn:microsoft.com/office/officeart/2008/layout/VerticalCurvedList"/>
    <dgm:cxn modelId="{E2915E7B-C3F4-A744-BDA6-DFF2AB385448}" srcId="{2A4F7F50-9FA6-C74C-870D-8D3202A99445}" destId="{DAD3A45E-4806-4443-9D75-0634A5168B00}" srcOrd="3" destOrd="0" parTransId="{94DC0BF7-7597-2F47-8B02-6666A4206035}" sibTransId="{C25DB646-C971-5E40-B0A5-20F02191708C}"/>
    <dgm:cxn modelId="{CBA9E99E-079E-B74E-BEC1-50DCEFD5C5B4}" type="presOf" srcId="{DAD3A45E-4806-4443-9D75-0634A5168B00}" destId="{E1A12AED-07D3-964E-86EC-A182F5F5E6BF}" srcOrd="0" destOrd="0" presId="urn:microsoft.com/office/officeart/2008/layout/VerticalCurvedList"/>
    <dgm:cxn modelId="{6C5C84D9-0188-2948-BED7-70D23AC8FA57}" type="presOf" srcId="{2A4F7F50-9FA6-C74C-870D-8D3202A99445}" destId="{D9FC4957-1224-3E45-9653-853A498383CA}" srcOrd="0" destOrd="0" presId="urn:microsoft.com/office/officeart/2008/layout/VerticalCurvedList"/>
    <dgm:cxn modelId="{7B2718DE-E3C7-D14F-AEAD-EBBA185E780A}" srcId="{2A4F7F50-9FA6-C74C-870D-8D3202A99445}" destId="{C52A77F8-E23E-AA4A-B148-1DCDFE21B50F}" srcOrd="1" destOrd="0" parTransId="{30E97366-375A-1447-A000-CD4185EDE655}" sibTransId="{0EA6C964-F805-654C-AFDE-C4F0FC2FC7D9}"/>
    <dgm:cxn modelId="{57F737E5-53A4-1A4D-8584-E78D399A8D41}" type="presOf" srcId="{4C510C4C-4719-EE47-B10F-20D3B37F0447}" destId="{E8E69213-46ED-D845-A664-96003D42BDEC}" srcOrd="0" destOrd="0" presId="urn:microsoft.com/office/officeart/2008/layout/VerticalCurvedList"/>
    <dgm:cxn modelId="{ADDFAFFE-8B78-AB4E-9C39-AD8A04E154A0}" type="presParOf" srcId="{D9FC4957-1224-3E45-9653-853A498383CA}" destId="{01815B8F-5F28-F046-9144-4D3016D9017B}" srcOrd="0" destOrd="0" presId="urn:microsoft.com/office/officeart/2008/layout/VerticalCurvedList"/>
    <dgm:cxn modelId="{C2E975AE-2132-434E-9EA3-3324F3102C69}" type="presParOf" srcId="{01815B8F-5F28-F046-9144-4D3016D9017B}" destId="{1A0D8AAE-5FE8-AE42-8216-FD1921E8E9D6}" srcOrd="0" destOrd="0" presId="urn:microsoft.com/office/officeart/2008/layout/VerticalCurvedList"/>
    <dgm:cxn modelId="{16A16F83-8892-6749-8469-846B35C05A1E}" type="presParOf" srcId="{1A0D8AAE-5FE8-AE42-8216-FD1921E8E9D6}" destId="{4531D1C7-C4B3-9F4F-B3AF-E5B82D064794}" srcOrd="0" destOrd="0" presId="urn:microsoft.com/office/officeart/2008/layout/VerticalCurvedList"/>
    <dgm:cxn modelId="{F8F20586-5DC9-724E-B738-891C990CA1D4}" type="presParOf" srcId="{1A0D8AAE-5FE8-AE42-8216-FD1921E8E9D6}" destId="{E8E69213-46ED-D845-A664-96003D42BDEC}" srcOrd="1" destOrd="0" presId="urn:microsoft.com/office/officeart/2008/layout/VerticalCurvedList"/>
    <dgm:cxn modelId="{2EC5EA18-0472-EA44-A078-75ED8FA93D8F}" type="presParOf" srcId="{1A0D8AAE-5FE8-AE42-8216-FD1921E8E9D6}" destId="{3CD76E49-DAB2-0442-9D2A-B67117B62B7A}" srcOrd="2" destOrd="0" presId="urn:microsoft.com/office/officeart/2008/layout/VerticalCurvedList"/>
    <dgm:cxn modelId="{20D23159-4B9A-FA48-A428-1D2AF6FA7CAA}" type="presParOf" srcId="{1A0D8AAE-5FE8-AE42-8216-FD1921E8E9D6}" destId="{7354D50E-E1C0-EA4D-8434-98A5DBF6E847}" srcOrd="3" destOrd="0" presId="urn:microsoft.com/office/officeart/2008/layout/VerticalCurvedList"/>
    <dgm:cxn modelId="{8EAAE2A9-7A85-CD4E-AFDA-D27532DD96E5}" type="presParOf" srcId="{01815B8F-5F28-F046-9144-4D3016D9017B}" destId="{B86704F5-A6EF-C040-B348-C224A21D3EE4}" srcOrd="1" destOrd="0" presId="urn:microsoft.com/office/officeart/2008/layout/VerticalCurvedList"/>
    <dgm:cxn modelId="{91892D96-03B4-4E40-9B3E-B92B5B90FFD8}" type="presParOf" srcId="{01815B8F-5F28-F046-9144-4D3016D9017B}" destId="{5F3A18B0-B910-334D-8CAC-E2F4CBF421EA}" srcOrd="2" destOrd="0" presId="urn:microsoft.com/office/officeart/2008/layout/VerticalCurvedList"/>
    <dgm:cxn modelId="{8EFF05F1-AEF0-9549-AC61-EE5E58A7C5FA}" type="presParOf" srcId="{5F3A18B0-B910-334D-8CAC-E2F4CBF421EA}" destId="{5735C197-6ECA-294A-9971-FDD7D41AB33E}" srcOrd="0" destOrd="0" presId="urn:microsoft.com/office/officeart/2008/layout/VerticalCurvedList"/>
    <dgm:cxn modelId="{A48684FE-967F-834A-9584-5C5FD8C277FB}" type="presParOf" srcId="{01815B8F-5F28-F046-9144-4D3016D9017B}" destId="{4871BAB7-B798-6647-BF89-7098E66E8F02}" srcOrd="3" destOrd="0" presId="urn:microsoft.com/office/officeart/2008/layout/VerticalCurvedList"/>
    <dgm:cxn modelId="{95EA74CD-B37E-1746-8660-5E58DFB6E523}" type="presParOf" srcId="{01815B8F-5F28-F046-9144-4D3016D9017B}" destId="{6099643A-E7F4-DA47-80E8-B58CB4AA064D}" srcOrd="4" destOrd="0" presId="urn:microsoft.com/office/officeart/2008/layout/VerticalCurvedList"/>
    <dgm:cxn modelId="{BB00F100-5F09-2844-9A36-ADF65B2BFD1A}" type="presParOf" srcId="{6099643A-E7F4-DA47-80E8-B58CB4AA064D}" destId="{2A7DAD12-2754-FA4E-8402-2ADAD9A41C57}" srcOrd="0" destOrd="0" presId="urn:microsoft.com/office/officeart/2008/layout/VerticalCurvedList"/>
    <dgm:cxn modelId="{F0785C4D-D957-3942-BB81-6EBEDA468A19}" type="presParOf" srcId="{01815B8F-5F28-F046-9144-4D3016D9017B}" destId="{8CA7A01F-ED9C-C740-BF9F-AA7DBBC3278B}" srcOrd="5" destOrd="0" presId="urn:microsoft.com/office/officeart/2008/layout/VerticalCurvedList"/>
    <dgm:cxn modelId="{9417322C-FFC6-7F4C-88A7-7CAF041051E6}" type="presParOf" srcId="{01815B8F-5F28-F046-9144-4D3016D9017B}" destId="{D32C0AC2-38F1-6340-85B1-F364B4FED3CC}" srcOrd="6" destOrd="0" presId="urn:microsoft.com/office/officeart/2008/layout/VerticalCurvedList"/>
    <dgm:cxn modelId="{D9AF09D4-553E-8E44-A7F0-3F6D67AC65C5}" type="presParOf" srcId="{D32C0AC2-38F1-6340-85B1-F364B4FED3CC}" destId="{5D426453-9439-C344-98D5-DB189988EB53}" srcOrd="0" destOrd="0" presId="urn:microsoft.com/office/officeart/2008/layout/VerticalCurvedList"/>
    <dgm:cxn modelId="{63ADF3AF-2D38-7A41-9076-0A9D0F50D9DC}" type="presParOf" srcId="{01815B8F-5F28-F046-9144-4D3016D9017B}" destId="{E1A12AED-07D3-964E-86EC-A182F5F5E6BF}" srcOrd="7" destOrd="0" presId="urn:microsoft.com/office/officeart/2008/layout/VerticalCurvedList"/>
    <dgm:cxn modelId="{C163DA9C-B8F4-F949-8F9D-B92E63A85BF2}" type="presParOf" srcId="{01815B8F-5F28-F046-9144-4D3016D9017B}" destId="{44FB5AED-07B3-A746-AA14-FBC6FF0F30AD}" srcOrd="8" destOrd="0" presId="urn:microsoft.com/office/officeart/2008/layout/VerticalCurvedList"/>
    <dgm:cxn modelId="{4CE1570E-78CC-2541-A323-5DFFCB418C83}" type="presParOf" srcId="{44FB5AED-07B3-A746-AA14-FBC6FF0F30AD}" destId="{28DDDBD7-CE98-3645-8DE8-67878A4F1E28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E69213-46ED-D845-A664-96003D42BDEC}">
      <dsp:nvSpPr>
        <dsp:cNvPr id="0" name=""/>
        <dsp:cNvSpPr/>
      </dsp:nvSpPr>
      <dsp:spPr>
        <a:xfrm>
          <a:off x="-5041264" y="-772352"/>
          <a:ext cx="6003734" cy="6003734"/>
        </a:xfrm>
        <a:prstGeom prst="blockArc">
          <a:avLst>
            <a:gd name="adj1" fmla="val 18900000"/>
            <a:gd name="adj2" fmla="val 2700000"/>
            <a:gd name="adj3" fmla="val 360"/>
          </a:avLst>
        </a:pr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6704F5-A6EF-C040-B348-C224A21D3EE4}">
      <dsp:nvSpPr>
        <dsp:cNvPr id="0" name=""/>
        <dsp:cNvSpPr/>
      </dsp:nvSpPr>
      <dsp:spPr>
        <a:xfrm>
          <a:off x="503979" y="342810"/>
          <a:ext cx="6974878" cy="68597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44494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kern="1200" dirty="0"/>
            <a:t>Interação tutor-estudante é positiva</a:t>
          </a:r>
        </a:p>
      </dsp:txBody>
      <dsp:txXfrm>
        <a:off x="503979" y="342810"/>
        <a:ext cx="6974878" cy="685977"/>
      </dsp:txXfrm>
    </dsp:sp>
    <dsp:sp modelId="{5735C197-6ECA-294A-9971-FDD7D41AB33E}">
      <dsp:nvSpPr>
        <dsp:cNvPr id="0" name=""/>
        <dsp:cNvSpPr/>
      </dsp:nvSpPr>
      <dsp:spPr>
        <a:xfrm>
          <a:off x="75243" y="257063"/>
          <a:ext cx="857471" cy="85747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871BAB7-B798-6647-BF89-7098E66E8F02}">
      <dsp:nvSpPr>
        <dsp:cNvPr id="0" name=""/>
        <dsp:cNvSpPr/>
      </dsp:nvSpPr>
      <dsp:spPr>
        <a:xfrm>
          <a:off x="897265" y="1371954"/>
          <a:ext cx="6581591" cy="685977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44494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kern="1200" dirty="0"/>
            <a:t>Formação atende parcialmente às exigências do trabalho tutorial</a:t>
          </a:r>
        </a:p>
      </dsp:txBody>
      <dsp:txXfrm>
        <a:off x="897265" y="1371954"/>
        <a:ext cx="6581591" cy="685977"/>
      </dsp:txXfrm>
    </dsp:sp>
    <dsp:sp modelId="{2A7DAD12-2754-FA4E-8402-2ADAD9A41C57}">
      <dsp:nvSpPr>
        <dsp:cNvPr id="0" name=""/>
        <dsp:cNvSpPr/>
      </dsp:nvSpPr>
      <dsp:spPr>
        <a:xfrm>
          <a:off x="468529" y="1286206"/>
          <a:ext cx="857471" cy="85747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CA7A01F-ED9C-C740-BF9F-AA7DBBC3278B}">
      <dsp:nvSpPr>
        <dsp:cNvPr id="0" name=""/>
        <dsp:cNvSpPr/>
      </dsp:nvSpPr>
      <dsp:spPr>
        <a:xfrm>
          <a:off x="897265" y="2401097"/>
          <a:ext cx="6581591" cy="685977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44494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kern="1200" dirty="0"/>
            <a:t>Formação continuada adequada</a:t>
          </a:r>
        </a:p>
      </dsp:txBody>
      <dsp:txXfrm>
        <a:off x="897265" y="2401097"/>
        <a:ext cx="6581591" cy="685977"/>
      </dsp:txXfrm>
    </dsp:sp>
    <dsp:sp modelId="{5D426453-9439-C344-98D5-DB189988EB53}">
      <dsp:nvSpPr>
        <dsp:cNvPr id="0" name=""/>
        <dsp:cNvSpPr/>
      </dsp:nvSpPr>
      <dsp:spPr>
        <a:xfrm>
          <a:off x="468529" y="2315350"/>
          <a:ext cx="857471" cy="85747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1A12AED-07D3-964E-86EC-A182F5F5E6BF}">
      <dsp:nvSpPr>
        <dsp:cNvPr id="0" name=""/>
        <dsp:cNvSpPr/>
      </dsp:nvSpPr>
      <dsp:spPr>
        <a:xfrm>
          <a:off x="503979" y="3430241"/>
          <a:ext cx="6974878" cy="685977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44494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kern="1200" dirty="0"/>
            <a:t>Produção material didático como responsabilidade do professor </a:t>
          </a:r>
        </a:p>
      </dsp:txBody>
      <dsp:txXfrm>
        <a:off x="503979" y="3430241"/>
        <a:ext cx="6974878" cy="685977"/>
      </dsp:txXfrm>
    </dsp:sp>
    <dsp:sp modelId="{28DDDBD7-CE98-3645-8DE8-67878A4F1E28}">
      <dsp:nvSpPr>
        <dsp:cNvPr id="0" name=""/>
        <dsp:cNvSpPr/>
      </dsp:nvSpPr>
      <dsp:spPr>
        <a:xfrm>
          <a:off x="75243" y="3344494"/>
          <a:ext cx="857471" cy="85747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DF8187-8AAF-C94F-B168-80B30EA32B1A}" type="datetimeFigureOut">
              <a:rPr lang="pt-BR" smtClean="0"/>
              <a:t>03/10/2018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pt-BR"/>
              <a:t>Editar estilos de texto Mestre
Segundo nível
Terceiro nível
Quarto nível
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7573A7-39F7-0943-9925-32640D0C74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756613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7573A7-39F7-0943-9925-32640D0C74B3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1489511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7573A7-39F7-0943-9925-32640D0C74B3}" type="slidenum">
              <a:rPr lang="pt-BR" smtClean="0"/>
              <a:t>10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9971292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7573A7-39F7-0943-9925-32640D0C74B3}" type="slidenum">
              <a:rPr lang="pt-BR" smtClean="0"/>
              <a:t>11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8843913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7573A7-39F7-0943-9925-32640D0C74B3}" type="slidenum">
              <a:rPr lang="pt-BR" smtClean="0"/>
              <a:t>12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449240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7573A7-39F7-0943-9925-32640D0C74B3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763481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7573A7-39F7-0943-9925-32640D0C74B3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841475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7573A7-39F7-0943-9925-32640D0C74B3}" type="slidenum">
              <a:rPr lang="pt-BR" smtClean="0"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391300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7573A7-39F7-0943-9925-32640D0C74B3}" type="slidenum">
              <a:rPr lang="pt-BR" smtClean="0"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647920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7573A7-39F7-0943-9925-32640D0C74B3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589082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7573A7-39F7-0943-9925-32640D0C74B3}" type="slidenum">
              <a:rPr lang="pt-BR" smtClean="0"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154847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7573A7-39F7-0943-9925-32640D0C74B3}" type="slidenum">
              <a:rPr lang="pt-BR" smtClean="0"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6147326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7573A7-39F7-0943-9925-32640D0C74B3}" type="slidenum">
              <a:rPr lang="pt-BR" smtClean="0"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836350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91565-2AA2-4D69-839C-066DFB840C1C}" type="datetimeFigureOut">
              <a:rPr lang="pt-BR" smtClean="0"/>
              <a:t>03/10/2018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DBDF6-3557-40D3-B41F-2BA8EA884766}" type="slidenum">
              <a:rPr lang="pt-BR" smtClean="0"/>
              <a:t>‹nº›</a:t>
            </a:fld>
            <a:endParaRPr lang="pt-BR"/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30D6846C-0D2B-1540-96E0-2AD02088F03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384"/>
            <a:ext cx="12192000" cy="1795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76489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91565-2AA2-4D69-839C-066DFB840C1C}" type="datetimeFigureOut">
              <a:rPr lang="pt-BR" smtClean="0"/>
              <a:t>03/10/2018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DBDF6-3557-40D3-B41F-2BA8EA8847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692296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91565-2AA2-4D69-839C-066DFB840C1C}" type="datetimeFigureOut">
              <a:rPr lang="pt-BR" smtClean="0"/>
              <a:t>03/10/2018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DBDF6-3557-40D3-B41F-2BA8EA8847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31434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91565-2AA2-4D69-839C-066DFB840C1C}" type="datetimeFigureOut">
              <a:rPr lang="pt-BR" smtClean="0"/>
              <a:t>03/10/2018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DBDF6-3557-40D3-B41F-2BA8EA8847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509255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91565-2AA2-4D69-839C-066DFB840C1C}" type="datetimeFigureOut">
              <a:rPr lang="pt-BR" smtClean="0"/>
              <a:t>03/10/2018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DBDF6-3557-40D3-B41F-2BA8EA8847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8202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91565-2AA2-4D69-839C-066DFB840C1C}" type="datetimeFigureOut">
              <a:rPr lang="pt-BR" smtClean="0"/>
              <a:t>03/10/2018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DBDF6-3557-40D3-B41F-2BA8EA8847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63339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91565-2AA2-4D69-839C-066DFB840C1C}" type="datetimeFigureOut">
              <a:rPr lang="pt-BR" smtClean="0"/>
              <a:t>03/10/2018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DBDF6-3557-40D3-B41F-2BA8EA8847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6372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91565-2AA2-4D69-839C-066DFB840C1C}" type="datetimeFigureOut">
              <a:rPr lang="pt-BR" smtClean="0"/>
              <a:t>03/10/2018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DBDF6-3557-40D3-B41F-2BA8EA8847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3748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91565-2AA2-4D69-839C-066DFB840C1C}" type="datetimeFigureOut">
              <a:rPr lang="pt-BR" smtClean="0"/>
              <a:t>03/10/2018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DBDF6-3557-40D3-B41F-2BA8EA8847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7283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91565-2AA2-4D69-839C-066DFB840C1C}" type="datetimeFigureOut">
              <a:rPr lang="pt-BR" smtClean="0"/>
              <a:t>03/10/2018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DBDF6-3557-40D3-B41F-2BA8EA8847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95361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91565-2AA2-4D69-839C-066DFB840C1C}" type="datetimeFigureOut">
              <a:rPr lang="pt-BR" smtClean="0"/>
              <a:t>03/10/2018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DBDF6-3557-40D3-B41F-2BA8EA8847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05410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391565-2AA2-4D69-839C-066DFB840C1C}" type="datetimeFigureOut">
              <a:rPr lang="pt-BR" smtClean="0"/>
              <a:t>03/10/2018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FDBDF6-3557-40D3-B41F-2BA8EA8847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43507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2.JPG"/><Relationship Id="rId7" Type="http://schemas.openxmlformats.org/officeDocument/2006/relationships/diagramQuickStyle" Target="../diagrams/quickStyle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3.png"/><Relationship Id="rId9" Type="http://schemas.microsoft.com/office/2007/relationships/diagramDrawing" Target="../diagrams/drawing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7925"/>
            <a:ext cx="12192000" cy="600075"/>
          </a:xfrm>
          <a:prstGeom prst="rect">
            <a:avLst/>
          </a:prstGeom>
        </p:spPr>
      </p:pic>
      <p:sp>
        <p:nvSpPr>
          <p:cNvPr id="13" name="Escreva seu título aqui."/>
          <p:cNvSpPr txBox="1"/>
          <p:nvPr/>
        </p:nvSpPr>
        <p:spPr>
          <a:xfrm>
            <a:off x="1021262" y="2277134"/>
            <a:ext cx="9945789" cy="12003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45719" rIns="45719" anchor="t">
            <a:spAutoFit/>
          </a:bodyPr>
          <a:lstStyle>
            <a:lvl1pPr algn="ctr">
              <a:defRPr sz="3000" b="1">
                <a:solidFill>
                  <a:srgbClr val="535353"/>
                </a:solidFill>
                <a:effectLst>
                  <a:outerShdw blurRad="12700" dist="25400" dir="2700000" rotWithShape="0">
                    <a:srgbClr val="FFFFFF"/>
                  </a:outerShdw>
                </a:effectLst>
                <a:latin typeface="Agency FB"/>
                <a:ea typeface="Agency FB"/>
                <a:cs typeface="Agency FB"/>
                <a:sym typeface="Agency FB"/>
              </a:defRPr>
            </a:lvl1pPr>
          </a:lstStyle>
          <a:p>
            <a:r>
              <a:rPr lang="pt-BR" sz="2400" dirty="0">
                <a:effectLst/>
                <a:latin typeface="Tw Cen MT" panose="020B0602020104020603" pitchFamily="34" charset="77"/>
              </a:rPr>
              <a:t>MEDIAÇÃO PEDAGÓGICA TUTORIAL NA EDUCAÇÃO A DISTÂNCIA: </a:t>
            </a:r>
          </a:p>
          <a:p>
            <a:r>
              <a:rPr lang="pt-BR" sz="2400" dirty="0">
                <a:effectLst/>
                <a:latin typeface="Tw Cen MT" panose="020B0602020104020603" pitchFamily="34" charset="77"/>
              </a:rPr>
              <a:t>UM ESTUDO DA PERCEPÇÃO DOS TUTORES </a:t>
            </a:r>
          </a:p>
          <a:p>
            <a:pPr algn="l"/>
            <a:r>
              <a:rPr lang="pt-BR" sz="2400" dirty="0">
                <a:solidFill>
                  <a:schemeClr val="accent5">
                    <a:lumMod val="50000"/>
                  </a:schemeClr>
                </a:solidFill>
                <a:effectLst/>
                <a:latin typeface="Tw Cen MT" panose="020B0602020104020603" pitchFamily="34" charset="77"/>
              </a:rPr>
              <a:t> </a:t>
            </a:r>
            <a:endParaRPr sz="2400" dirty="0">
              <a:solidFill>
                <a:schemeClr val="accent5">
                  <a:lumMod val="50000"/>
                </a:schemeClr>
              </a:solidFill>
              <a:effectLst/>
              <a:latin typeface="Tw Cen MT" panose="020B0602020104020603" pitchFamily="34" charset="77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873" y="6176505"/>
            <a:ext cx="978225" cy="707253"/>
          </a:xfrm>
          <a:prstGeom prst="rect">
            <a:avLst/>
          </a:prstGeom>
        </p:spPr>
      </p:pic>
      <p:sp>
        <p:nvSpPr>
          <p:cNvPr id="11" name="Escreva seu título aqui.">
            <a:extLst>
              <a:ext uri="{FF2B5EF4-FFF2-40B4-BE49-F238E27FC236}">
                <a16:creationId xmlns:a16="http://schemas.microsoft.com/office/drawing/2014/main" id="{60AC19BD-30E9-644F-BB71-65F2C19874F2}"/>
              </a:ext>
            </a:extLst>
          </p:cNvPr>
          <p:cNvSpPr txBox="1"/>
          <p:nvPr/>
        </p:nvSpPr>
        <p:spPr>
          <a:xfrm>
            <a:off x="1567084" y="3266456"/>
            <a:ext cx="8620520" cy="39087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>
            <a:lvl1pPr algn="ctr">
              <a:defRPr sz="3000" b="1">
                <a:solidFill>
                  <a:srgbClr val="535353"/>
                </a:solidFill>
                <a:effectLst>
                  <a:outerShdw blurRad="12700" dist="25400" dir="2700000" rotWithShape="0">
                    <a:srgbClr val="FFFFFF"/>
                  </a:outerShdw>
                </a:effectLst>
                <a:latin typeface="Agency FB"/>
                <a:ea typeface="Agency FB"/>
                <a:cs typeface="Agency FB"/>
                <a:sym typeface="Agency FB"/>
              </a:defRPr>
            </a:lvl1pPr>
          </a:lstStyle>
          <a:p>
            <a:r>
              <a:rPr lang="pt-BR" sz="2400" dirty="0">
                <a:effectLst/>
                <a:latin typeface="Tw Cen MT" panose="020B0602020104020603" pitchFamily="34" charset="77"/>
              </a:rPr>
              <a:t>Eniel do Espírito Santo</a:t>
            </a:r>
            <a:br>
              <a:rPr lang="pt-BR" sz="2400" dirty="0">
                <a:effectLst/>
                <a:latin typeface="Tw Cen MT" panose="020B0602020104020603" pitchFamily="34" charset="77"/>
              </a:rPr>
            </a:br>
            <a:r>
              <a:rPr lang="pt-BR" sz="2400" b="0" dirty="0">
                <a:effectLst/>
                <a:latin typeface="Tw Cen MT" panose="020B0602020104020603" pitchFamily="34" charset="77"/>
              </a:rPr>
              <a:t>Universidade Federal do Recôncavo da Bahia</a:t>
            </a:r>
          </a:p>
          <a:p>
            <a:r>
              <a:rPr lang="pt-BR" sz="2400" dirty="0">
                <a:effectLst/>
                <a:latin typeface="Tw Cen MT" panose="020B0602020104020603" pitchFamily="34" charset="77"/>
              </a:rPr>
              <a:t>Elisângela Lima de Andrade</a:t>
            </a:r>
          </a:p>
          <a:p>
            <a:r>
              <a:rPr lang="pt-BR" sz="2400" b="0" dirty="0">
                <a:effectLst/>
                <a:latin typeface="Tw Cen MT" panose="020B0602020104020603" pitchFamily="34" charset="77"/>
              </a:rPr>
              <a:t>Universidade Federal do Amapá</a:t>
            </a:r>
          </a:p>
          <a:p>
            <a:endParaRPr lang="pt-BR" sz="1600" dirty="0">
              <a:effectLst/>
              <a:latin typeface="Tw Cen MT" panose="020B0602020104020603" pitchFamily="34" charset="77"/>
            </a:endParaRPr>
          </a:p>
          <a:p>
            <a:r>
              <a:rPr lang="pt-BR" sz="1600" b="0" dirty="0">
                <a:effectLst/>
                <a:latin typeface="Tw Cen MT" panose="020B0602020104020603" pitchFamily="34" charset="77"/>
              </a:rPr>
              <a:t>Tipo: Investigação Cientifica (IC) </a:t>
            </a:r>
          </a:p>
          <a:p>
            <a:r>
              <a:rPr lang="pt-BR" sz="1600" b="0" dirty="0">
                <a:effectLst/>
                <a:latin typeface="Tw Cen MT" panose="020B0602020104020603" pitchFamily="34" charset="77"/>
              </a:rPr>
              <a:t>Natureza: Relatório Final de Pesquisa </a:t>
            </a:r>
          </a:p>
          <a:p>
            <a:r>
              <a:rPr lang="pt-BR" sz="1600" b="0" dirty="0">
                <a:effectLst/>
                <a:latin typeface="Tw Cen MT" panose="020B0602020104020603" pitchFamily="34" charset="77"/>
              </a:rPr>
              <a:t>Categoria: Conteúdos e Habilidades </a:t>
            </a:r>
            <a:endParaRPr lang="pt-BR" sz="1600" b="0" dirty="0">
              <a:latin typeface="Tw Cen MT" panose="020B0602020104020603" pitchFamily="34" charset="77"/>
            </a:endParaRPr>
          </a:p>
          <a:p>
            <a:r>
              <a:rPr lang="pt-BR" sz="1600" b="0" dirty="0">
                <a:effectLst/>
                <a:latin typeface="Tw Cen MT" panose="020B0602020104020603" pitchFamily="34" charset="77"/>
              </a:rPr>
              <a:t>Setor Educacional: Educação Superior </a:t>
            </a:r>
            <a:endParaRPr lang="pt-BR" sz="1600" b="0" dirty="0">
              <a:latin typeface="Tw Cen MT" panose="020B0602020104020603" pitchFamily="34" charset="77"/>
            </a:endParaRPr>
          </a:p>
          <a:p>
            <a:endParaRPr lang="pt-BR" sz="2400" b="0" dirty="0">
              <a:solidFill>
                <a:schemeClr val="accent5">
                  <a:lumMod val="50000"/>
                </a:schemeClr>
              </a:solidFill>
              <a:effectLst/>
              <a:latin typeface="Tw Cen MT" panose="020B0602020104020603" pitchFamily="34" charset="0"/>
            </a:endParaRPr>
          </a:p>
          <a:p>
            <a:endParaRPr lang="pt-BR" sz="2400" dirty="0">
              <a:solidFill>
                <a:schemeClr val="accent5">
                  <a:lumMod val="50000"/>
                </a:schemeClr>
              </a:solidFill>
              <a:effectLst/>
              <a:latin typeface="Tw Cen MT" panose="020B0602020104020603" pitchFamily="34" charset="0"/>
            </a:endParaRPr>
          </a:p>
          <a:p>
            <a:endParaRPr sz="2400" b="0" dirty="0">
              <a:solidFill>
                <a:schemeClr val="accent5">
                  <a:lumMod val="50000"/>
                </a:schemeClr>
              </a:solidFill>
              <a:effectLst/>
              <a:latin typeface="Tw Cen MT" panose="020B0602020104020603" pitchFamily="34" charset="0"/>
            </a:endParaRPr>
          </a:p>
        </p:txBody>
      </p:sp>
      <p:pic>
        <p:nvPicPr>
          <p:cNvPr id="10" name="Imagem 9">
            <a:extLst>
              <a:ext uri="{FF2B5EF4-FFF2-40B4-BE49-F238E27FC236}">
                <a16:creationId xmlns:a16="http://schemas.microsoft.com/office/drawing/2014/main" id="{C7307C89-68FB-D84E-9519-2A6D6E131938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9704" y="6252175"/>
            <a:ext cx="1804523" cy="631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59792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7925"/>
            <a:ext cx="12192000" cy="600075"/>
          </a:xfrm>
          <a:prstGeom prst="rect">
            <a:avLst/>
          </a:prstGeom>
        </p:spPr>
      </p:pic>
      <p:pic>
        <p:nvPicPr>
          <p:cNvPr id="4" name="Imagem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873" y="6176505"/>
            <a:ext cx="978225" cy="707253"/>
          </a:xfrm>
          <a:prstGeom prst="rect">
            <a:avLst/>
          </a:prstGeom>
        </p:spPr>
      </p:pic>
      <p:sp>
        <p:nvSpPr>
          <p:cNvPr id="8" name="Título 1">
            <a:extLst>
              <a:ext uri="{FF2B5EF4-FFF2-40B4-BE49-F238E27FC236}">
                <a16:creationId xmlns:a16="http://schemas.microsoft.com/office/drawing/2014/main" id="{D2E45568-8082-2046-BD72-DA1AD71D700C}"/>
              </a:ext>
            </a:extLst>
          </p:cNvPr>
          <p:cNvSpPr txBox="1">
            <a:spLocks/>
          </p:cNvSpPr>
          <p:nvPr/>
        </p:nvSpPr>
        <p:spPr>
          <a:xfrm>
            <a:off x="350685" y="2585988"/>
            <a:ext cx="11423973" cy="356475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pt-BR" sz="2800" dirty="0"/>
              <a:t>Manual de Atribuições da UAB (BRASIL, 2009) determina que o material pedagógico deve ser construído pelo professor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pt-BR" sz="2800" dirty="0"/>
              <a:t>“Acredito que o material deveria ser elaborado em conjunto professor formador e tutor, pois o tutor geralmente é mais próximo da realidade de ensino dos alunos” (TUTOR 2)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pt-BR" sz="2800" dirty="0"/>
              <a:t> “Concordância parcial, pois acredito que o tutor tem maior contato com os alunos, conhecendo melhor que o professor, quais as dificuldades de aprendizado dos alunos, portanto podendo propor materiais de estudo complementares” (TUTOR 5).</a:t>
            </a:r>
            <a:r>
              <a:rPr lang="pt-BR" sz="1100" dirty="0"/>
              <a:t>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pt-BR" sz="100" b="1" dirty="0">
              <a:solidFill>
                <a:srgbClr val="535353"/>
              </a:solidFill>
              <a:latin typeface="Tw Cen MT" panose="020B0602020104020603" pitchFamily="34" charset="77"/>
              <a:sym typeface="Agency FB"/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4C96B5BD-DD2B-2E4F-8FC6-BA4971773C94}"/>
              </a:ext>
            </a:extLst>
          </p:cNvPr>
          <p:cNvSpPr txBox="1">
            <a:spLocks/>
          </p:cNvSpPr>
          <p:nvPr/>
        </p:nvSpPr>
        <p:spPr>
          <a:xfrm>
            <a:off x="153873" y="1959755"/>
            <a:ext cx="11792755" cy="62623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4500" b="1" dirty="0"/>
              <a:t>Categoria 4: Produção material didático como responsabilidade do professor </a:t>
            </a:r>
            <a:endParaRPr lang="pt-BR" sz="2800" b="1" dirty="0"/>
          </a:p>
          <a:p>
            <a:pPr algn="l"/>
            <a:endParaRPr lang="pt-BR" sz="2400" b="1" dirty="0"/>
          </a:p>
        </p:txBody>
      </p:sp>
    </p:spTree>
    <p:extLst>
      <p:ext uri="{BB962C8B-B14F-4D97-AF65-F5344CB8AC3E}">
        <p14:creationId xmlns:p14="http://schemas.microsoft.com/office/powerpoint/2010/main" val="2916542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7925"/>
            <a:ext cx="12192000" cy="600075"/>
          </a:xfrm>
          <a:prstGeom prst="rect">
            <a:avLst/>
          </a:prstGeom>
        </p:spPr>
      </p:pic>
      <p:pic>
        <p:nvPicPr>
          <p:cNvPr id="4" name="Imagem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873" y="6176505"/>
            <a:ext cx="978225" cy="707253"/>
          </a:xfrm>
          <a:prstGeom prst="rect">
            <a:avLst/>
          </a:prstGeom>
        </p:spPr>
      </p:pic>
      <p:sp>
        <p:nvSpPr>
          <p:cNvPr id="8" name="Título 1">
            <a:extLst>
              <a:ext uri="{FF2B5EF4-FFF2-40B4-BE49-F238E27FC236}">
                <a16:creationId xmlns:a16="http://schemas.microsoft.com/office/drawing/2014/main" id="{D2E45568-8082-2046-BD72-DA1AD71D700C}"/>
              </a:ext>
            </a:extLst>
          </p:cNvPr>
          <p:cNvSpPr txBox="1">
            <a:spLocks/>
          </p:cNvSpPr>
          <p:nvPr/>
        </p:nvSpPr>
        <p:spPr>
          <a:xfrm>
            <a:off x="384013" y="2686929"/>
            <a:ext cx="11423973" cy="237744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pt-BR" sz="2800" dirty="0"/>
              <a:t>Tutores percebem mediação como algo primordial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pt-BR" sz="2800" dirty="0"/>
              <a:t>Formação pedagógica inicial não adequada, mas a formação continuada adequada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pt-BR" sz="2800" dirty="0"/>
              <a:t>Participação da equipe tutorial na elaboração do material didático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pt-BR" sz="2800" dirty="0"/>
              <a:t>Importância da interação e mediação pedagógica no processo de ensino e aprendizagem na EaD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pt-BR" sz="100" b="1" dirty="0">
              <a:solidFill>
                <a:srgbClr val="535353"/>
              </a:solidFill>
              <a:latin typeface="Tw Cen MT" panose="020B0602020104020603" pitchFamily="34" charset="77"/>
              <a:sym typeface="Agency FB"/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4C96B5BD-DD2B-2E4F-8FC6-BA4971773C94}"/>
              </a:ext>
            </a:extLst>
          </p:cNvPr>
          <p:cNvSpPr txBox="1">
            <a:spLocks/>
          </p:cNvSpPr>
          <p:nvPr/>
        </p:nvSpPr>
        <p:spPr>
          <a:xfrm>
            <a:off x="153873" y="1913206"/>
            <a:ext cx="11792755" cy="102694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3200" b="1" dirty="0"/>
              <a:t>Considerações finais</a:t>
            </a:r>
          </a:p>
          <a:p>
            <a:pPr algn="l"/>
            <a:endParaRPr lang="pt-BR" sz="3200" b="1" dirty="0"/>
          </a:p>
        </p:txBody>
      </p:sp>
    </p:spTree>
    <p:extLst>
      <p:ext uri="{BB962C8B-B14F-4D97-AF65-F5344CB8AC3E}">
        <p14:creationId xmlns:p14="http://schemas.microsoft.com/office/powerpoint/2010/main" val="30778377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7925"/>
            <a:ext cx="12192000" cy="600075"/>
          </a:xfrm>
          <a:prstGeom prst="rect">
            <a:avLst/>
          </a:prstGeom>
        </p:spPr>
      </p:pic>
      <p:pic>
        <p:nvPicPr>
          <p:cNvPr id="4" name="Imagem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873" y="6176505"/>
            <a:ext cx="978225" cy="707253"/>
          </a:xfrm>
          <a:prstGeom prst="rect">
            <a:avLst/>
          </a:prstGeom>
        </p:spPr>
      </p:pic>
      <p:sp>
        <p:nvSpPr>
          <p:cNvPr id="9" name="Título 1">
            <a:extLst>
              <a:ext uri="{FF2B5EF4-FFF2-40B4-BE49-F238E27FC236}">
                <a16:creationId xmlns:a16="http://schemas.microsoft.com/office/drawing/2014/main" id="{7B2DAD22-0F54-3048-89A5-D762E128C080}"/>
              </a:ext>
            </a:extLst>
          </p:cNvPr>
          <p:cNvSpPr txBox="1">
            <a:spLocks/>
          </p:cNvSpPr>
          <p:nvPr/>
        </p:nvSpPr>
        <p:spPr>
          <a:xfrm>
            <a:off x="1292156" y="1241492"/>
            <a:ext cx="3974742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PT" sz="2800" b="1" dirty="0">
                <a:solidFill>
                  <a:srgbClr val="535353"/>
                </a:solidFill>
                <a:latin typeface="Tw Cen MT" panose="020B0602020104020603" pitchFamily="34" charset="77"/>
              </a:rPr>
              <a:t>Muito obrigado!</a:t>
            </a:r>
            <a:endParaRPr lang="pt-BR" sz="2800" b="1" dirty="0">
              <a:solidFill>
                <a:srgbClr val="535353"/>
              </a:solidFill>
              <a:latin typeface="Tw Cen MT" panose="020B0602020104020603" pitchFamily="34" charset="77"/>
            </a:endParaRP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88552E7E-D94D-824C-B26C-2F8477FACAA9}"/>
              </a:ext>
            </a:extLst>
          </p:cNvPr>
          <p:cNvSpPr txBox="1"/>
          <p:nvPr/>
        </p:nvSpPr>
        <p:spPr>
          <a:xfrm>
            <a:off x="1303713" y="2592813"/>
            <a:ext cx="83406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>
                <a:solidFill>
                  <a:srgbClr val="535353"/>
                </a:solidFill>
                <a:latin typeface="Tw Cen MT" panose="020B0602020104020603" pitchFamily="34" charset="77"/>
                <a:ea typeface="+mj-ea"/>
                <a:cs typeface="+mj-cs"/>
              </a:rPr>
              <a:t>Eniel E. Santo</a:t>
            </a:r>
          </a:p>
          <a:p>
            <a:r>
              <a:rPr lang="pt-BR" sz="2800" dirty="0">
                <a:solidFill>
                  <a:srgbClr val="535353"/>
                </a:solidFill>
                <a:latin typeface="Tw Cen MT" panose="020B0602020104020603" pitchFamily="34" charset="77"/>
                <a:ea typeface="+mj-ea"/>
                <a:cs typeface="+mj-cs"/>
              </a:rPr>
              <a:t>eniel@ufrb.edu.br</a:t>
            </a:r>
          </a:p>
        </p:txBody>
      </p:sp>
      <p:pic>
        <p:nvPicPr>
          <p:cNvPr id="11" name="Imagem 10">
            <a:extLst>
              <a:ext uri="{FF2B5EF4-FFF2-40B4-BE49-F238E27FC236}">
                <a16:creationId xmlns:a16="http://schemas.microsoft.com/office/drawing/2014/main" id="{33F19447-BF73-BA47-BCEA-84C5DB1126F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3550" y="3851259"/>
            <a:ext cx="3048000" cy="1066800"/>
          </a:xfrm>
          <a:prstGeom prst="rect">
            <a:avLst/>
          </a:prstGeom>
        </p:spPr>
      </p:pic>
      <p:sp>
        <p:nvSpPr>
          <p:cNvPr id="12" name="Retângulo 11">
            <a:extLst>
              <a:ext uri="{FF2B5EF4-FFF2-40B4-BE49-F238E27FC236}">
                <a16:creationId xmlns:a16="http://schemas.microsoft.com/office/drawing/2014/main" id="{D4FB15E6-5BA3-5C48-BEB2-B74AC0E31EF4}"/>
              </a:ext>
            </a:extLst>
          </p:cNvPr>
          <p:cNvSpPr/>
          <p:nvPr/>
        </p:nvSpPr>
        <p:spPr>
          <a:xfrm>
            <a:off x="1247441" y="5099287"/>
            <a:ext cx="611696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600" dirty="0">
                <a:solidFill>
                  <a:srgbClr val="535353"/>
                </a:solidFill>
                <a:latin typeface="Tw Cen MT" panose="020B0602020104020603" pitchFamily="34" charset="77"/>
                <a:ea typeface="+mj-ea"/>
                <a:cs typeface="+mj-cs"/>
              </a:rPr>
              <a:t>Esta licença permite que outros </a:t>
            </a:r>
            <a:r>
              <a:rPr lang="pt-BR" sz="1600" dirty="0" err="1">
                <a:solidFill>
                  <a:srgbClr val="535353"/>
                </a:solidFill>
                <a:latin typeface="Tw Cen MT" panose="020B0602020104020603" pitchFamily="34" charset="77"/>
                <a:ea typeface="+mj-ea"/>
                <a:cs typeface="+mj-cs"/>
              </a:rPr>
              <a:t>remixem</a:t>
            </a:r>
            <a:r>
              <a:rPr lang="pt-BR" sz="1600" dirty="0">
                <a:solidFill>
                  <a:srgbClr val="535353"/>
                </a:solidFill>
                <a:latin typeface="Tw Cen MT" panose="020B0602020104020603" pitchFamily="34" charset="77"/>
                <a:ea typeface="+mj-ea"/>
                <a:cs typeface="+mj-cs"/>
              </a:rPr>
              <a:t>, adaptem e criem </a:t>
            </a:r>
          </a:p>
          <a:p>
            <a:r>
              <a:rPr lang="pt-BR" sz="1600" dirty="0">
                <a:solidFill>
                  <a:srgbClr val="535353"/>
                </a:solidFill>
                <a:latin typeface="Tw Cen MT" panose="020B0602020104020603" pitchFamily="34" charset="77"/>
                <a:ea typeface="+mj-ea"/>
                <a:cs typeface="+mj-cs"/>
              </a:rPr>
              <a:t>a partir do seu trabalho para fins não comerciais, desde que </a:t>
            </a:r>
          </a:p>
          <a:p>
            <a:r>
              <a:rPr lang="pt-BR" sz="1600" dirty="0">
                <a:solidFill>
                  <a:srgbClr val="535353"/>
                </a:solidFill>
                <a:latin typeface="Tw Cen MT" panose="020B0602020104020603" pitchFamily="34" charset="77"/>
                <a:ea typeface="+mj-ea"/>
                <a:cs typeface="+mj-cs"/>
              </a:rPr>
              <a:t>atribuam  o devido crédito e que licenciem as novas </a:t>
            </a:r>
          </a:p>
          <a:p>
            <a:r>
              <a:rPr lang="pt-BR" sz="1600" dirty="0">
                <a:solidFill>
                  <a:srgbClr val="535353"/>
                </a:solidFill>
                <a:latin typeface="Tw Cen MT" panose="020B0602020104020603" pitchFamily="34" charset="77"/>
                <a:ea typeface="+mj-ea"/>
                <a:cs typeface="+mj-cs"/>
              </a:rPr>
              <a:t>criações sob termos idênticos.</a:t>
            </a:r>
          </a:p>
        </p:txBody>
      </p:sp>
    </p:spTree>
    <p:extLst>
      <p:ext uri="{BB962C8B-B14F-4D97-AF65-F5344CB8AC3E}">
        <p14:creationId xmlns:p14="http://schemas.microsoft.com/office/powerpoint/2010/main" val="24276743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7925"/>
            <a:ext cx="12192000" cy="600075"/>
          </a:xfrm>
          <a:prstGeom prst="rect">
            <a:avLst/>
          </a:prstGeom>
        </p:spPr>
      </p:pic>
      <p:pic>
        <p:nvPicPr>
          <p:cNvPr id="4" name="Imagem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873" y="6176505"/>
            <a:ext cx="978225" cy="707253"/>
          </a:xfrm>
          <a:prstGeom prst="rect">
            <a:avLst/>
          </a:prstGeom>
        </p:spPr>
      </p:pic>
      <p:sp>
        <p:nvSpPr>
          <p:cNvPr id="11" name="Escreva seu título aqui.">
            <a:extLst>
              <a:ext uri="{FF2B5EF4-FFF2-40B4-BE49-F238E27FC236}">
                <a16:creationId xmlns:a16="http://schemas.microsoft.com/office/drawing/2014/main" id="{60AC19BD-30E9-644F-BB71-65F2C19874F2}"/>
              </a:ext>
            </a:extLst>
          </p:cNvPr>
          <p:cNvSpPr txBox="1"/>
          <p:nvPr/>
        </p:nvSpPr>
        <p:spPr>
          <a:xfrm>
            <a:off x="399245" y="2641053"/>
            <a:ext cx="11077138" cy="45243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>
            <a:lvl1pPr algn="ctr">
              <a:defRPr sz="3000" b="1">
                <a:solidFill>
                  <a:srgbClr val="535353"/>
                </a:solidFill>
                <a:effectLst>
                  <a:outerShdw blurRad="12700" dist="25400" dir="2700000" rotWithShape="0">
                    <a:srgbClr val="FFFFFF"/>
                  </a:outerShdw>
                </a:effectLst>
                <a:latin typeface="Agency FB"/>
                <a:ea typeface="Agency FB"/>
                <a:cs typeface="Agency FB"/>
                <a:sym typeface="Agency FB"/>
              </a:defRPr>
            </a:lvl1pPr>
          </a:lstStyle>
          <a:p>
            <a:pPr marL="342900" indent="-342900" algn="l">
              <a:buFontTx/>
              <a:buChar char="-"/>
            </a:pPr>
            <a:r>
              <a:rPr lang="pt-BR" sz="2400" b="0" dirty="0">
                <a:effectLst/>
                <a:latin typeface="Tw Cen MT" panose="020B0602020104020603" pitchFamily="34" charset="77"/>
              </a:rPr>
              <a:t>Decreto 9057/2017 – nova regulamentação com ampliação da oferta EaD por  IES publicas e privadas </a:t>
            </a:r>
          </a:p>
          <a:p>
            <a:pPr marL="342900" indent="-342900" algn="l">
              <a:buFontTx/>
              <a:buChar char="-"/>
            </a:pPr>
            <a:endParaRPr lang="pt-BR" sz="2400" b="0" dirty="0">
              <a:effectLst/>
              <a:latin typeface="Tw Cen MT" panose="020B0602020104020603" pitchFamily="34" charset="77"/>
            </a:endParaRPr>
          </a:p>
          <a:p>
            <a:pPr marL="342900" indent="-342900" algn="l">
              <a:buFontTx/>
              <a:buChar char="-"/>
            </a:pPr>
            <a:r>
              <a:rPr lang="pt-BR" sz="2400" b="0" dirty="0">
                <a:effectLst/>
                <a:latin typeface="Tw Cen MT" panose="020B0602020104020603" pitchFamily="34" charset="77"/>
              </a:rPr>
              <a:t>flexibilidade, inovação e a possibilidade de aprendizagem permanente contribuem para expansão e  consolidação da EaD (</a:t>
            </a:r>
            <a:r>
              <a:rPr lang="pt-BR" sz="2400" b="0" dirty="0" err="1">
                <a:effectLst/>
                <a:latin typeface="Tw Cen MT" panose="020B0602020104020603" pitchFamily="34" charset="77"/>
              </a:rPr>
              <a:t>Aretio</a:t>
            </a:r>
            <a:r>
              <a:rPr lang="pt-BR" sz="2400" b="0" dirty="0">
                <a:effectLst/>
                <a:latin typeface="Tw Cen MT" panose="020B0602020104020603" pitchFamily="34" charset="77"/>
              </a:rPr>
              <a:t>, 2017)</a:t>
            </a:r>
          </a:p>
          <a:p>
            <a:pPr marL="342900" indent="-342900" algn="l">
              <a:buFontTx/>
              <a:buChar char="-"/>
            </a:pPr>
            <a:endParaRPr lang="pt-BR" sz="2400" b="0" dirty="0">
              <a:effectLst/>
              <a:latin typeface="Tw Cen MT" panose="020B0602020104020603" pitchFamily="34" charset="77"/>
            </a:endParaRPr>
          </a:p>
          <a:p>
            <a:pPr marL="342900" indent="-342900" algn="l">
              <a:buFontTx/>
              <a:buChar char="-"/>
            </a:pPr>
            <a:r>
              <a:rPr lang="pt-BR" sz="2400" b="0" dirty="0">
                <a:effectLst/>
                <a:latin typeface="Tw Cen MT" panose="020B0602020104020603" pitchFamily="34" charset="77"/>
              </a:rPr>
              <a:t>Tutor exerce papel chave no processo de mediação pedagógica como parte da equipe </a:t>
            </a:r>
            <a:r>
              <a:rPr lang="pt-BR" sz="2400" b="0" dirty="0" err="1">
                <a:effectLst/>
                <a:latin typeface="Tw Cen MT" panose="020B0602020104020603" pitchFamily="34" charset="77"/>
              </a:rPr>
              <a:t>polidocente</a:t>
            </a:r>
            <a:endParaRPr lang="pt-BR" sz="2400" b="0" dirty="0">
              <a:effectLst/>
              <a:latin typeface="Tw Cen MT" panose="020B0602020104020603" pitchFamily="34" charset="77"/>
            </a:endParaRPr>
          </a:p>
          <a:p>
            <a:pPr algn="l"/>
            <a:endParaRPr lang="pt-BR" sz="2400" b="0" dirty="0">
              <a:effectLst/>
              <a:latin typeface="Tw Cen MT" panose="020B0602020104020603" pitchFamily="34" charset="77"/>
            </a:endParaRPr>
          </a:p>
          <a:p>
            <a:pPr marL="342900" indent="-342900" algn="l">
              <a:buFontTx/>
              <a:buChar char="-"/>
            </a:pPr>
            <a:endParaRPr lang="pt-BR" sz="2400" b="0" dirty="0">
              <a:effectLst/>
              <a:latin typeface="Tw Cen MT" panose="020B0602020104020603" pitchFamily="34" charset="77"/>
            </a:endParaRPr>
          </a:p>
          <a:p>
            <a:endParaRPr lang="pt-BR" sz="2400" b="0" dirty="0">
              <a:solidFill>
                <a:schemeClr val="accent5">
                  <a:lumMod val="50000"/>
                </a:schemeClr>
              </a:solidFill>
              <a:effectLst/>
              <a:latin typeface="Tw Cen MT" panose="020B0602020104020603" pitchFamily="34" charset="0"/>
            </a:endParaRPr>
          </a:p>
          <a:p>
            <a:endParaRPr sz="2400" b="0" dirty="0">
              <a:solidFill>
                <a:schemeClr val="accent5">
                  <a:lumMod val="50000"/>
                </a:schemeClr>
              </a:solidFill>
              <a:effectLst/>
              <a:latin typeface="Tw Cen MT" panose="020B0602020104020603" pitchFamily="34" charset="0"/>
            </a:endParaRPr>
          </a:p>
        </p:txBody>
      </p:sp>
      <p:sp>
        <p:nvSpPr>
          <p:cNvPr id="12" name="Título 1">
            <a:extLst>
              <a:ext uri="{FF2B5EF4-FFF2-40B4-BE49-F238E27FC236}">
                <a16:creationId xmlns:a16="http://schemas.microsoft.com/office/drawing/2014/main" id="{59732988-57CD-4240-9FF6-C5243371BFCA}"/>
              </a:ext>
            </a:extLst>
          </p:cNvPr>
          <p:cNvSpPr txBox="1">
            <a:spLocks/>
          </p:cNvSpPr>
          <p:nvPr/>
        </p:nvSpPr>
        <p:spPr>
          <a:xfrm>
            <a:off x="399245" y="1909549"/>
            <a:ext cx="11792755" cy="62623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3000" b="1" dirty="0">
                <a:solidFill>
                  <a:srgbClr val="535353"/>
                </a:solidFill>
                <a:latin typeface="Tw Cen MT" panose="020B0602020104020603" pitchFamily="34" charset="77"/>
                <a:sym typeface="Agency FB"/>
              </a:rPr>
              <a:t>Considerações iniciais</a:t>
            </a:r>
          </a:p>
        </p:txBody>
      </p:sp>
    </p:spTree>
    <p:extLst>
      <p:ext uri="{BB962C8B-B14F-4D97-AF65-F5344CB8AC3E}">
        <p14:creationId xmlns:p14="http://schemas.microsoft.com/office/powerpoint/2010/main" val="23414687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7925"/>
            <a:ext cx="12192000" cy="600075"/>
          </a:xfrm>
          <a:prstGeom prst="rect">
            <a:avLst/>
          </a:prstGeom>
        </p:spPr>
      </p:pic>
      <p:pic>
        <p:nvPicPr>
          <p:cNvPr id="4" name="Imagem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873" y="6176505"/>
            <a:ext cx="978225" cy="707253"/>
          </a:xfrm>
          <a:prstGeom prst="rect">
            <a:avLst/>
          </a:prstGeom>
        </p:spPr>
      </p:pic>
      <p:sp>
        <p:nvSpPr>
          <p:cNvPr id="11" name="Escreva seu título aqui.">
            <a:extLst>
              <a:ext uri="{FF2B5EF4-FFF2-40B4-BE49-F238E27FC236}">
                <a16:creationId xmlns:a16="http://schemas.microsoft.com/office/drawing/2014/main" id="{60AC19BD-30E9-644F-BB71-65F2C19874F2}"/>
              </a:ext>
            </a:extLst>
          </p:cNvPr>
          <p:cNvSpPr txBox="1"/>
          <p:nvPr/>
        </p:nvSpPr>
        <p:spPr>
          <a:xfrm>
            <a:off x="505262" y="3063787"/>
            <a:ext cx="10639816" cy="29238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>
            <a:lvl1pPr algn="ctr">
              <a:defRPr sz="3000" b="1">
                <a:solidFill>
                  <a:srgbClr val="535353"/>
                </a:solidFill>
                <a:effectLst>
                  <a:outerShdw blurRad="12700" dist="25400" dir="2700000" rotWithShape="0">
                    <a:srgbClr val="FFFFFF"/>
                  </a:outerShdw>
                </a:effectLst>
                <a:latin typeface="Agency FB"/>
                <a:ea typeface="Agency FB"/>
                <a:cs typeface="Agency FB"/>
                <a:sym typeface="Agency FB"/>
              </a:defRPr>
            </a:lvl1pPr>
          </a:lstStyle>
          <a:p>
            <a:pPr algn="l"/>
            <a:r>
              <a:rPr lang="pt-BR" sz="2800" b="0" dirty="0">
                <a:effectLst/>
                <a:latin typeface="Tw Cen MT" panose="020B0602020104020603" pitchFamily="34" charset="77"/>
              </a:rPr>
              <a:t>Demonstrar a percepção dos tutores da UNIFAP em relação  à pratica pedagógica, incluindo o papel da mediação pedagógica, da interação entre tutor e estudantes e da formação inicial e continuada desse mediador da EaD. </a:t>
            </a:r>
            <a:endParaRPr lang="pt-BR" sz="2000" b="0" dirty="0">
              <a:latin typeface="Tw Cen MT" panose="020B0602020104020603" pitchFamily="34" charset="77"/>
            </a:endParaRPr>
          </a:p>
          <a:p>
            <a:pPr algn="l"/>
            <a:endParaRPr lang="pt-BR" sz="2400" b="0" dirty="0">
              <a:solidFill>
                <a:schemeClr val="accent5">
                  <a:lumMod val="50000"/>
                </a:schemeClr>
              </a:solidFill>
              <a:effectLst/>
              <a:latin typeface="Tw Cen MT" panose="020B0602020104020603" pitchFamily="34" charset="0"/>
            </a:endParaRPr>
          </a:p>
          <a:p>
            <a:endParaRPr lang="pt-BR" sz="2400" dirty="0">
              <a:solidFill>
                <a:schemeClr val="accent5">
                  <a:lumMod val="50000"/>
                </a:schemeClr>
              </a:solidFill>
              <a:effectLst/>
              <a:latin typeface="Tw Cen MT" panose="020B0602020104020603" pitchFamily="34" charset="0"/>
            </a:endParaRPr>
          </a:p>
          <a:p>
            <a:endParaRPr sz="2400" b="0" dirty="0">
              <a:solidFill>
                <a:schemeClr val="accent5">
                  <a:lumMod val="50000"/>
                </a:schemeClr>
              </a:solidFill>
              <a:effectLst/>
              <a:latin typeface="Tw Cen MT" panose="020B0602020104020603" pitchFamily="34" charset="0"/>
            </a:endParaRPr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BF6A650F-2866-1A49-9927-00E83AF5E941}"/>
              </a:ext>
            </a:extLst>
          </p:cNvPr>
          <p:cNvSpPr txBox="1">
            <a:spLocks/>
          </p:cNvSpPr>
          <p:nvPr/>
        </p:nvSpPr>
        <p:spPr>
          <a:xfrm>
            <a:off x="399245" y="2167293"/>
            <a:ext cx="11792755" cy="62623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3000" b="1" dirty="0">
                <a:solidFill>
                  <a:srgbClr val="535353"/>
                </a:solidFill>
                <a:latin typeface="Tw Cen MT" panose="020B0602020104020603" pitchFamily="34" charset="77"/>
                <a:sym typeface="Agency FB"/>
              </a:rPr>
              <a:t>Objetivo</a:t>
            </a:r>
          </a:p>
        </p:txBody>
      </p:sp>
    </p:spTree>
    <p:extLst>
      <p:ext uri="{BB962C8B-B14F-4D97-AF65-F5344CB8AC3E}">
        <p14:creationId xmlns:p14="http://schemas.microsoft.com/office/powerpoint/2010/main" val="18577547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7925"/>
            <a:ext cx="12192000" cy="600075"/>
          </a:xfrm>
          <a:prstGeom prst="rect">
            <a:avLst/>
          </a:prstGeom>
        </p:spPr>
      </p:pic>
      <p:pic>
        <p:nvPicPr>
          <p:cNvPr id="4" name="Imagem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873" y="6176505"/>
            <a:ext cx="978225" cy="707253"/>
          </a:xfrm>
          <a:prstGeom prst="rect">
            <a:avLst/>
          </a:prstGeom>
        </p:spPr>
      </p:pic>
      <p:sp>
        <p:nvSpPr>
          <p:cNvPr id="11" name="Escreva seu título aqui.">
            <a:extLst>
              <a:ext uri="{FF2B5EF4-FFF2-40B4-BE49-F238E27FC236}">
                <a16:creationId xmlns:a16="http://schemas.microsoft.com/office/drawing/2014/main" id="{60AC19BD-30E9-644F-BB71-65F2C19874F2}"/>
              </a:ext>
            </a:extLst>
          </p:cNvPr>
          <p:cNvSpPr txBox="1"/>
          <p:nvPr/>
        </p:nvSpPr>
        <p:spPr>
          <a:xfrm>
            <a:off x="399245" y="2591542"/>
            <a:ext cx="11063885" cy="37856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>
            <a:lvl1pPr algn="ctr">
              <a:defRPr sz="3000" b="1">
                <a:solidFill>
                  <a:srgbClr val="535353"/>
                </a:solidFill>
                <a:effectLst>
                  <a:outerShdw blurRad="12700" dist="25400" dir="2700000" rotWithShape="0">
                    <a:srgbClr val="FFFFFF"/>
                  </a:outerShdw>
                </a:effectLst>
                <a:latin typeface="Agency FB"/>
                <a:ea typeface="Agency FB"/>
                <a:cs typeface="Agency FB"/>
                <a:sym typeface="Agency FB"/>
              </a:defRPr>
            </a:lvl1pPr>
          </a:lstStyle>
          <a:p>
            <a:pPr marL="342900" indent="-342900" algn="l">
              <a:buFontTx/>
              <a:buChar char="-"/>
            </a:pPr>
            <a:r>
              <a:rPr lang="pt-BR" sz="2400" b="0" dirty="0">
                <a:effectLst/>
                <a:latin typeface="Tw Cen MT" panose="020B0602020104020603" pitchFamily="34" charset="77"/>
              </a:rPr>
              <a:t>Vygotsky (</a:t>
            </a:r>
            <a:r>
              <a:rPr lang="pt-BR" sz="2400" b="0" dirty="0" err="1">
                <a:effectLst/>
                <a:latin typeface="Tw Cen MT" panose="020B0602020104020603" pitchFamily="34" charset="77"/>
              </a:rPr>
              <a:t>sociointeraonismo</a:t>
            </a:r>
            <a:r>
              <a:rPr lang="pt-BR" sz="2400" b="0" dirty="0">
                <a:effectLst/>
                <a:latin typeface="Tw Cen MT" panose="020B0602020104020603" pitchFamily="34" charset="77"/>
              </a:rPr>
              <a:t>): papel da mediação no processo de ensino e aprendizagem (ZDP</a:t>
            </a:r>
          </a:p>
          <a:p>
            <a:pPr marL="342900" indent="-342900" algn="l">
              <a:buFontTx/>
              <a:buChar char="-"/>
            </a:pPr>
            <a:r>
              <a:rPr lang="pt-BR" sz="2400" b="0" dirty="0" err="1">
                <a:effectLst/>
                <a:latin typeface="Tw Cen MT" panose="020B0602020104020603" pitchFamily="34" charset="77"/>
              </a:rPr>
              <a:t>Aretio</a:t>
            </a:r>
            <a:r>
              <a:rPr lang="pt-BR" sz="2400" b="0" dirty="0">
                <a:effectLst/>
                <a:latin typeface="Tw Cen MT" panose="020B0602020104020603" pitchFamily="34" charset="77"/>
              </a:rPr>
              <a:t> (2017): tutor é um orientador no processo de ensino e aprendizagem do estudante “solitário” e distante geograficamente. </a:t>
            </a:r>
          </a:p>
          <a:p>
            <a:pPr marL="342900" indent="-342900" algn="l">
              <a:buFontTx/>
              <a:buChar char="-"/>
            </a:pPr>
            <a:r>
              <a:rPr lang="pt-BR" sz="2400" b="0" dirty="0">
                <a:effectLst/>
                <a:latin typeface="Tw Cen MT" panose="020B0602020104020603" pitchFamily="34" charset="77"/>
              </a:rPr>
              <a:t>Mill (2010) e Moore e </a:t>
            </a:r>
            <a:r>
              <a:rPr lang="pt-BR" sz="2400" b="0" dirty="0" err="1">
                <a:effectLst/>
                <a:latin typeface="Tw Cen MT" panose="020B0602020104020603" pitchFamily="34" charset="77"/>
              </a:rPr>
              <a:t>Kearsley</a:t>
            </a:r>
            <a:r>
              <a:rPr lang="pt-BR" sz="2400" b="0" dirty="0">
                <a:effectLst/>
                <a:latin typeface="Tw Cen MT" panose="020B0602020104020603" pitchFamily="34" charset="77"/>
              </a:rPr>
              <a:t> (2010) : dilemas em relação a formação docente: falta de formação inicial em pedagogia, carência de formação continuada e ausência de experiência na EaD. Aprendem fazendo.</a:t>
            </a:r>
          </a:p>
          <a:p>
            <a:pPr marL="342900" indent="-342900" algn="l">
              <a:buFontTx/>
              <a:buChar char="-"/>
            </a:pPr>
            <a:endParaRPr lang="pt-BR" sz="2400" b="0" dirty="0">
              <a:effectLst/>
              <a:latin typeface="Tw Cen MT" panose="020B0602020104020603" pitchFamily="34" charset="77"/>
            </a:endParaRPr>
          </a:p>
          <a:p>
            <a:pPr marL="342900" indent="-342900" algn="l">
              <a:buFontTx/>
              <a:buChar char="-"/>
            </a:pPr>
            <a:endParaRPr lang="pt-BR" sz="2400" dirty="0">
              <a:solidFill>
                <a:schemeClr val="accent5">
                  <a:lumMod val="50000"/>
                </a:schemeClr>
              </a:solidFill>
              <a:effectLst/>
              <a:latin typeface="Tw Cen MT" panose="020B0602020104020603" pitchFamily="34" charset="0"/>
            </a:endParaRPr>
          </a:p>
          <a:p>
            <a:endParaRPr sz="2400" b="0" dirty="0">
              <a:solidFill>
                <a:schemeClr val="accent5">
                  <a:lumMod val="50000"/>
                </a:schemeClr>
              </a:solidFill>
              <a:effectLst/>
              <a:latin typeface="Tw Cen MT" panose="020B0602020104020603" pitchFamily="34" charset="0"/>
            </a:endParaRPr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D2E45568-8082-2046-BD72-DA1AD71D700C}"/>
              </a:ext>
            </a:extLst>
          </p:cNvPr>
          <p:cNvSpPr txBox="1">
            <a:spLocks/>
          </p:cNvSpPr>
          <p:nvPr/>
        </p:nvSpPr>
        <p:spPr>
          <a:xfrm>
            <a:off x="399245" y="1694861"/>
            <a:ext cx="11792755" cy="62623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3000" b="1" dirty="0">
                <a:solidFill>
                  <a:srgbClr val="535353"/>
                </a:solidFill>
                <a:latin typeface="Tw Cen MT" panose="020B0602020104020603" pitchFamily="34" charset="77"/>
                <a:sym typeface="Agency FB"/>
              </a:rPr>
              <a:t>Referencial teórico</a:t>
            </a:r>
          </a:p>
        </p:txBody>
      </p:sp>
    </p:spTree>
    <p:extLst>
      <p:ext uri="{BB962C8B-B14F-4D97-AF65-F5344CB8AC3E}">
        <p14:creationId xmlns:p14="http://schemas.microsoft.com/office/powerpoint/2010/main" val="14499702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7925"/>
            <a:ext cx="12192000" cy="600075"/>
          </a:xfrm>
          <a:prstGeom prst="rect">
            <a:avLst/>
          </a:prstGeom>
        </p:spPr>
      </p:pic>
      <p:pic>
        <p:nvPicPr>
          <p:cNvPr id="4" name="Imagem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873" y="6176505"/>
            <a:ext cx="978225" cy="707253"/>
          </a:xfrm>
          <a:prstGeom prst="rect">
            <a:avLst/>
          </a:prstGeom>
        </p:spPr>
      </p:pic>
      <p:sp>
        <p:nvSpPr>
          <p:cNvPr id="11" name="Escreva seu título aqui.">
            <a:extLst>
              <a:ext uri="{FF2B5EF4-FFF2-40B4-BE49-F238E27FC236}">
                <a16:creationId xmlns:a16="http://schemas.microsoft.com/office/drawing/2014/main" id="{60AC19BD-30E9-644F-BB71-65F2C19874F2}"/>
              </a:ext>
            </a:extLst>
          </p:cNvPr>
          <p:cNvSpPr txBox="1"/>
          <p:nvPr/>
        </p:nvSpPr>
        <p:spPr>
          <a:xfrm>
            <a:off x="518514" y="3003734"/>
            <a:ext cx="10567480" cy="26776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>
            <a:lvl1pPr algn="ctr">
              <a:defRPr sz="3000" b="1">
                <a:solidFill>
                  <a:srgbClr val="535353"/>
                </a:solidFill>
                <a:effectLst>
                  <a:outerShdw blurRad="12700" dist="25400" dir="2700000" rotWithShape="0">
                    <a:srgbClr val="FFFFFF"/>
                  </a:outerShdw>
                </a:effectLst>
                <a:latin typeface="Agency FB"/>
                <a:ea typeface="Agency FB"/>
                <a:cs typeface="Agency FB"/>
                <a:sym typeface="Agency FB"/>
              </a:defRPr>
            </a:lvl1pPr>
          </a:lstStyle>
          <a:p>
            <a:pPr marL="342900" indent="-342900" algn="l">
              <a:buFontTx/>
              <a:buChar char="-"/>
            </a:pPr>
            <a:r>
              <a:rPr lang="pt-BR" sz="2400" b="0" dirty="0">
                <a:effectLst/>
                <a:latin typeface="Tw Cen MT" panose="020B0602020104020603" pitchFamily="34" charset="77"/>
              </a:rPr>
              <a:t>Pesquisa exploratória e descritiva, com abordagem qualitativa</a:t>
            </a:r>
          </a:p>
          <a:p>
            <a:pPr marL="342900" indent="-342900" algn="l">
              <a:buFontTx/>
              <a:buChar char="-"/>
            </a:pPr>
            <a:r>
              <a:rPr lang="pt-BR" sz="2400" b="0" dirty="0">
                <a:effectLst/>
                <a:latin typeface="Tw Cen MT" panose="020B0602020104020603" pitchFamily="34" charset="77"/>
              </a:rPr>
              <a:t>Procedimento de coleta de dados:  levantamento com 24 tutores vinculados a UAB/UNIFAP, em 2017. </a:t>
            </a:r>
          </a:p>
          <a:p>
            <a:pPr marL="342900" indent="-342900" algn="l">
              <a:buFontTx/>
              <a:buChar char="-"/>
            </a:pPr>
            <a:r>
              <a:rPr lang="pt-BR" sz="2400" b="0" dirty="0">
                <a:effectLst/>
                <a:latin typeface="Tw Cen MT" panose="020B0602020104020603" pitchFamily="34" charset="77"/>
              </a:rPr>
              <a:t>O instrumento da pesquisa: questionário eletrônico com 24 itens</a:t>
            </a:r>
          </a:p>
          <a:p>
            <a:pPr marL="342900" indent="-342900" algn="l">
              <a:buFontTx/>
              <a:buChar char="-"/>
            </a:pPr>
            <a:r>
              <a:rPr lang="pt-BR" sz="2400" b="0" dirty="0">
                <a:effectLst/>
                <a:latin typeface="Tw Cen MT" panose="020B0602020104020603" pitchFamily="34" charset="77"/>
              </a:rPr>
              <a:t>Projeto de pesquisa aprovado pelo Comitê de Ética em Pesquisa (CEP), sob o número 2.089.73 </a:t>
            </a:r>
            <a:endParaRPr lang="pt-BR" sz="2400" dirty="0">
              <a:solidFill>
                <a:schemeClr val="accent5">
                  <a:lumMod val="50000"/>
                </a:schemeClr>
              </a:solidFill>
              <a:effectLst/>
              <a:latin typeface="Tw Cen MT" panose="020B0602020104020603" pitchFamily="34" charset="0"/>
            </a:endParaRPr>
          </a:p>
          <a:p>
            <a:endParaRPr sz="2400" b="0" dirty="0">
              <a:solidFill>
                <a:schemeClr val="accent5">
                  <a:lumMod val="50000"/>
                </a:schemeClr>
              </a:solidFill>
              <a:effectLst/>
              <a:latin typeface="Tw Cen MT" panose="020B0602020104020603" pitchFamily="34" charset="0"/>
            </a:endParaRPr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D2E45568-8082-2046-BD72-DA1AD71D700C}"/>
              </a:ext>
            </a:extLst>
          </p:cNvPr>
          <p:cNvSpPr txBox="1">
            <a:spLocks/>
          </p:cNvSpPr>
          <p:nvPr/>
        </p:nvSpPr>
        <p:spPr>
          <a:xfrm>
            <a:off x="642985" y="1963806"/>
            <a:ext cx="11792755" cy="62623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3000" b="1" dirty="0">
                <a:solidFill>
                  <a:srgbClr val="535353"/>
                </a:solidFill>
                <a:latin typeface="Tw Cen MT" panose="020B0602020104020603" pitchFamily="34" charset="77"/>
                <a:sym typeface="Agency FB"/>
              </a:rPr>
              <a:t>Procedimentos metodológicos</a:t>
            </a:r>
          </a:p>
        </p:txBody>
      </p:sp>
    </p:spTree>
    <p:extLst>
      <p:ext uri="{BB962C8B-B14F-4D97-AF65-F5344CB8AC3E}">
        <p14:creationId xmlns:p14="http://schemas.microsoft.com/office/powerpoint/2010/main" val="6083341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7925"/>
            <a:ext cx="12192000" cy="600075"/>
          </a:xfrm>
          <a:prstGeom prst="rect">
            <a:avLst/>
          </a:prstGeom>
        </p:spPr>
      </p:pic>
      <p:pic>
        <p:nvPicPr>
          <p:cNvPr id="4" name="Imagem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873" y="6176505"/>
            <a:ext cx="978225" cy="707253"/>
          </a:xfrm>
          <a:prstGeom prst="rect">
            <a:avLst/>
          </a:prstGeom>
        </p:spPr>
      </p:pic>
      <p:sp>
        <p:nvSpPr>
          <p:cNvPr id="8" name="Título 1">
            <a:extLst>
              <a:ext uri="{FF2B5EF4-FFF2-40B4-BE49-F238E27FC236}">
                <a16:creationId xmlns:a16="http://schemas.microsoft.com/office/drawing/2014/main" id="{D2E45568-8082-2046-BD72-DA1AD71D700C}"/>
              </a:ext>
            </a:extLst>
          </p:cNvPr>
          <p:cNvSpPr txBox="1">
            <a:spLocks/>
          </p:cNvSpPr>
          <p:nvPr/>
        </p:nvSpPr>
        <p:spPr>
          <a:xfrm>
            <a:off x="9024527" y="2757268"/>
            <a:ext cx="2665726" cy="214125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2800" b="1" dirty="0">
                <a:solidFill>
                  <a:srgbClr val="535353"/>
                </a:solidFill>
                <a:latin typeface="Tw Cen MT" panose="020B0602020104020603" pitchFamily="34" charset="77"/>
                <a:sym typeface="Agency FB"/>
              </a:rPr>
              <a:t>Análise e discussão: categorias de análises resultantes</a:t>
            </a:r>
          </a:p>
        </p:txBody>
      </p:sp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C3CB1A37-0163-5A4F-9FE2-CB4E1A835F1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68208375"/>
              </p:ext>
            </p:extLst>
          </p:nvPr>
        </p:nvGraphicFramePr>
        <p:xfrm>
          <a:off x="-1" y="1773138"/>
          <a:ext cx="7540283" cy="44590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30898617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7925"/>
            <a:ext cx="12192000" cy="600075"/>
          </a:xfrm>
          <a:prstGeom prst="rect">
            <a:avLst/>
          </a:prstGeom>
        </p:spPr>
      </p:pic>
      <p:pic>
        <p:nvPicPr>
          <p:cNvPr id="4" name="Imagem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873" y="6176505"/>
            <a:ext cx="978225" cy="707253"/>
          </a:xfrm>
          <a:prstGeom prst="rect">
            <a:avLst/>
          </a:prstGeom>
        </p:spPr>
      </p:pic>
      <p:sp>
        <p:nvSpPr>
          <p:cNvPr id="8" name="Título 1">
            <a:extLst>
              <a:ext uri="{FF2B5EF4-FFF2-40B4-BE49-F238E27FC236}">
                <a16:creationId xmlns:a16="http://schemas.microsoft.com/office/drawing/2014/main" id="{D2E45568-8082-2046-BD72-DA1AD71D700C}"/>
              </a:ext>
            </a:extLst>
          </p:cNvPr>
          <p:cNvSpPr txBox="1">
            <a:spLocks/>
          </p:cNvSpPr>
          <p:nvPr/>
        </p:nvSpPr>
        <p:spPr>
          <a:xfrm>
            <a:off x="252210" y="2652008"/>
            <a:ext cx="11687578" cy="285574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pt-BR" sz="2800" dirty="0"/>
              <a:t>respostas sobre o acesso à plataforma </a:t>
            </a:r>
            <a:r>
              <a:rPr lang="pt-BR" sz="2800" i="1" dirty="0" err="1"/>
              <a:t>Moodle</a:t>
            </a:r>
            <a:r>
              <a:rPr lang="pt-BR" sz="2800" dirty="0"/>
              <a:t>, que acontece diariamente; o retorno às solicitações dos estudantes no máximo em 48 horas.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pt-BR" sz="2800" dirty="0"/>
              <a:t>tutores pesquisados percebe sua interação e prática tutorial como adequadas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pt-BR" sz="2800" dirty="0"/>
              <a:t>Uma agilidade necessária na EaD, corroborada por pesquisas recentes, como a de </a:t>
            </a:r>
            <a:r>
              <a:rPr lang="pt-BR" sz="2800" dirty="0" err="1"/>
              <a:t>Chacón</a:t>
            </a:r>
            <a:r>
              <a:rPr lang="pt-BR" sz="2800" dirty="0"/>
              <a:t> e Herrera (2016), que afirmam a importância do tutor no processo de ensino e aprendizagem na EaD. </a:t>
            </a:r>
          </a:p>
          <a:p>
            <a:pPr marL="171450" indent="-171450" algn="l">
              <a:buFontTx/>
              <a:buChar char="-"/>
            </a:pPr>
            <a:endParaRPr lang="pt-BR" sz="1200" b="1" dirty="0">
              <a:solidFill>
                <a:srgbClr val="535353"/>
              </a:solidFill>
              <a:latin typeface="Tw Cen MT" panose="020B0602020104020603" pitchFamily="34" charset="77"/>
              <a:sym typeface="Agency FB"/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4C96B5BD-DD2B-2E4F-8FC6-BA4971773C94}"/>
              </a:ext>
            </a:extLst>
          </p:cNvPr>
          <p:cNvSpPr txBox="1">
            <a:spLocks/>
          </p:cNvSpPr>
          <p:nvPr/>
        </p:nvSpPr>
        <p:spPr>
          <a:xfrm>
            <a:off x="199622" y="1944355"/>
            <a:ext cx="11792755" cy="62623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3200" b="1" dirty="0"/>
              <a:t>Categoria 1: Tutores percebem a interação com o estudante como positiva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1679585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7925"/>
            <a:ext cx="12192000" cy="600075"/>
          </a:xfrm>
          <a:prstGeom prst="rect">
            <a:avLst/>
          </a:prstGeom>
        </p:spPr>
      </p:pic>
      <p:pic>
        <p:nvPicPr>
          <p:cNvPr id="4" name="Imagem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873" y="6176505"/>
            <a:ext cx="978225" cy="707253"/>
          </a:xfrm>
          <a:prstGeom prst="rect">
            <a:avLst/>
          </a:prstGeom>
        </p:spPr>
      </p:pic>
      <p:sp>
        <p:nvSpPr>
          <p:cNvPr id="8" name="Título 1">
            <a:extLst>
              <a:ext uri="{FF2B5EF4-FFF2-40B4-BE49-F238E27FC236}">
                <a16:creationId xmlns:a16="http://schemas.microsoft.com/office/drawing/2014/main" id="{D2E45568-8082-2046-BD72-DA1AD71D700C}"/>
              </a:ext>
            </a:extLst>
          </p:cNvPr>
          <p:cNvSpPr txBox="1">
            <a:spLocks/>
          </p:cNvSpPr>
          <p:nvPr/>
        </p:nvSpPr>
        <p:spPr>
          <a:xfrm>
            <a:off x="322549" y="3042988"/>
            <a:ext cx="10495507" cy="164641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pt-BR" sz="2400" dirty="0"/>
              <a:t>formação inicial não atende integralmente às exigências do MEC (BRASIL, 2016).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pt-BR" sz="2400" dirty="0"/>
              <a:t>Apesar de os tutores serem graduados e muitos possuírem pós-graduação, a maioria (14) não foi nem é professor presencial, o que a Portaria 183 (BRASIL, 2016) exige para a prática tutorial.</a:t>
            </a:r>
          </a:p>
          <a:p>
            <a:pPr marL="171450" indent="-171450" algn="l">
              <a:buFontTx/>
              <a:buChar char="-"/>
            </a:pPr>
            <a:endParaRPr lang="pt-BR" sz="600" b="1" dirty="0">
              <a:solidFill>
                <a:srgbClr val="535353"/>
              </a:solidFill>
              <a:latin typeface="Tw Cen MT" panose="020B0602020104020603" pitchFamily="34" charset="77"/>
              <a:sym typeface="Agency FB"/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4C96B5BD-DD2B-2E4F-8FC6-BA4971773C94}"/>
              </a:ext>
            </a:extLst>
          </p:cNvPr>
          <p:cNvSpPr txBox="1">
            <a:spLocks/>
          </p:cNvSpPr>
          <p:nvPr/>
        </p:nvSpPr>
        <p:spPr>
          <a:xfrm>
            <a:off x="199622" y="1944355"/>
            <a:ext cx="11792755" cy="62623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3000" b="1" dirty="0"/>
              <a:t>Categoria 2: Formação inicial atende parcialmente às exigências </a:t>
            </a:r>
          </a:p>
        </p:txBody>
      </p:sp>
    </p:spTree>
    <p:extLst>
      <p:ext uri="{BB962C8B-B14F-4D97-AF65-F5344CB8AC3E}">
        <p14:creationId xmlns:p14="http://schemas.microsoft.com/office/powerpoint/2010/main" val="26793954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7925"/>
            <a:ext cx="12192000" cy="600075"/>
          </a:xfrm>
          <a:prstGeom prst="rect">
            <a:avLst/>
          </a:prstGeom>
        </p:spPr>
      </p:pic>
      <p:pic>
        <p:nvPicPr>
          <p:cNvPr id="4" name="Imagem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873" y="6176505"/>
            <a:ext cx="978225" cy="707253"/>
          </a:xfrm>
          <a:prstGeom prst="rect">
            <a:avLst/>
          </a:prstGeom>
        </p:spPr>
      </p:pic>
      <p:sp>
        <p:nvSpPr>
          <p:cNvPr id="8" name="Título 1">
            <a:extLst>
              <a:ext uri="{FF2B5EF4-FFF2-40B4-BE49-F238E27FC236}">
                <a16:creationId xmlns:a16="http://schemas.microsoft.com/office/drawing/2014/main" id="{D2E45568-8082-2046-BD72-DA1AD71D700C}"/>
              </a:ext>
            </a:extLst>
          </p:cNvPr>
          <p:cNvSpPr txBox="1">
            <a:spLocks/>
          </p:cNvSpPr>
          <p:nvPr/>
        </p:nvSpPr>
        <p:spPr>
          <a:xfrm>
            <a:off x="350685" y="3042988"/>
            <a:ext cx="10495507" cy="164641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pt-BR" sz="2800" dirty="0"/>
              <a:t>maioria (19) possui especialização e alguns (4) possuem mestrado.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pt-BR" sz="2800" dirty="0"/>
              <a:t>apesar de não haver exigência de pós-graduação para o exercício da tutoria EaD, o quadro de tutores da UNIFAP professores com formação continuada adequada</a:t>
            </a:r>
            <a:endParaRPr lang="pt-BR" sz="200" b="1" dirty="0">
              <a:solidFill>
                <a:srgbClr val="535353"/>
              </a:solidFill>
              <a:latin typeface="Tw Cen MT" panose="020B0602020104020603" pitchFamily="34" charset="77"/>
              <a:sym typeface="Agency FB"/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4C96B5BD-DD2B-2E4F-8FC6-BA4971773C94}"/>
              </a:ext>
            </a:extLst>
          </p:cNvPr>
          <p:cNvSpPr txBox="1">
            <a:spLocks/>
          </p:cNvSpPr>
          <p:nvPr/>
        </p:nvSpPr>
        <p:spPr>
          <a:xfrm>
            <a:off x="350685" y="2198906"/>
            <a:ext cx="11792755" cy="62623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3000" b="1" dirty="0"/>
              <a:t>Categoria 3: Formação continuada adequada</a:t>
            </a:r>
          </a:p>
        </p:txBody>
      </p:sp>
    </p:spTree>
    <p:extLst>
      <p:ext uri="{BB962C8B-B14F-4D97-AF65-F5344CB8AC3E}">
        <p14:creationId xmlns:p14="http://schemas.microsoft.com/office/powerpoint/2010/main" val="191794852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635</TotalTime>
  <Words>652</Words>
  <Application>Microsoft Macintosh PowerPoint</Application>
  <PresentationFormat>Widescreen</PresentationFormat>
  <Paragraphs>76</Paragraphs>
  <Slides>12</Slides>
  <Notes>12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8" baseType="lpstr">
      <vt:lpstr>Agency FB</vt:lpstr>
      <vt:lpstr>Arial</vt:lpstr>
      <vt:lpstr>Calibri</vt:lpstr>
      <vt:lpstr>Calibri Light</vt:lpstr>
      <vt:lpstr>Tw Cen MT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PROF ENIEL</dc:creator>
  <cp:lastModifiedBy>Microsoft Office User</cp:lastModifiedBy>
  <cp:revision>64</cp:revision>
  <dcterms:created xsi:type="dcterms:W3CDTF">2018-07-30T17:39:01Z</dcterms:created>
  <dcterms:modified xsi:type="dcterms:W3CDTF">2018-10-03T13:15:43Z</dcterms:modified>
</cp:coreProperties>
</file>