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Montserrat" charset="0"/>
      <p:regular r:id="rId14"/>
      <p:bold r:id="rId15"/>
      <p:italic r:id="rId16"/>
      <p:boldItalic r:id="rId17"/>
    </p:embeddedFont>
    <p:embeddedFont>
      <p:font typeface="Playfair Display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96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755841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c0d4676ff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c0d4676ff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b5f3f988c_0_16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b5f3f988c_0_16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a14ecce9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a14ecce92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b7e6aa64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b7e6aa64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95e9970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95e9970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b7e6aa64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b7e6aa64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b5f3f988c_0_16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b5f3f988c_0_16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b5f3f988c_0_16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b5f3f988c_0_16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b5f3f988c_0_16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b5f3f988c_0_16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14ecce9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a14ecce9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731300" y="164775"/>
            <a:ext cx="4319400" cy="481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b="1"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hitaborba@uol.com.br" TargetMode="External"/><Relationship Id="rId3" Type="http://schemas.openxmlformats.org/officeDocument/2006/relationships/hyperlink" Target="http://www.scielo.br/scielo.php?pid=S1981-77462013000200004&amp;script=sci_abstract&amp;tlng=pt" TargetMode="External"/><Relationship Id="rId7" Type="http://schemas.openxmlformats.org/officeDocument/2006/relationships/hyperlink" Target="mailto:luisfernandohita1@g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brasil.faimerfri.org/wp-content/uploads/2014/12/EBC_aprendendo-com-a-experi%C3%AAncia-bras" TargetMode="External"/><Relationship Id="rId5" Type="http://schemas.openxmlformats.org/officeDocument/2006/relationships/hyperlink" Target="https://www.researchgate.net/profile/Carla_Rosane_Teo/publication/279459158_Impacto_de_program" TargetMode="External"/><Relationship Id="rId4" Type="http://schemas.openxmlformats.org/officeDocument/2006/relationships/hyperlink" Target="https://www.portalnepas.org.br/abcshs/article/view/81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lo.br/scielo.php?pid=S1981-77462013000200004&amp;script=sci_abstract&amp;tlng=p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brasil.faimerfri.org/wp-content/uploads/2014/12/EBC_aprendendo-com-a-experi%C3%AAncia-bras" TargetMode="External"/><Relationship Id="rId5" Type="http://schemas.openxmlformats.org/officeDocument/2006/relationships/hyperlink" Target="https://www.researchgate.net/profile/Carla_Rosane_Teo/publication/279459158_Impacto_de_program" TargetMode="External"/><Relationship Id="rId4" Type="http://schemas.openxmlformats.org/officeDocument/2006/relationships/hyperlink" Target="https://www.portalnepas.org.br/abcshs/article/view/81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A7D6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i="1">
                <a:solidFill>
                  <a:srgbClr val="000000"/>
                </a:solidFill>
              </a:rPr>
              <a:t>CURRÍCULOS x DCNs.  </a:t>
            </a:r>
            <a:endParaRPr sz="400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000000"/>
                </a:solidFill>
              </a:rPr>
              <a:t>DO DESEJO AO REAL </a:t>
            </a:r>
            <a:endParaRPr sz="4000"/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1002200" y="3478325"/>
            <a:ext cx="7707600" cy="73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i="1"/>
              <a:t>WEBQUEST</a:t>
            </a:r>
            <a:endParaRPr sz="3000" i="1"/>
          </a:p>
        </p:txBody>
      </p:sp>
      <p:sp>
        <p:nvSpPr>
          <p:cNvPr id="60" name="Google Shape;60;p13"/>
          <p:cNvSpPr txBox="1"/>
          <p:nvPr/>
        </p:nvSpPr>
        <p:spPr>
          <a:xfrm>
            <a:off x="7132625" y="4660925"/>
            <a:ext cx="2011500" cy="38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 Por: LUIS FERNANDO HITA                                        2018</a:t>
            </a: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4A86E8"/>
                </a:highlight>
              </a:rPr>
              <a:t>P</a:t>
            </a:r>
            <a:r>
              <a:rPr lang="pt-BR">
                <a:highlight>
                  <a:srgbClr val="6D9EEB"/>
                </a:highlight>
              </a:rPr>
              <a:t>ARA REFLETIR UM POUCO...</a:t>
            </a:r>
            <a:endParaRPr>
              <a:highlight>
                <a:srgbClr val="6D9EEB"/>
              </a:highlight>
            </a:endParaRPr>
          </a:p>
        </p:txBody>
      </p:sp>
      <p:sp>
        <p:nvSpPr>
          <p:cNvPr id="126" name="Google Shape;126;p22"/>
          <p:cNvSpPr txBox="1">
            <a:spLocks noGrp="1"/>
          </p:cNvSpPr>
          <p:nvPr>
            <p:ph type="body" idx="1"/>
          </p:nvPr>
        </p:nvSpPr>
        <p:spPr>
          <a:xfrm>
            <a:off x="194025" y="1222275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5223050" y="693450"/>
            <a:ext cx="3423600" cy="37566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i="1"/>
              <a:t> </a:t>
            </a:r>
            <a:r>
              <a:rPr lang="pt-BR" sz="1000" i="1"/>
              <a:t>   </a:t>
            </a:r>
            <a:r>
              <a:rPr lang="pt-BR" i="1"/>
              <a:t>  </a:t>
            </a:r>
            <a:r>
              <a:rPr lang="pt-BR" b="1" i="1"/>
              <a:t>“</a:t>
            </a:r>
            <a:r>
              <a:rPr lang="pt-BR" b="1">
                <a:latin typeface="Arial"/>
                <a:ea typeface="Arial"/>
                <a:cs typeface="Arial"/>
                <a:sym typeface="Arial"/>
              </a:rPr>
              <a:t>Nessa passagem de milênio, uma das tarefas intelectuais mais instigantes será a de fundamentar uma concepção e uma </a:t>
            </a:r>
            <a:r>
              <a:rPr lang="pt-BR" b="1" i="1">
                <a:latin typeface="Arial"/>
                <a:ea typeface="Arial"/>
                <a:cs typeface="Arial"/>
                <a:sym typeface="Arial"/>
              </a:rPr>
              <a:t>prática</a:t>
            </a:r>
            <a:r>
              <a:rPr lang="pt-BR" b="1">
                <a:latin typeface="Arial"/>
                <a:ea typeface="Arial"/>
                <a:cs typeface="Arial"/>
                <a:sym typeface="Arial"/>
              </a:rPr>
              <a:t> vinculada à ideia de saúde. Saúde como modo inédito de  contemplar a vida, doença como forma de vida recusada pela vida.   Saúde como alegria, gozo, estética, prazer, axé, solidariedade, qualidade de vida, felicidade en fin.”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>
                <a:latin typeface="Arial"/>
                <a:ea typeface="Arial"/>
                <a:cs typeface="Arial"/>
                <a:sym typeface="Arial"/>
              </a:rPr>
              <a:t>   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>
                <a:latin typeface="Arial"/>
                <a:ea typeface="Arial"/>
                <a:cs typeface="Arial"/>
                <a:sym typeface="Arial"/>
              </a:rPr>
              <a:t>                                             Jairnilson PAIM, 1995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600" i="1"/>
              <a:t>                         </a:t>
            </a:r>
            <a:endParaRPr sz="1600" i="1"/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600"/>
              <a:t>                                           </a:t>
            </a:r>
            <a:endParaRPr sz="16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28" name="Google Shape;12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458200"/>
            <a:ext cx="3825375" cy="2492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311700" y="211850"/>
            <a:ext cx="852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6FA8DC"/>
                </a:highlight>
              </a:rPr>
              <a:t>REFERÊNCIAS - CRÉDITOS</a:t>
            </a:r>
            <a:endParaRPr>
              <a:highlight>
                <a:srgbClr val="6FA8DC"/>
              </a:highlight>
            </a:endParaRPr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311700" y="835550"/>
            <a:ext cx="8520600" cy="4084200"/>
          </a:xfrm>
          <a:prstGeom prst="rect">
            <a:avLst/>
          </a:prstGeom>
          <a:solidFill>
            <a:srgbClr val="D9D2E9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❖"/>
            </a:pPr>
            <a:r>
              <a:rPr lang="pt-BR" sz="1500"/>
              <a:t>Imagens de arquivo pessoal e da internet, acesso em 07 de  agosto  de 2018.</a:t>
            </a:r>
            <a:endParaRPr sz="15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http://www.scielo.br/scielo.php?pid=S1981-77462013000200004&amp;cript=sci_abstract&amp;tlng=pt</a:t>
            </a:r>
            <a:endParaRPr sz="11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4"/>
              </a:rPr>
              <a:t>https://www.portalnepas.org.br/abcshs/article/view/811</a:t>
            </a:r>
            <a:endParaRPr sz="11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5"/>
              </a:rPr>
              <a:t>https://www.researchgate.net/profile/Carla_Rosane_Teo/publication/279459158_Impacto_de_program</a:t>
            </a:r>
            <a:endParaRPr sz="11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https://brasil.faimerfri.org/wp-content/uploads/2014/12/EBC_aprendend</a:t>
            </a:r>
            <a:endParaRPr sz="1100">
              <a:solidFill>
                <a:srgbClr val="000000"/>
              </a:solidFill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rgbClr val="000000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/>
              </a:rPr>
              <a:t>http://www.scielo.br/pdf/codas/v27n1/pt_2317-1782-codas-27-01-00058.pdf</a:t>
            </a:r>
            <a:r>
              <a:rPr lang="pt-BR" sz="1100" u="sng">
                <a:solidFill>
                  <a:srgbClr val="000000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o-com-a-experi%C3%AAncia-bras</a:t>
            </a:r>
            <a:r>
              <a:rPr lang="pt-BR" sz="1500">
                <a:solidFill>
                  <a:srgbClr val="000000"/>
                </a:solidFill>
              </a:rPr>
              <a:t>/</a:t>
            </a:r>
            <a:endParaRPr sz="1500">
              <a:solidFill>
                <a:srgbClr val="000000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457200" lvl="0" indent="-32385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500"/>
              <a:buChar char="❖"/>
            </a:pPr>
            <a:r>
              <a:rPr lang="pt-BR" sz="1500"/>
              <a:t>Reflexão do Texto: Autoria própria</a:t>
            </a:r>
            <a:endParaRPr sz="1500"/>
          </a:p>
          <a:p>
            <a: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❖"/>
            </a:pPr>
            <a:r>
              <a:rPr lang="pt-BR" sz="1500"/>
              <a:t>Criação da Webquest : Luis Fernando Hita </a:t>
            </a:r>
            <a:endParaRPr sz="1500"/>
          </a:p>
          <a:p>
            <a: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Char char="❖"/>
            </a:pPr>
            <a:r>
              <a:rPr lang="pt-BR" sz="1500"/>
              <a:t>Contato (e-mail): </a:t>
            </a:r>
            <a:r>
              <a:rPr lang="pt-BR" sz="1500" u="sng">
                <a:solidFill>
                  <a:schemeClr val="hlink"/>
                </a:solidFill>
                <a:hlinkClick r:id="rId7"/>
              </a:rPr>
              <a:t>luisfernandohita1@gmail.com</a:t>
            </a:r>
            <a:r>
              <a:rPr lang="pt-BR" sz="1500"/>
              <a:t>  ou </a:t>
            </a:r>
            <a:r>
              <a:rPr lang="pt-BR" sz="1500" u="sng">
                <a:solidFill>
                  <a:schemeClr val="hlink"/>
                </a:solidFill>
                <a:hlinkClick r:id="rId8"/>
              </a:rPr>
              <a:t>hitaborba@uol.com.br</a:t>
            </a:r>
            <a:r>
              <a:rPr lang="pt-BR" sz="1500"/>
              <a:t> </a:t>
            </a:r>
            <a:endParaRPr sz="1500"/>
          </a:p>
          <a:p>
            <a:pPr marL="0" lvl="0" indent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500"/>
              <a:t>Agradecimentos:  Pelos ensinamentos da Profa. Dra. Karla Rocha </a:t>
            </a:r>
            <a:endParaRPr sz="15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4293300" cy="214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000"/>
              <a:t>WEBQUEST</a:t>
            </a:r>
            <a:endParaRPr sz="50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Currículos x DCNs  do Desejo ao ao Real </a:t>
            </a:r>
            <a:endParaRPr sz="1800"/>
          </a:p>
        </p:txBody>
      </p:sp>
      <p:cxnSp>
        <p:nvCxnSpPr>
          <p:cNvPr id="66" name="Google Shape;66;p14"/>
          <p:cNvCxnSpPr/>
          <p:nvPr/>
        </p:nvCxnSpPr>
        <p:spPr>
          <a:xfrm flipH="1">
            <a:off x="4814000" y="47075"/>
            <a:ext cx="11700" cy="5049300"/>
          </a:xfrm>
          <a:prstGeom prst="straightConnector1">
            <a:avLst/>
          </a:prstGeom>
          <a:noFill/>
          <a:ln w="762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4"/>
          <p:cNvSpPr txBox="1"/>
          <p:nvPr/>
        </p:nvSpPr>
        <p:spPr>
          <a:xfrm>
            <a:off x="5025800" y="129475"/>
            <a:ext cx="3919500" cy="48963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/>
              <a:t>SUMÁRIO</a:t>
            </a:r>
            <a:endParaRPr sz="20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INTRODUÇÃO…………...…...pág. 3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TAREFA…………………...……pág.5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PROCESSO……………...……pág. 6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FONTE……………………...…..pág.7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AVALIAÇÃO…………………....pág.8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CONCLUSÃO………..………...pág.9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REFLEXÃO………………..….pág.10</a:t>
            </a:r>
            <a:endParaRPr sz="1800"/>
          </a:p>
          <a:p>
            <a:pPr marL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REFERÊNCIAS………..…….pág. 11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252725"/>
            <a:ext cx="8520600" cy="62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INTRODUÇÃO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020750"/>
            <a:ext cx="8520600" cy="35481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3A3A3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/>
            </a:r>
            <a:br>
              <a:rPr lang="pt-BR" sz="1500" b="1">
                <a:solidFill>
                  <a:srgbClr val="3A3A3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</a:br>
            <a:r>
              <a:rPr lang="pt-BR" sz="1500" b="1">
                <a:solidFill>
                  <a:srgbClr val="3A3A3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Por ainda ser um desafio a implantação das DCN dos cursos de graduação em saúde, observa-se a importância de se compreender a estruturação dos currículos de formação profissional e entender em qual paradigma o egresso está sendo formado. </a:t>
            </a:r>
            <a:endParaRPr sz="1500" b="1">
              <a:solidFill>
                <a:srgbClr val="3A3A3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rgbClr val="3A3A3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Temos que compreender ainda a distância que existe entre o desejado e a realidade implementada na maioria dos Cursos de Saúde </a:t>
            </a:r>
            <a:endParaRPr sz="1500" b="1">
              <a:solidFill>
                <a:srgbClr val="3A3A3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solidFill>
                <a:srgbClr val="3A3A3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400">
                <a:solidFill>
                  <a:srgbClr val="3A3A3A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solidFill>
                <a:srgbClr val="3A3A3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1200">
              <a:solidFill>
                <a:srgbClr val="3A3A3A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541425" y="3448600"/>
            <a:ext cx="5096400" cy="7650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pt-BR" sz="1500" b="1" i="1">
                <a:solidFill>
                  <a:srgbClr val="3A3A3A"/>
                </a:solidFill>
                <a:highlight>
                  <a:schemeClr val="lt1"/>
                </a:highlight>
              </a:rPr>
              <a:t>As acções pedagógicas implementadas nas maioria das instituições estão ainda muito distantes das necessidades do SUS </a:t>
            </a:r>
            <a:endParaRPr sz="1500" b="1" i="1">
              <a:solidFill>
                <a:srgbClr val="3A3A3A"/>
              </a:solidFill>
              <a:highlight>
                <a:schemeClr val="lt1"/>
              </a:highlight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3838" y="2712175"/>
            <a:ext cx="2562225" cy="179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311700" y="366875"/>
            <a:ext cx="8520600" cy="65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INTRODUÇÃO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410325" y="1017875"/>
            <a:ext cx="8520600" cy="3474300"/>
          </a:xfrm>
          <a:prstGeom prst="rect">
            <a:avLst/>
          </a:prstGeom>
          <a:solidFill>
            <a:srgbClr val="F3F3F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 i="1">
                <a:solidFill>
                  <a:srgbClr val="3A3A3A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Desafio ; a </a:t>
            </a:r>
            <a:r>
              <a:rPr lang="pt-BR" sz="1400" b="1">
                <a:latin typeface="Arial"/>
                <a:ea typeface="Arial"/>
                <a:cs typeface="Arial"/>
                <a:sym typeface="Arial"/>
              </a:rPr>
              <a:t>formação de profissionais de saúde, principalmente a  construção de novas práticas a partir da saúde : da VIDA </a:t>
            </a:r>
            <a:endParaRPr sz="1400" b="1" i="1">
              <a:solidFill>
                <a:srgbClr val="3A3A3A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500" b="1">
              <a:solidFill>
                <a:srgbClr val="3A3A3A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500" b="1">
              <a:solidFill>
                <a:srgbClr val="3A3A3A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500" b="1">
              <a:solidFill>
                <a:srgbClr val="3A3A3A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500" b="1">
              <a:solidFill>
                <a:srgbClr val="3A3A3A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529625" y="2012700"/>
            <a:ext cx="7285800" cy="1118100"/>
          </a:xfrm>
          <a:prstGeom prst="rect">
            <a:avLst/>
          </a:prstGeom>
          <a:noFill/>
          <a:ln w="9525" cap="flat" cmpd="sng">
            <a:solidFill>
              <a:srgbClr val="D9D2E9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pt-BR" b="1">
                <a:solidFill>
                  <a:schemeClr val="dk2"/>
                </a:solidFill>
              </a:rPr>
              <a:t>A fundamentação de saúde enquanto vida, felicidade, provoca um novo desafio a ser enfrentado pelo paradigma da integralidade do cuidado, que é a inter-relação  dialética entre a excelência técnica e a relevância social a Partir da propia Vida </a:t>
            </a:r>
            <a:endParaRPr b="1">
              <a:solidFill>
                <a:srgbClr val="3A3A3A"/>
              </a:solidFill>
              <a:highlight>
                <a:srgbClr val="D9D2E9"/>
              </a:highlight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9350" y="3187375"/>
            <a:ext cx="29189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329550"/>
            <a:ext cx="8520600" cy="56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TAREFA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976900"/>
            <a:ext cx="8520600" cy="3591900"/>
          </a:xfrm>
          <a:prstGeom prst="rect">
            <a:avLst/>
          </a:prstGeom>
          <a:solidFill>
            <a:srgbClr val="EFEFEF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 b="1">
                <a:latin typeface="Arial"/>
                <a:ea typeface="Arial"/>
                <a:cs typeface="Arial"/>
                <a:sym typeface="Arial"/>
              </a:rPr>
              <a:t>Como pensar e construir de forma crítica e criativa  , instrumentos  com parâmetros e indicadores de avaliação que facilitem e permitam aos gestores do curso da Saúde, avaliar os mesmos de forma processual,o seus cursos  e assim, realizar adequações de rumo ou mudanças radicais nos Currículos e Projetos Políticos Pedagógicos , a partir das necessidades reais da população</a:t>
            </a:r>
            <a:r>
              <a:rPr lang="pt-BR" sz="1200">
                <a:latin typeface="Arial"/>
                <a:ea typeface="Arial"/>
                <a:cs typeface="Arial"/>
                <a:sym typeface="Arial"/>
              </a:rPr>
              <a:t> </a:t>
            </a:r>
            <a:endParaRPr sz="1500"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500"/>
          </a:p>
          <a:p>
            <a:pPr marL="0" lvl="0" indent="0" algn="ctr">
              <a:spcBef>
                <a:spcPts val="1600"/>
              </a:spcBef>
              <a:spcAft>
                <a:spcPts val="1600"/>
              </a:spcAft>
              <a:buNone/>
            </a:pPr>
            <a:endParaRPr sz="1500"/>
          </a:p>
        </p:txBody>
      </p:sp>
      <p:sp>
        <p:nvSpPr>
          <p:cNvPr id="90" name="Google Shape;90;p17"/>
          <p:cNvSpPr txBox="1"/>
          <p:nvPr/>
        </p:nvSpPr>
        <p:spPr>
          <a:xfrm>
            <a:off x="2012625" y="2118600"/>
            <a:ext cx="4908000" cy="25422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Instrumento participativo, onde  sua  implementação provoque verdadeiras mudanças no Ensino Aprendizagem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Visando  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pt-BR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 </a:t>
            </a:r>
            <a:r>
              <a:rPr lang="pt-BR" b="1">
                <a:solidFill>
                  <a:schemeClr val="dk2"/>
                </a:solidFill>
              </a:rPr>
              <a:t>a inter-relação  dialética entre a excelência técnica e a necessidade  e relevância social , para a proteção da VIDA </a:t>
            </a:r>
            <a:endParaRPr b="1">
              <a:solidFill>
                <a:schemeClr val="dk2"/>
              </a:solidFill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9263" y="2654150"/>
            <a:ext cx="1195288" cy="872549"/>
          </a:xfrm>
          <a:prstGeom prst="rect">
            <a:avLst/>
          </a:prstGeom>
          <a:noFill/>
          <a:ln>
            <a:noFill/>
          </a:ln>
          <a:effectLst>
            <a:reflection endPos="30000" dist="38100" dir="5400000" fadeDir="5400012" sy="-100000" algn="bl" rotWithShape="0"/>
          </a:effectLst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79262" y="2495847"/>
            <a:ext cx="1450263" cy="178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105925"/>
            <a:ext cx="8520600" cy="60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O PROCESSO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11700" y="635575"/>
            <a:ext cx="8520600" cy="43197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D9D2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/>
              <a:t>Para executar a tarefa, será necessário seguir os seguintes passos:</a:t>
            </a:r>
            <a:endParaRPr sz="1600"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600" b="1"/>
              <a:t> 1- Escolher  um ou dois Artigos das DCNs referente ao seu curso  Referente a área ou Subárea :</a:t>
            </a:r>
            <a:endParaRPr sz="1600"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600" b="1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600" b="1"/>
              <a:t> </a:t>
            </a:r>
            <a:endParaRPr sz="1600" b="1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1600" b="1"/>
          </a:p>
          <a:p>
            <a:pPr marL="457200" lvl="0" indent="-330200" rtl="0">
              <a:spcBef>
                <a:spcPts val="1600"/>
              </a:spcBef>
              <a:spcAft>
                <a:spcPts val="0"/>
              </a:spcAft>
              <a:buSzPts val="1600"/>
              <a:buChar char="❖"/>
            </a:pPr>
            <a:r>
              <a:rPr lang="pt-BR" sz="1600" b="1"/>
              <a:t>2-Informe qual você escolheu, cite e explique e construa   uma relação com seu seu curso /formação aspectos  positivo e outro negativo da sua preferência.</a:t>
            </a:r>
            <a:endParaRPr sz="1600" b="1"/>
          </a:p>
          <a:p>
            <a: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pt-BR" sz="1600" b="1"/>
              <a:t>3- Faça uma busca on line, pesquise artigos, reportagens que embasa sua opinião.</a:t>
            </a:r>
            <a:endParaRPr sz="1600" b="1"/>
          </a:p>
          <a:p>
            <a: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❖"/>
            </a:pPr>
            <a:r>
              <a:rPr lang="pt-BR" sz="1600" b="1"/>
              <a:t>4- Finalize  com uma crítica e sugestões de implementação ou mudança </a:t>
            </a:r>
            <a:endParaRPr sz="1600" b="1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9" name="Google Shape;99;p18"/>
          <p:cNvSpPr/>
          <p:nvPr/>
        </p:nvSpPr>
        <p:spPr>
          <a:xfrm>
            <a:off x="635575" y="1842200"/>
            <a:ext cx="6814800" cy="13395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Playfair Display"/>
              <a:buChar char="❖"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Atenção em Saúde 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Playfair Display"/>
              <a:buChar char="❖"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Gestão em Saúde 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Playfair Display"/>
              <a:buChar char="❖"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Educação em saúde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Playfair Display"/>
              <a:buChar char="❖"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Práticas ou competências  em Saúde individual ou coletiva  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FONTE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  <a:solidFill>
            <a:srgbClr val="D9D2E9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/>
              <a:t>Para ajudar na sua busca de estudos, no quadro ao lado está links sobre os temas da tarefa que podem fundamentar suas opiniões.</a:t>
            </a:r>
            <a:endParaRPr sz="1500" b="1"/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500" b="1"/>
              <a:t>Leia com atenção,  procure, navegue, discuta com a turma e poste seus comentários junto com o texto que faz embasamento a sua explicação.</a:t>
            </a:r>
            <a:endParaRPr sz="1500" b="1"/>
          </a:p>
        </p:txBody>
      </p:sp>
      <p:sp>
        <p:nvSpPr>
          <p:cNvPr id="106" name="Google Shape;106;p19"/>
          <p:cNvSpPr txBox="1">
            <a:spLocks noGrp="1"/>
          </p:cNvSpPr>
          <p:nvPr>
            <p:ph type="body" idx="2"/>
          </p:nvPr>
        </p:nvSpPr>
        <p:spPr>
          <a:xfrm>
            <a:off x="4666150" y="1017725"/>
            <a:ext cx="39999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/>
              <a:t>Links</a:t>
            </a:r>
            <a:endParaRPr sz="1100"/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274E1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http://www.scielo.br/scielo.php?pid=S1981-77462013000200004&amp;cript=sci_abstract&amp;tlng=pt</a:t>
            </a:r>
            <a:endParaRPr sz="1100">
              <a:solidFill>
                <a:srgbClr val="274E1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274E1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4"/>
              </a:rPr>
              <a:t>https://www.portalnepas.org.br/abcshs/article/view/811</a:t>
            </a:r>
            <a:endParaRPr sz="1100">
              <a:solidFill>
                <a:srgbClr val="274E1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274E1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5"/>
              </a:rPr>
              <a:t>https://www.researchgate.net/profile/Carla_Rosane_Teo/publication/279459158_Impacto_de_program</a:t>
            </a:r>
            <a:endParaRPr sz="1100">
              <a:solidFill>
                <a:srgbClr val="274E1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 u="sng">
                <a:solidFill>
                  <a:srgbClr val="274E1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https://brasil.faimerfri.org/wp-content/uploads/2014/12/EBC_aprendend</a:t>
            </a:r>
            <a:endParaRPr sz="1100">
              <a:solidFill>
                <a:srgbClr val="274E13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100">
                <a:solidFill>
                  <a:srgbClr val="274E13"/>
                </a:solidFill>
                <a:highlight>
                  <a:srgbClr val="FFFFFF"/>
                </a:highlight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6"/>
              </a:rPr>
              <a:t>http://www.scielo.br/pdf/codas/v27n1/pt_2317-1782-codas-27-01-00058.pdf</a:t>
            </a:r>
            <a:r>
              <a:rPr lang="pt-BR" sz="1100" u="sng">
                <a:solidFill>
                  <a:srgbClr val="274E1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6"/>
              </a:rPr>
              <a:t>o-com-a-experi%C3%AAncia-bras</a:t>
            </a:r>
            <a:endParaRPr sz="1100">
              <a:solidFill>
                <a:srgbClr val="274E13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000">
              <a:solidFill>
                <a:srgbClr val="0E7744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highlight>
                  <a:srgbClr val="B4A7D6"/>
                </a:highlight>
              </a:rPr>
              <a:t>AVALIAÇÃO</a:t>
            </a:r>
            <a:endParaRPr>
              <a:highlight>
                <a:srgbClr val="B4A7D6"/>
              </a:highlight>
            </a:endParaRPr>
          </a:p>
        </p:txBody>
      </p:sp>
      <p:sp>
        <p:nvSpPr>
          <p:cNvPr id="112" name="Google Shape;112;p20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solidFill>
            <a:srgbClr val="CFE2F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/>
              <a:t>Os critérios de nota para avaliação serão os seguintes:</a:t>
            </a: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b="1"/>
              <a:t>1,0 - Entrega no prazo combinado.</a:t>
            </a: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b="1"/>
              <a:t>2,0 - Auto - avaliação (de zero a dois , quantos pontos você se concede).</a:t>
            </a: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b="1"/>
              <a:t>3,0 - Responder as atividades propostas.</a:t>
            </a:r>
            <a:endParaRPr b="1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b="1"/>
              <a:t>4,0 - Materiais entregues como embasamento da opinião. </a:t>
            </a:r>
            <a:endParaRPr b="1"/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2150" y="2942925"/>
            <a:ext cx="2400150" cy="1825475"/>
          </a:xfrm>
          <a:prstGeom prst="rect">
            <a:avLst/>
          </a:prstGeom>
          <a:noFill/>
          <a:ln>
            <a:noFill/>
          </a:ln>
          <a:effectLst>
            <a:reflection endPos="30000" dist="38100" dir="5400000" fadeDir="5400012" sy="-100000" algn="bl" rotWithShape="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000000"/>
                </a:solidFill>
                <a:highlight>
                  <a:srgbClr val="B4A7D6"/>
                </a:highlight>
              </a:rPr>
              <a:t>CONCLUSÃO</a:t>
            </a:r>
            <a:endParaRPr>
              <a:solidFill>
                <a:srgbClr val="000000"/>
              </a:solidFill>
              <a:highlight>
                <a:srgbClr val="B4A7D6"/>
              </a:highlight>
            </a:endParaRPr>
          </a:p>
        </p:txBody>
      </p:sp>
      <p:sp>
        <p:nvSpPr>
          <p:cNvPr id="119" name="Google Shape;119;p21"/>
          <p:cNvSpPr txBox="1">
            <a:spLocks noGrp="1"/>
          </p:cNvSpPr>
          <p:nvPr>
            <p:ph type="body" idx="1"/>
          </p:nvPr>
        </p:nvSpPr>
        <p:spPr>
          <a:xfrm>
            <a:off x="311700" y="1082850"/>
            <a:ext cx="8520600" cy="3801600"/>
          </a:xfrm>
          <a:prstGeom prst="rect">
            <a:avLst/>
          </a:prstGeom>
          <a:solidFill>
            <a:srgbClr val="CFE2F3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pt-BR" b="1"/>
              <a:t>Pesquisar, investigar, estudar são formas de adquirir conhecimentos. Sendo a webquest uma opção de ferramenta para o ensino-aprendizagem. </a:t>
            </a:r>
            <a:endParaRPr b="1"/>
          </a:p>
          <a:p>
            <a: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pt-BR" b="1"/>
              <a:t>A tecnologia traz bônus e ônus, podendo provocar maus hábitos, dependência e maneiras de exclusão social. </a:t>
            </a: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b="1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1600" b="1" u="sng"/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600" b="1" u="sng"/>
              <a:t>Essa investigação foi feita para analisar , cogitar nossas ações.                      </a:t>
            </a:r>
            <a:r>
              <a:rPr lang="pt-BR" b="1">
                <a:highlight>
                  <a:srgbClr val="B4A7D6"/>
                </a:highlight>
              </a:rPr>
              <a:t>Bons Estudos!</a:t>
            </a:r>
            <a:endParaRPr b="1">
              <a:highlight>
                <a:srgbClr val="B4A7D6"/>
              </a:highlight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/>
              <a:t> </a:t>
            </a:r>
            <a:endParaRPr/>
          </a:p>
        </p:txBody>
      </p:sp>
      <p:sp>
        <p:nvSpPr>
          <p:cNvPr id="120" name="Google Shape;120;p21"/>
          <p:cNvSpPr txBox="1"/>
          <p:nvPr/>
        </p:nvSpPr>
        <p:spPr>
          <a:xfrm>
            <a:off x="370050" y="2571750"/>
            <a:ext cx="8403900" cy="16437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Construa o seu processo de aprendizagem de forma   participativa,  onde  sua  implementação provoque verdadeiras mudanças  no seu  Ensino Aprendizagem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Seja Co-Autor, Co- Produtor e  Co-actor da sua história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ctr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1500" b="1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neste mundo de infinitas POSSIBILIDADES  </a:t>
            </a: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500" b="1">
              <a:solidFill>
                <a:schemeClr val="dk2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695</Words>
  <Application>Microsoft Office PowerPoint</Application>
  <PresentationFormat>Apresentação na tela (16:9)</PresentationFormat>
  <Paragraphs>93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Oswald</vt:lpstr>
      <vt:lpstr>Montserrat</vt:lpstr>
      <vt:lpstr>Playfair Display</vt:lpstr>
      <vt:lpstr>Pop</vt:lpstr>
      <vt:lpstr>CURRÍCULOS x DCNs.   DO DESEJO AO REAL </vt:lpstr>
      <vt:lpstr>WEBQUEST Currículos x DCNs  do Desejo ao ao Real </vt:lpstr>
      <vt:lpstr>INTRODUÇÃO</vt:lpstr>
      <vt:lpstr>INTRODUÇÃO</vt:lpstr>
      <vt:lpstr>TAREFA</vt:lpstr>
      <vt:lpstr>O PROCESSO</vt:lpstr>
      <vt:lpstr>FONTE</vt:lpstr>
      <vt:lpstr>AVALIAÇÃO</vt:lpstr>
      <vt:lpstr>CONCLUSÃO</vt:lpstr>
      <vt:lpstr>PARA REFLETIR UM POUCO...</vt:lpstr>
      <vt:lpstr>REFERÊNCIAS - CRÉDITOS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CURRÍCULOS x DCNs.   DO DESEJO AO REAL </dc:title>
  <dc:creator>cliente</dc:creator>
  <cp:lastModifiedBy>cliente</cp:lastModifiedBy>
  <cp:revision>1</cp:revision>
  <dcterms:modified xsi:type="dcterms:W3CDTF">2018-08-07T20:38:41Z</dcterms:modified>
</cp:coreProperties>
</file>