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105" d="100"/>
          <a:sy n="105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BDE863-B9F0-4442-ACB6-95458650A051}" type="doc">
      <dgm:prSet loTypeId="urn:microsoft.com/office/officeart/2008/layout/LinedList" loCatId="list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72C6BB72-0398-4E80-9328-6BFDBBB47B38}">
      <dgm:prSet/>
      <dgm:spPr/>
      <dgm:t>
        <a:bodyPr/>
        <a:lstStyle/>
        <a:p>
          <a:r>
            <a:rPr lang="en-US"/>
            <a:t>Cantinhos:</a:t>
          </a:r>
        </a:p>
      </dgm:t>
    </dgm:pt>
    <dgm:pt modelId="{3FE2F031-346E-4D53-AF1B-3A98CA24881B}" type="parTrans" cxnId="{44F8C627-BFE9-43DD-9460-F73DA05CA12A}">
      <dgm:prSet/>
      <dgm:spPr/>
      <dgm:t>
        <a:bodyPr/>
        <a:lstStyle/>
        <a:p>
          <a:endParaRPr lang="en-US"/>
        </a:p>
      </dgm:t>
    </dgm:pt>
    <dgm:pt modelId="{34F8E256-49D1-48DB-908B-6E28AF00A930}" type="sibTrans" cxnId="{44F8C627-BFE9-43DD-9460-F73DA05CA12A}">
      <dgm:prSet/>
      <dgm:spPr/>
      <dgm:t>
        <a:bodyPr/>
        <a:lstStyle/>
        <a:p>
          <a:endParaRPr lang="en-US"/>
        </a:p>
      </dgm:t>
    </dgm:pt>
    <dgm:pt modelId="{B2385BDC-DCD6-4A88-8DCB-B6B1A9C47607}">
      <dgm:prSet/>
      <dgm:spPr/>
      <dgm:t>
        <a:bodyPr/>
        <a:lstStyle/>
        <a:p>
          <a:pPr algn="just"/>
          <a:r>
            <a:rPr lang="pt-BR" noProof="0" dirty="0"/>
            <a:t>Os cantinhos são muito recomendados e utilizados na Educação Infantil. Trata-se da divisão da sala de aula por áreas de interesse diversos, geralmente nomeados como: cantinho da leitura e letramento, da matemática, da arte, da música, dos brinquedos, entre outros. A ideia é que o professor em algum momento trabalhe com a área de interesse da criança e deixe que ela escolha o que quer utilizar em determinado momento.</a:t>
          </a:r>
        </a:p>
      </dgm:t>
    </dgm:pt>
    <dgm:pt modelId="{C19FFF85-D2B2-4440-94CC-3129D47B0E0F}" type="parTrans" cxnId="{BE78B226-F5BD-451E-AB03-1BEE80D6A3C4}">
      <dgm:prSet/>
      <dgm:spPr/>
      <dgm:t>
        <a:bodyPr/>
        <a:lstStyle/>
        <a:p>
          <a:endParaRPr lang="en-US"/>
        </a:p>
      </dgm:t>
    </dgm:pt>
    <dgm:pt modelId="{A04F3E4C-E6B6-4BCC-8594-23A4F42B5757}" type="sibTrans" cxnId="{BE78B226-F5BD-451E-AB03-1BEE80D6A3C4}">
      <dgm:prSet/>
      <dgm:spPr/>
      <dgm:t>
        <a:bodyPr/>
        <a:lstStyle/>
        <a:p>
          <a:endParaRPr lang="en-US"/>
        </a:p>
      </dgm:t>
    </dgm:pt>
    <dgm:pt modelId="{684CED76-5EF9-47E0-8CB8-D56FC8BEAB62}" type="pres">
      <dgm:prSet presAssocID="{B0BDE863-B9F0-4442-ACB6-95458650A051}" presName="vert0" presStyleCnt="0">
        <dgm:presLayoutVars>
          <dgm:dir/>
          <dgm:animOne val="branch"/>
          <dgm:animLvl val="lvl"/>
        </dgm:presLayoutVars>
      </dgm:prSet>
      <dgm:spPr/>
    </dgm:pt>
    <dgm:pt modelId="{F39B1BF1-B9E2-480F-9F0A-A54A35F27D4B}" type="pres">
      <dgm:prSet presAssocID="{72C6BB72-0398-4E80-9328-6BFDBBB47B38}" presName="thickLine" presStyleLbl="alignNode1" presStyleIdx="0" presStyleCnt="2"/>
      <dgm:spPr/>
    </dgm:pt>
    <dgm:pt modelId="{73FC6A73-D17F-4E43-AC44-BBE86D0E779F}" type="pres">
      <dgm:prSet presAssocID="{72C6BB72-0398-4E80-9328-6BFDBBB47B38}" presName="horz1" presStyleCnt="0"/>
      <dgm:spPr/>
    </dgm:pt>
    <dgm:pt modelId="{BC573D94-FA7D-4B2C-8828-01B46B275147}" type="pres">
      <dgm:prSet presAssocID="{72C6BB72-0398-4E80-9328-6BFDBBB47B38}" presName="tx1" presStyleLbl="revTx" presStyleIdx="0" presStyleCnt="2"/>
      <dgm:spPr/>
    </dgm:pt>
    <dgm:pt modelId="{C1A63FF8-E79D-4C12-9A1C-5128DA1DAE6B}" type="pres">
      <dgm:prSet presAssocID="{72C6BB72-0398-4E80-9328-6BFDBBB47B38}" presName="vert1" presStyleCnt="0"/>
      <dgm:spPr/>
    </dgm:pt>
    <dgm:pt modelId="{E490D87A-392A-44B7-A74F-13F171499BFE}" type="pres">
      <dgm:prSet presAssocID="{B2385BDC-DCD6-4A88-8DCB-B6B1A9C47607}" presName="thickLine" presStyleLbl="alignNode1" presStyleIdx="1" presStyleCnt="2"/>
      <dgm:spPr/>
    </dgm:pt>
    <dgm:pt modelId="{8A3A0D2C-00C5-47DB-9EF5-948CB1EA8B9E}" type="pres">
      <dgm:prSet presAssocID="{B2385BDC-DCD6-4A88-8DCB-B6B1A9C47607}" presName="horz1" presStyleCnt="0"/>
      <dgm:spPr/>
    </dgm:pt>
    <dgm:pt modelId="{EE2BD94B-1FF9-4399-8E62-07B7386A036E}" type="pres">
      <dgm:prSet presAssocID="{B2385BDC-DCD6-4A88-8DCB-B6B1A9C47607}" presName="tx1" presStyleLbl="revTx" presStyleIdx="1" presStyleCnt="2"/>
      <dgm:spPr/>
    </dgm:pt>
    <dgm:pt modelId="{CCFC1A84-7C11-495B-B355-21D1F4E8B6FC}" type="pres">
      <dgm:prSet presAssocID="{B2385BDC-DCD6-4A88-8DCB-B6B1A9C47607}" presName="vert1" presStyleCnt="0"/>
      <dgm:spPr/>
    </dgm:pt>
  </dgm:ptLst>
  <dgm:cxnLst>
    <dgm:cxn modelId="{D1FE3B21-3C23-4244-BF63-2899CDCE0D9D}" type="presOf" srcId="{B0BDE863-B9F0-4442-ACB6-95458650A051}" destId="{684CED76-5EF9-47E0-8CB8-D56FC8BEAB62}" srcOrd="0" destOrd="0" presId="urn:microsoft.com/office/officeart/2008/layout/LinedList"/>
    <dgm:cxn modelId="{BE78B226-F5BD-451E-AB03-1BEE80D6A3C4}" srcId="{B0BDE863-B9F0-4442-ACB6-95458650A051}" destId="{B2385BDC-DCD6-4A88-8DCB-B6B1A9C47607}" srcOrd="1" destOrd="0" parTransId="{C19FFF85-D2B2-4440-94CC-3129D47B0E0F}" sibTransId="{A04F3E4C-E6B6-4BCC-8594-23A4F42B5757}"/>
    <dgm:cxn modelId="{44F8C627-BFE9-43DD-9460-F73DA05CA12A}" srcId="{B0BDE863-B9F0-4442-ACB6-95458650A051}" destId="{72C6BB72-0398-4E80-9328-6BFDBBB47B38}" srcOrd="0" destOrd="0" parTransId="{3FE2F031-346E-4D53-AF1B-3A98CA24881B}" sibTransId="{34F8E256-49D1-48DB-908B-6E28AF00A930}"/>
    <dgm:cxn modelId="{AF92E467-EE9E-4069-B77F-3A1DD9318F20}" type="presOf" srcId="{B2385BDC-DCD6-4A88-8DCB-B6B1A9C47607}" destId="{EE2BD94B-1FF9-4399-8E62-07B7386A036E}" srcOrd="0" destOrd="0" presId="urn:microsoft.com/office/officeart/2008/layout/LinedList"/>
    <dgm:cxn modelId="{08EA19FA-DD52-4766-99AE-E6243AEFDD46}" type="presOf" srcId="{72C6BB72-0398-4E80-9328-6BFDBBB47B38}" destId="{BC573D94-FA7D-4B2C-8828-01B46B275147}" srcOrd="0" destOrd="0" presId="urn:microsoft.com/office/officeart/2008/layout/LinedList"/>
    <dgm:cxn modelId="{B6200E29-09CB-4B87-8ABB-A415C7EA7408}" type="presParOf" srcId="{684CED76-5EF9-47E0-8CB8-D56FC8BEAB62}" destId="{F39B1BF1-B9E2-480F-9F0A-A54A35F27D4B}" srcOrd="0" destOrd="0" presId="urn:microsoft.com/office/officeart/2008/layout/LinedList"/>
    <dgm:cxn modelId="{E77D0403-FEA6-4816-AD9C-F4EA10698348}" type="presParOf" srcId="{684CED76-5EF9-47E0-8CB8-D56FC8BEAB62}" destId="{73FC6A73-D17F-4E43-AC44-BBE86D0E779F}" srcOrd="1" destOrd="0" presId="urn:microsoft.com/office/officeart/2008/layout/LinedList"/>
    <dgm:cxn modelId="{D3BEFB83-601C-4EEC-814E-1DD6743D4D0B}" type="presParOf" srcId="{73FC6A73-D17F-4E43-AC44-BBE86D0E779F}" destId="{BC573D94-FA7D-4B2C-8828-01B46B275147}" srcOrd="0" destOrd="0" presId="urn:microsoft.com/office/officeart/2008/layout/LinedList"/>
    <dgm:cxn modelId="{DCEBFE3B-3148-4952-A979-8C22AF8F9281}" type="presParOf" srcId="{73FC6A73-D17F-4E43-AC44-BBE86D0E779F}" destId="{C1A63FF8-E79D-4C12-9A1C-5128DA1DAE6B}" srcOrd="1" destOrd="0" presId="urn:microsoft.com/office/officeart/2008/layout/LinedList"/>
    <dgm:cxn modelId="{91D74CD0-EA43-4E9E-B313-A8CFCF1FA357}" type="presParOf" srcId="{684CED76-5EF9-47E0-8CB8-D56FC8BEAB62}" destId="{E490D87A-392A-44B7-A74F-13F171499BFE}" srcOrd="2" destOrd="0" presId="urn:microsoft.com/office/officeart/2008/layout/LinedList"/>
    <dgm:cxn modelId="{6F1B3C12-DC3F-4D2F-A8B4-A7053C2A357C}" type="presParOf" srcId="{684CED76-5EF9-47E0-8CB8-D56FC8BEAB62}" destId="{8A3A0D2C-00C5-47DB-9EF5-948CB1EA8B9E}" srcOrd="3" destOrd="0" presId="urn:microsoft.com/office/officeart/2008/layout/LinedList"/>
    <dgm:cxn modelId="{68A344BB-EEFB-4682-9B47-572D5ED01788}" type="presParOf" srcId="{8A3A0D2C-00C5-47DB-9EF5-948CB1EA8B9E}" destId="{EE2BD94B-1FF9-4399-8E62-07B7386A036E}" srcOrd="0" destOrd="0" presId="urn:microsoft.com/office/officeart/2008/layout/LinedList"/>
    <dgm:cxn modelId="{AF0152B0-704C-4449-B528-EB416FA6B7E5}" type="presParOf" srcId="{8A3A0D2C-00C5-47DB-9EF5-948CB1EA8B9E}" destId="{CCFC1A84-7C11-495B-B355-21D1F4E8B6F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83D2BC-C6FA-4EEC-89F9-225FF9DE7BA9}" type="doc">
      <dgm:prSet loTypeId="urn:microsoft.com/office/officeart/2008/layout/LinedList" loCatId="list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ADD74401-4B0F-4691-AA7E-02A84D4B6354}">
      <dgm:prSet custT="1"/>
      <dgm:spPr/>
      <dgm:t>
        <a:bodyPr/>
        <a:lstStyle/>
        <a:p>
          <a:pPr algn="just"/>
          <a:r>
            <a:rPr lang="pt-BR" sz="4000" noProof="0" dirty="0"/>
            <a:t>Registro de ideias e considerações acompanhados pelo nome da criança.</a:t>
          </a:r>
        </a:p>
      </dgm:t>
    </dgm:pt>
    <dgm:pt modelId="{2EB7749A-F31D-4EC4-8543-51D70DE928B8}" type="parTrans" cxnId="{733320CB-F51F-47F5-ACED-E5DCF80149E2}">
      <dgm:prSet/>
      <dgm:spPr/>
      <dgm:t>
        <a:bodyPr/>
        <a:lstStyle/>
        <a:p>
          <a:endParaRPr lang="en-US"/>
        </a:p>
      </dgm:t>
    </dgm:pt>
    <dgm:pt modelId="{ADADBEE8-02B7-4C5B-81F1-A4DC2888AC02}" type="sibTrans" cxnId="{733320CB-F51F-47F5-ACED-E5DCF80149E2}">
      <dgm:prSet/>
      <dgm:spPr/>
      <dgm:t>
        <a:bodyPr/>
        <a:lstStyle/>
        <a:p>
          <a:endParaRPr lang="en-US"/>
        </a:p>
      </dgm:t>
    </dgm:pt>
    <dgm:pt modelId="{92FAE642-75BC-4114-8413-9B175FCF88BE}">
      <dgm:prSet custT="1"/>
      <dgm:spPr/>
      <dgm:t>
        <a:bodyPr/>
        <a:lstStyle/>
        <a:p>
          <a:pPr algn="l"/>
          <a:r>
            <a:rPr lang="pt-BR" sz="4000" noProof="0" dirty="0"/>
            <a:t>Desdobramento com registros feitos pelas crianças por meio de desenhos e a apresentação dos mesmos.</a:t>
          </a:r>
        </a:p>
      </dgm:t>
    </dgm:pt>
    <dgm:pt modelId="{6C206639-30DA-40B0-BED6-49108F2DE99C}" type="parTrans" cxnId="{3F4478EA-37D5-4F92-86E7-3841A1BC7B1D}">
      <dgm:prSet/>
      <dgm:spPr/>
      <dgm:t>
        <a:bodyPr/>
        <a:lstStyle/>
        <a:p>
          <a:endParaRPr lang="en-US"/>
        </a:p>
      </dgm:t>
    </dgm:pt>
    <dgm:pt modelId="{BDE8B434-91A4-4E31-A3DC-4E8C186698CD}" type="sibTrans" cxnId="{3F4478EA-37D5-4F92-86E7-3841A1BC7B1D}">
      <dgm:prSet/>
      <dgm:spPr/>
      <dgm:t>
        <a:bodyPr/>
        <a:lstStyle/>
        <a:p>
          <a:endParaRPr lang="en-US"/>
        </a:p>
      </dgm:t>
    </dgm:pt>
    <dgm:pt modelId="{C06DF88F-2067-4F36-A8A4-BAFCF348049A}" type="pres">
      <dgm:prSet presAssocID="{3783D2BC-C6FA-4EEC-89F9-225FF9DE7BA9}" presName="vert0" presStyleCnt="0">
        <dgm:presLayoutVars>
          <dgm:dir/>
          <dgm:animOne val="branch"/>
          <dgm:animLvl val="lvl"/>
        </dgm:presLayoutVars>
      </dgm:prSet>
      <dgm:spPr/>
    </dgm:pt>
    <dgm:pt modelId="{AAC5140D-894E-4D81-BB85-16336947F651}" type="pres">
      <dgm:prSet presAssocID="{ADD74401-4B0F-4691-AA7E-02A84D4B6354}" presName="thickLine" presStyleLbl="alignNode1" presStyleIdx="0" presStyleCnt="2"/>
      <dgm:spPr/>
    </dgm:pt>
    <dgm:pt modelId="{A6A87360-BDF4-4861-8CBC-244D3DCAB15C}" type="pres">
      <dgm:prSet presAssocID="{ADD74401-4B0F-4691-AA7E-02A84D4B6354}" presName="horz1" presStyleCnt="0"/>
      <dgm:spPr/>
    </dgm:pt>
    <dgm:pt modelId="{D52AEAC8-896E-4871-91BF-F2A83E786DA4}" type="pres">
      <dgm:prSet presAssocID="{ADD74401-4B0F-4691-AA7E-02A84D4B6354}" presName="tx1" presStyleLbl="revTx" presStyleIdx="0" presStyleCnt="2"/>
      <dgm:spPr/>
    </dgm:pt>
    <dgm:pt modelId="{81BCCEB8-B1FB-435C-873E-8E19FFFDC062}" type="pres">
      <dgm:prSet presAssocID="{ADD74401-4B0F-4691-AA7E-02A84D4B6354}" presName="vert1" presStyleCnt="0"/>
      <dgm:spPr/>
    </dgm:pt>
    <dgm:pt modelId="{017C41E5-DA90-4500-A796-D56EB8359ABD}" type="pres">
      <dgm:prSet presAssocID="{92FAE642-75BC-4114-8413-9B175FCF88BE}" presName="thickLine" presStyleLbl="alignNode1" presStyleIdx="1" presStyleCnt="2"/>
      <dgm:spPr/>
    </dgm:pt>
    <dgm:pt modelId="{2F4A5054-D8E6-4AEF-846A-920B34057E18}" type="pres">
      <dgm:prSet presAssocID="{92FAE642-75BC-4114-8413-9B175FCF88BE}" presName="horz1" presStyleCnt="0"/>
      <dgm:spPr/>
    </dgm:pt>
    <dgm:pt modelId="{54A5B690-F311-488B-908C-BEA978096650}" type="pres">
      <dgm:prSet presAssocID="{92FAE642-75BC-4114-8413-9B175FCF88BE}" presName="tx1" presStyleLbl="revTx" presStyleIdx="1" presStyleCnt="2"/>
      <dgm:spPr/>
    </dgm:pt>
    <dgm:pt modelId="{1FD8D06F-CFEF-4C77-B3C8-EDD0120A2E2C}" type="pres">
      <dgm:prSet presAssocID="{92FAE642-75BC-4114-8413-9B175FCF88BE}" presName="vert1" presStyleCnt="0"/>
      <dgm:spPr/>
    </dgm:pt>
  </dgm:ptLst>
  <dgm:cxnLst>
    <dgm:cxn modelId="{37225002-EB5A-4665-9C6C-C1B7E283F044}" type="presOf" srcId="{3783D2BC-C6FA-4EEC-89F9-225FF9DE7BA9}" destId="{C06DF88F-2067-4F36-A8A4-BAFCF348049A}" srcOrd="0" destOrd="0" presId="urn:microsoft.com/office/officeart/2008/layout/LinedList"/>
    <dgm:cxn modelId="{D1D18A5B-089D-4453-BD61-1FE1F7D521F0}" type="presOf" srcId="{ADD74401-4B0F-4691-AA7E-02A84D4B6354}" destId="{D52AEAC8-896E-4871-91BF-F2A83E786DA4}" srcOrd="0" destOrd="0" presId="urn:microsoft.com/office/officeart/2008/layout/LinedList"/>
    <dgm:cxn modelId="{9C6276B6-88B1-4723-A95E-2EC78E2F5773}" type="presOf" srcId="{92FAE642-75BC-4114-8413-9B175FCF88BE}" destId="{54A5B690-F311-488B-908C-BEA978096650}" srcOrd="0" destOrd="0" presId="urn:microsoft.com/office/officeart/2008/layout/LinedList"/>
    <dgm:cxn modelId="{733320CB-F51F-47F5-ACED-E5DCF80149E2}" srcId="{3783D2BC-C6FA-4EEC-89F9-225FF9DE7BA9}" destId="{ADD74401-4B0F-4691-AA7E-02A84D4B6354}" srcOrd="0" destOrd="0" parTransId="{2EB7749A-F31D-4EC4-8543-51D70DE928B8}" sibTransId="{ADADBEE8-02B7-4C5B-81F1-A4DC2888AC02}"/>
    <dgm:cxn modelId="{3F4478EA-37D5-4F92-86E7-3841A1BC7B1D}" srcId="{3783D2BC-C6FA-4EEC-89F9-225FF9DE7BA9}" destId="{92FAE642-75BC-4114-8413-9B175FCF88BE}" srcOrd="1" destOrd="0" parTransId="{6C206639-30DA-40B0-BED6-49108F2DE99C}" sibTransId="{BDE8B434-91A4-4E31-A3DC-4E8C186698CD}"/>
    <dgm:cxn modelId="{CEBCE1D8-3C06-409B-A78C-A6A1BF5FEEB1}" type="presParOf" srcId="{C06DF88F-2067-4F36-A8A4-BAFCF348049A}" destId="{AAC5140D-894E-4D81-BB85-16336947F651}" srcOrd="0" destOrd="0" presId="urn:microsoft.com/office/officeart/2008/layout/LinedList"/>
    <dgm:cxn modelId="{7688F3BC-DD5F-4124-A76E-FD254651FB5B}" type="presParOf" srcId="{C06DF88F-2067-4F36-A8A4-BAFCF348049A}" destId="{A6A87360-BDF4-4861-8CBC-244D3DCAB15C}" srcOrd="1" destOrd="0" presId="urn:microsoft.com/office/officeart/2008/layout/LinedList"/>
    <dgm:cxn modelId="{E45C900E-9402-42D3-AAB8-99F3AFA353D9}" type="presParOf" srcId="{A6A87360-BDF4-4861-8CBC-244D3DCAB15C}" destId="{D52AEAC8-896E-4871-91BF-F2A83E786DA4}" srcOrd="0" destOrd="0" presId="urn:microsoft.com/office/officeart/2008/layout/LinedList"/>
    <dgm:cxn modelId="{D5580807-5B01-4008-81D0-F352F31F36B2}" type="presParOf" srcId="{A6A87360-BDF4-4861-8CBC-244D3DCAB15C}" destId="{81BCCEB8-B1FB-435C-873E-8E19FFFDC062}" srcOrd="1" destOrd="0" presId="urn:microsoft.com/office/officeart/2008/layout/LinedList"/>
    <dgm:cxn modelId="{9A1DF862-6904-4F58-8C1C-AB654EE710D6}" type="presParOf" srcId="{C06DF88F-2067-4F36-A8A4-BAFCF348049A}" destId="{017C41E5-DA90-4500-A796-D56EB8359ABD}" srcOrd="2" destOrd="0" presId="urn:microsoft.com/office/officeart/2008/layout/LinedList"/>
    <dgm:cxn modelId="{3944CD00-3E8D-4458-9979-4ECB7547DFA3}" type="presParOf" srcId="{C06DF88F-2067-4F36-A8A4-BAFCF348049A}" destId="{2F4A5054-D8E6-4AEF-846A-920B34057E18}" srcOrd="3" destOrd="0" presId="urn:microsoft.com/office/officeart/2008/layout/LinedList"/>
    <dgm:cxn modelId="{8A23A672-D17F-4666-BE77-82174406129B}" type="presParOf" srcId="{2F4A5054-D8E6-4AEF-846A-920B34057E18}" destId="{54A5B690-F311-488B-908C-BEA978096650}" srcOrd="0" destOrd="0" presId="urn:microsoft.com/office/officeart/2008/layout/LinedList"/>
    <dgm:cxn modelId="{37263B31-740F-45A0-8D8E-BE91753D02EA}" type="presParOf" srcId="{2F4A5054-D8E6-4AEF-846A-920B34057E18}" destId="{1FD8D06F-CFEF-4C77-B3C8-EDD0120A2E2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49298A-C481-430F-B944-0D4CD4CE96F9}" type="doc">
      <dgm:prSet loTypeId="urn:microsoft.com/office/officeart/2008/layout/LinedList" loCatId="list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89E4BEF8-ADB2-4635-8807-FB443C3AC8E7}">
      <dgm:prSet custT="1"/>
      <dgm:spPr/>
      <dgm:t>
        <a:bodyPr/>
        <a:lstStyle/>
        <a:p>
          <a:pPr algn="just"/>
          <a:r>
            <a:rPr lang="pt-BR" sz="2400" noProof="0" dirty="0"/>
            <a:t>O trabalho em roda possibilita o olhar mútuo entre professor/aluno e aluno/aluno, muito importante para que a criança seja ouvida e ouça o outro.</a:t>
          </a:r>
        </a:p>
      </dgm:t>
    </dgm:pt>
    <dgm:pt modelId="{ABBEA040-A738-467C-9510-0CD779555968}" type="parTrans" cxnId="{E31782A8-CAE9-4AD9-BF0C-A9073B05CA85}">
      <dgm:prSet/>
      <dgm:spPr/>
      <dgm:t>
        <a:bodyPr/>
        <a:lstStyle/>
        <a:p>
          <a:endParaRPr lang="en-US"/>
        </a:p>
      </dgm:t>
    </dgm:pt>
    <dgm:pt modelId="{FDFB52A4-48BA-4FF6-9974-7CA172A7F3C4}" type="sibTrans" cxnId="{E31782A8-CAE9-4AD9-BF0C-A9073B05CA85}">
      <dgm:prSet/>
      <dgm:spPr/>
      <dgm:t>
        <a:bodyPr/>
        <a:lstStyle/>
        <a:p>
          <a:endParaRPr lang="en-US"/>
        </a:p>
      </dgm:t>
    </dgm:pt>
    <dgm:pt modelId="{3EE39135-D010-45B2-B563-5D64AF17127A}">
      <dgm:prSet/>
      <dgm:spPr/>
      <dgm:t>
        <a:bodyPr/>
        <a:lstStyle/>
        <a:p>
          <a:pPr algn="just"/>
          <a:r>
            <a:rPr lang="pt-BR" noProof="0" dirty="0"/>
            <a:t>Na roda de conversa a turma pode estabelecer o combinado do dia (rotina) e a professora pode apresentar o assunto com o qual pretende trabalhar naquele dia ou esperar do aluno um assunto que surja na hora da novidade, que é quando a criança traz um objeto de casa ou relata algo do seu cotidiano (valorização cultural).</a:t>
          </a:r>
        </a:p>
      </dgm:t>
    </dgm:pt>
    <dgm:pt modelId="{CBEB51F0-76EB-4C2D-849A-8C956045D5DA}" type="parTrans" cxnId="{8E22FCE1-52C6-44E0-A58F-F3B66426B3A4}">
      <dgm:prSet/>
      <dgm:spPr/>
      <dgm:t>
        <a:bodyPr/>
        <a:lstStyle/>
        <a:p>
          <a:endParaRPr lang="en-US"/>
        </a:p>
      </dgm:t>
    </dgm:pt>
    <dgm:pt modelId="{D87E5BF8-C168-45DF-8BD8-3EB3AD7903F1}" type="sibTrans" cxnId="{8E22FCE1-52C6-44E0-A58F-F3B66426B3A4}">
      <dgm:prSet/>
      <dgm:spPr/>
      <dgm:t>
        <a:bodyPr/>
        <a:lstStyle/>
        <a:p>
          <a:endParaRPr lang="en-US"/>
        </a:p>
      </dgm:t>
    </dgm:pt>
    <dgm:pt modelId="{37BC32C5-6AFB-41BE-9948-B1C440AC4EA5}" type="pres">
      <dgm:prSet presAssocID="{AD49298A-C481-430F-B944-0D4CD4CE96F9}" presName="vert0" presStyleCnt="0">
        <dgm:presLayoutVars>
          <dgm:dir/>
          <dgm:animOne val="branch"/>
          <dgm:animLvl val="lvl"/>
        </dgm:presLayoutVars>
      </dgm:prSet>
      <dgm:spPr/>
    </dgm:pt>
    <dgm:pt modelId="{5841BA6D-BA41-4F3A-B306-7C40B0B73644}" type="pres">
      <dgm:prSet presAssocID="{89E4BEF8-ADB2-4635-8807-FB443C3AC8E7}" presName="thickLine" presStyleLbl="alignNode1" presStyleIdx="0" presStyleCnt="2"/>
      <dgm:spPr/>
    </dgm:pt>
    <dgm:pt modelId="{068C475A-3089-4A93-AB25-EDDB2B5236CC}" type="pres">
      <dgm:prSet presAssocID="{89E4BEF8-ADB2-4635-8807-FB443C3AC8E7}" presName="horz1" presStyleCnt="0"/>
      <dgm:spPr/>
    </dgm:pt>
    <dgm:pt modelId="{6EFAAB44-EA3A-48B7-B5FF-710493D2F132}" type="pres">
      <dgm:prSet presAssocID="{89E4BEF8-ADB2-4635-8807-FB443C3AC8E7}" presName="tx1" presStyleLbl="revTx" presStyleIdx="0" presStyleCnt="2"/>
      <dgm:spPr/>
    </dgm:pt>
    <dgm:pt modelId="{9838E7D1-76BA-42DD-AFC5-2BBFCAC0C917}" type="pres">
      <dgm:prSet presAssocID="{89E4BEF8-ADB2-4635-8807-FB443C3AC8E7}" presName="vert1" presStyleCnt="0"/>
      <dgm:spPr/>
    </dgm:pt>
    <dgm:pt modelId="{6C19D9E5-16B9-4BFE-9EAF-D997C7F515E2}" type="pres">
      <dgm:prSet presAssocID="{3EE39135-D010-45B2-B563-5D64AF17127A}" presName="thickLine" presStyleLbl="alignNode1" presStyleIdx="1" presStyleCnt="2"/>
      <dgm:spPr/>
    </dgm:pt>
    <dgm:pt modelId="{71AE8246-EA27-46D1-A64D-6722453F92A0}" type="pres">
      <dgm:prSet presAssocID="{3EE39135-D010-45B2-B563-5D64AF17127A}" presName="horz1" presStyleCnt="0"/>
      <dgm:spPr/>
    </dgm:pt>
    <dgm:pt modelId="{556E8189-7201-4A8D-B4B6-6D07F69FC286}" type="pres">
      <dgm:prSet presAssocID="{3EE39135-D010-45B2-B563-5D64AF17127A}" presName="tx1" presStyleLbl="revTx" presStyleIdx="1" presStyleCnt="2"/>
      <dgm:spPr/>
    </dgm:pt>
    <dgm:pt modelId="{3A403B3D-A2E1-44D0-983E-5BD2D03977C7}" type="pres">
      <dgm:prSet presAssocID="{3EE39135-D010-45B2-B563-5D64AF17127A}" presName="vert1" presStyleCnt="0"/>
      <dgm:spPr/>
    </dgm:pt>
  </dgm:ptLst>
  <dgm:cxnLst>
    <dgm:cxn modelId="{4BD1E867-7A9C-452A-96BC-513597508F81}" type="presOf" srcId="{89E4BEF8-ADB2-4635-8807-FB443C3AC8E7}" destId="{6EFAAB44-EA3A-48B7-B5FF-710493D2F132}" srcOrd="0" destOrd="0" presId="urn:microsoft.com/office/officeart/2008/layout/LinedList"/>
    <dgm:cxn modelId="{E31782A8-CAE9-4AD9-BF0C-A9073B05CA85}" srcId="{AD49298A-C481-430F-B944-0D4CD4CE96F9}" destId="{89E4BEF8-ADB2-4635-8807-FB443C3AC8E7}" srcOrd="0" destOrd="0" parTransId="{ABBEA040-A738-467C-9510-0CD779555968}" sibTransId="{FDFB52A4-48BA-4FF6-9974-7CA172A7F3C4}"/>
    <dgm:cxn modelId="{56FFCBC1-6AC1-4F34-95F0-1B000F813DFB}" type="presOf" srcId="{AD49298A-C481-430F-B944-0D4CD4CE96F9}" destId="{37BC32C5-6AFB-41BE-9948-B1C440AC4EA5}" srcOrd="0" destOrd="0" presId="urn:microsoft.com/office/officeart/2008/layout/LinedList"/>
    <dgm:cxn modelId="{8E22FCE1-52C6-44E0-A58F-F3B66426B3A4}" srcId="{AD49298A-C481-430F-B944-0D4CD4CE96F9}" destId="{3EE39135-D010-45B2-B563-5D64AF17127A}" srcOrd="1" destOrd="0" parTransId="{CBEB51F0-76EB-4C2D-849A-8C956045D5DA}" sibTransId="{D87E5BF8-C168-45DF-8BD8-3EB3AD7903F1}"/>
    <dgm:cxn modelId="{741821E4-BE00-415C-BBD0-2791C8A32C42}" type="presOf" srcId="{3EE39135-D010-45B2-B563-5D64AF17127A}" destId="{556E8189-7201-4A8D-B4B6-6D07F69FC286}" srcOrd="0" destOrd="0" presId="urn:microsoft.com/office/officeart/2008/layout/LinedList"/>
    <dgm:cxn modelId="{E00ECDF2-09B6-4CF6-A459-50BD90B2FC68}" type="presParOf" srcId="{37BC32C5-6AFB-41BE-9948-B1C440AC4EA5}" destId="{5841BA6D-BA41-4F3A-B306-7C40B0B73644}" srcOrd="0" destOrd="0" presId="urn:microsoft.com/office/officeart/2008/layout/LinedList"/>
    <dgm:cxn modelId="{F5F95DA4-86EB-47AB-B640-4BE07C184792}" type="presParOf" srcId="{37BC32C5-6AFB-41BE-9948-B1C440AC4EA5}" destId="{068C475A-3089-4A93-AB25-EDDB2B5236CC}" srcOrd="1" destOrd="0" presId="urn:microsoft.com/office/officeart/2008/layout/LinedList"/>
    <dgm:cxn modelId="{9E6C7261-B6ED-42B0-81A4-A6E4A79F40B8}" type="presParOf" srcId="{068C475A-3089-4A93-AB25-EDDB2B5236CC}" destId="{6EFAAB44-EA3A-48B7-B5FF-710493D2F132}" srcOrd="0" destOrd="0" presId="urn:microsoft.com/office/officeart/2008/layout/LinedList"/>
    <dgm:cxn modelId="{22760BA4-C03F-4057-AF9C-448EB5B9DAEC}" type="presParOf" srcId="{068C475A-3089-4A93-AB25-EDDB2B5236CC}" destId="{9838E7D1-76BA-42DD-AFC5-2BBFCAC0C917}" srcOrd="1" destOrd="0" presId="urn:microsoft.com/office/officeart/2008/layout/LinedList"/>
    <dgm:cxn modelId="{79AEE971-93CF-4E61-80F0-51B68E5854F3}" type="presParOf" srcId="{37BC32C5-6AFB-41BE-9948-B1C440AC4EA5}" destId="{6C19D9E5-16B9-4BFE-9EAF-D997C7F515E2}" srcOrd="2" destOrd="0" presId="urn:microsoft.com/office/officeart/2008/layout/LinedList"/>
    <dgm:cxn modelId="{CE0FE9A1-D8D4-415E-9F1A-A9BBF5B72161}" type="presParOf" srcId="{37BC32C5-6AFB-41BE-9948-B1C440AC4EA5}" destId="{71AE8246-EA27-46D1-A64D-6722453F92A0}" srcOrd="3" destOrd="0" presId="urn:microsoft.com/office/officeart/2008/layout/LinedList"/>
    <dgm:cxn modelId="{7556ABAE-1D6E-4BAA-8BF4-250379A7BE11}" type="presParOf" srcId="{71AE8246-EA27-46D1-A64D-6722453F92A0}" destId="{556E8189-7201-4A8D-B4B6-6D07F69FC286}" srcOrd="0" destOrd="0" presId="urn:microsoft.com/office/officeart/2008/layout/LinedList"/>
    <dgm:cxn modelId="{5FA93512-F2BF-47C1-9E36-75B45432A4A3}" type="presParOf" srcId="{71AE8246-EA27-46D1-A64D-6722453F92A0}" destId="{3A403B3D-A2E1-44D0-983E-5BD2D03977C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9B1BF1-B9E2-480F-9F0A-A54A35F27D4B}">
      <dsp:nvSpPr>
        <dsp:cNvPr id="0" name=""/>
        <dsp:cNvSpPr/>
      </dsp:nvSpPr>
      <dsp:spPr>
        <a:xfrm>
          <a:off x="0" y="0"/>
          <a:ext cx="608965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573D94-FA7D-4B2C-8828-01B46B275147}">
      <dsp:nvSpPr>
        <dsp:cNvPr id="0" name=""/>
        <dsp:cNvSpPr/>
      </dsp:nvSpPr>
      <dsp:spPr>
        <a:xfrm>
          <a:off x="0" y="0"/>
          <a:ext cx="6089650" cy="2786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Cantinhos:</a:t>
          </a:r>
        </a:p>
      </dsp:txBody>
      <dsp:txXfrm>
        <a:off x="0" y="0"/>
        <a:ext cx="6089650" cy="2786062"/>
      </dsp:txXfrm>
    </dsp:sp>
    <dsp:sp modelId="{E490D87A-392A-44B7-A74F-13F171499BFE}">
      <dsp:nvSpPr>
        <dsp:cNvPr id="0" name=""/>
        <dsp:cNvSpPr/>
      </dsp:nvSpPr>
      <dsp:spPr>
        <a:xfrm>
          <a:off x="0" y="2786062"/>
          <a:ext cx="608965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2BD94B-1FF9-4399-8E62-07B7386A036E}">
      <dsp:nvSpPr>
        <dsp:cNvPr id="0" name=""/>
        <dsp:cNvSpPr/>
      </dsp:nvSpPr>
      <dsp:spPr>
        <a:xfrm>
          <a:off x="0" y="2786062"/>
          <a:ext cx="6089650" cy="2786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noProof="0" dirty="0"/>
            <a:t>Os cantinhos são muito recomendados e utilizados na Educação Infantil. Trata-se da divisão da sala de aula por áreas de interesse diversos, geralmente nomeados como: cantinho da leitura e letramento, da matemática, da arte, da música, dos brinquedos, entre outros. A ideia é que o professor em algum momento trabalhe com a área de interesse da criança e deixe que ela escolha o que quer utilizar em determinado momento.</a:t>
          </a:r>
        </a:p>
      </dsp:txBody>
      <dsp:txXfrm>
        <a:off x="0" y="2786062"/>
        <a:ext cx="6089650" cy="27860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C5140D-894E-4D81-BB85-16336947F651}">
      <dsp:nvSpPr>
        <dsp:cNvPr id="0" name=""/>
        <dsp:cNvSpPr/>
      </dsp:nvSpPr>
      <dsp:spPr>
        <a:xfrm>
          <a:off x="0" y="0"/>
          <a:ext cx="678489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52AEAC8-896E-4871-91BF-F2A83E786DA4}">
      <dsp:nvSpPr>
        <dsp:cNvPr id="0" name=""/>
        <dsp:cNvSpPr/>
      </dsp:nvSpPr>
      <dsp:spPr>
        <a:xfrm>
          <a:off x="0" y="0"/>
          <a:ext cx="6784895" cy="2757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just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0" kern="1200" noProof="0" dirty="0"/>
            <a:t>Registro de ideias e considerações acompanhados pelo nome da criança.</a:t>
          </a:r>
        </a:p>
      </dsp:txBody>
      <dsp:txXfrm>
        <a:off x="0" y="0"/>
        <a:ext cx="6784895" cy="2757576"/>
      </dsp:txXfrm>
    </dsp:sp>
    <dsp:sp modelId="{017C41E5-DA90-4500-A796-D56EB8359ABD}">
      <dsp:nvSpPr>
        <dsp:cNvPr id="0" name=""/>
        <dsp:cNvSpPr/>
      </dsp:nvSpPr>
      <dsp:spPr>
        <a:xfrm>
          <a:off x="0" y="2757576"/>
          <a:ext cx="678489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4A5B690-F311-488B-908C-BEA978096650}">
      <dsp:nvSpPr>
        <dsp:cNvPr id="0" name=""/>
        <dsp:cNvSpPr/>
      </dsp:nvSpPr>
      <dsp:spPr>
        <a:xfrm>
          <a:off x="0" y="2757576"/>
          <a:ext cx="6784895" cy="2757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0" kern="1200" noProof="0" dirty="0"/>
            <a:t>Desdobramento com registros feitos pelas crianças por meio de desenhos e a apresentação dos mesmos.</a:t>
          </a:r>
        </a:p>
      </dsp:txBody>
      <dsp:txXfrm>
        <a:off x="0" y="2757576"/>
        <a:ext cx="6784895" cy="27575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1BA6D-BA41-4F3A-B306-7C40B0B73644}">
      <dsp:nvSpPr>
        <dsp:cNvPr id="0" name=""/>
        <dsp:cNvSpPr/>
      </dsp:nvSpPr>
      <dsp:spPr>
        <a:xfrm>
          <a:off x="0" y="0"/>
          <a:ext cx="6269038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EFAAB44-EA3A-48B7-B5FF-710493D2F132}">
      <dsp:nvSpPr>
        <dsp:cNvPr id="0" name=""/>
        <dsp:cNvSpPr/>
      </dsp:nvSpPr>
      <dsp:spPr>
        <a:xfrm>
          <a:off x="0" y="0"/>
          <a:ext cx="6269038" cy="2786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noProof="0" dirty="0"/>
            <a:t>O trabalho em roda possibilita o olhar mútuo entre professor/aluno e aluno/aluno, muito importante para que a criança seja ouvida e ouça o outro.</a:t>
          </a:r>
        </a:p>
      </dsp:txBody>
      <dsp:txXfrm>
        <a:off x="0" y="0"/>
        <a:ext cx="6269038" cy="2786062"/>
      </dsp:txXfrm>
    </dsp:sp>
    <dsp:sp modelId="{6C19D9E5-16B9-4BFE-9EAF-D997C7F515E2}">
      <dsp:nvSpPr>
        <dsp:cNvPr id="0" name=""/>
        <dsp:cNvSpPr/>
      </dsp:nvSpPr>
      <dsp:spPr>
        <a:xfrm>
          <a:off x="0" y="2786062"/>
          <a:ext cx="6269038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56E8189-7201-4A8D-B4B6-6D07F69FC286}">
      <dsp:nvSpPr>
        <dsp:cNvPr id="0" name=""/>
        <dsp:cNvSpPr/>
      </dsp:nvSpPr>
      <dsp:spPr>
        <a:xfrm>
          <a:off x="0" y="2786062"/>
          <a:ext cx="6269038" cy="2786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noProof="0" dirty="0"/>
            <a:t>Na roda de conversa a turma pode estabelecer o combinado do dia (rotina) e a professora pode apresentar o assunto com o qual pretende trabalhar naquele dia ou esperar do aluno um assunto que surja na hora da novidade, que é quando a criança traz um objeto de casa ou relata algo do seu cotidiano (valorização cultural).</a:t>
          </a:r>
        </a:p>
      </dsp:txBody>
      <dsp:txXfrm>
        <a:off x="0" y="2786062"/>
        <a:ext cx="6269038" cy="27860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DC5D0F-FC67-460B-8BEE-7B0DEB4A6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F26A0D-3161-4C7E-9297-D2770E0FA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5718F8-EFF7-4983-B294-19F580BB3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EE70BE-34C2-4161-981F-CA7D6ED76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327570-78E9-4134-A2B8-5DCB69275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783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F0BB66-ED7C-46CA-B344-2144B8C33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6DB5A5F-3599-4A0B-BAE5-96AC7FBE9A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7E38A6-736A-4BB7-A0C5-037A92ADF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ECA39D-D21F-4E0E-A94B-D38810528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EC30F7-B841-47A8-9649-C9B9785DF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82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52E2789-447E-4365-94A8-FDD6F83AF1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DCE6D8-40C6-45A1-9CA6-FD9A0F2D51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447E72-69DD-4908-959C-BF75A3799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FDEA54-98C8-41C0-B4CE-1BC42F33F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08680B-C6F6-44F6-B842-71C038334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413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ED53F2-2BAA-4D50-8C52-B14165DF8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79DDF3-358D-4082-B7D2-8D2CDF24F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E60497-61C1-48B4-BC77-5BC118DCB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E1BC87-CB2E-4B56-885E-76988B69B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2451C5-5CBF-408C-8C1A-E179D72DF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604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A59AA5-B270-441C-9E76-5CC194E83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66AE1D5-D3DD-4871-9C2E-B6F683C50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EB171B4-7701-443F-B051-9735FCD58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1C798B-845E-49EB-A107-55138A51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B346CC-FE79-4FBF-BD52-9E21CA200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872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7EDFA-EB04-4E93-B7E5-8C8516E5C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E47E08-4790-4EDA-ACDF-2512A2B20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C054D7-584F-4CC8-83F3-E53C166CA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412492-03DE-487D-8169-39413F3FC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3428502-0710-4257-90EB-CF3E7FCF2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C237DD5-7BDF-404E-9D5A-962C7B94E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021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8518D4-41A8-4CB7-AF34-5E7CFA73E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36D8E48-384B-497B-864B-CB60A2C2A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3EEF422-8E7C-443D-B4FE-0E9A86C64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13EA581-6F53-4303-AEED-566FF3B027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9B91666-E358-4CCB-A6BD-00BC1D7258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47F2CF2-02EA-4BE6-888E-B278CEEF9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3242B05-5CE3-43C6-A895-DDB58D7F1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17F5CBB-E965-4141-8B7B-3B9FA46D3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6300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A41B34-6600-4170-BB4D-38B17E68D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11C1497-7B33-458B-9E3F-08BA8B87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F37AB82-E422-4F18-A2B0-EFE94B099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09C6A17-318B-4921-802C-4359C940C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19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872B574-C819-435B-B118-8C3E8B2F6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9EF408-CCA7-4C82-9548-D3AE7836D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121E34D-4723-40D8-8C5D-5FFFFFBD6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5677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0899B5-B99C-44DC-A9C9-FC5EDC10B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C37AAD-C1EA-496B-B155-8E7A4B684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D2EBBCF-D231-4C4D-B854-B8ADDE11B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F3D26D8-7DEC-41E2-9AF8-2534F4449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835E9AB-539A-4423-BA9C-DAC7356D7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B122DD9-11FB-4A55-A0A4-A90B772FB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940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83A344-215E-42BA-944F-3AECB5DF6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081EC26-31CD-490E-9D8B-7CCB1B2277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E4A7BB6-3918-4BB1-9CE2-50B455546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562ECB0-64BE-42EE-95FA-8640A6BEC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9DEA698-2D95-4722-BF8A-1288DA4B1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D6E4C1-44DA-4F6D-AFF4-2A451C363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788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4769269-4CFD-4E48-AE0D-A24B5EA1C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4C4211-4AD2-43DF-BB74-FACED48E9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DD9806-B569-42BD-88D4-30238FBB63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CA05A-762F-4B13-BEEB-BFE5A90C3464}" type="datetimeFigureOut">
              <a:rPr lang="pt-BR" smtClean="0"/>
              <a:t>06/07/2018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69B7E3-EB71-4EED-BC2E-1D1CE23244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7EE204-F0D6-4B00-97C4-02CD3A74CB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87818-98EB-42D8-9DA3-0594E9ABA3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4802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9CAFED20-B692-4557-9343-DF0EB24ED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0082" y="3920218"/>
            <a:ext cx="6801321" cy="1737360"/>
          </a:xfrm>
        </p:spPr>
        <p:txBody>
          <a:bodyPr anchor="ctr">
            <a:normAutofit/>
          </a:bodyPr>
          <a:lstStyle/>
          <a:p>
            <a:pPr algn="r"/>
            <a:r>
              <a:rPr lang="pt-BR" sz="4200" dirty="0"/>
              <a:t>Caderno Pedagógico: imagens que contam, como contam?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EAF42CD-B47B-4D8E-AE1E-EFFE2B3CCC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8469" y="4041993"/>
            <a:ext cx="3966465" cy="1737360"/>
          </a:xfrm>
        </p:spPr>
        <p:txBody>
          <a:bodyPr anchor="ctr">
            <a:normAutofit/>
          </a:bodyPr>
          <a:lstStyle/>
          <a:p>
            <a:pPr algn="just"/>
            <a:r>
              <a:rPr lang="pt-BR" sz="2000" dirty="0"/>
              <a:t>Orientações às(aos) docentes de Educação Infantil para o desenvolvimento do letramento visual.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6C3DDABB-FDC1-430E-938F-E3AB5379E0BE}"/>
              </a:ext>
            </a:extLst>
          </p:cNvPr>
          <p:cNvSpPr txBox="1"/>
          <p:nvPr/>
        </p:nvSpPr>
        <p:spPr>
          <a:xfrm>
            <a:off x="588567" y="5912287"/>
            <a:ext cx="11234625" cy="776879"/>
          </a:xfrm>
          <a:prstGeom prst="rect">
            <a:avLst/>
          </a:prstGeom>
          <a:solidFill>
            <a:srgbClr val="FFFFFF"/>
          </a:solidFill>
          <a:ln cap="flat">
            <a:solidFill>
              <a:schemeClr val="tx1"/>
            </a:solidFill>
          </a:ln>
        </p:spPr>
        <p:txBody>
          <a:bodyPr vert="horz" wrap="square" lIns="91440" tIns="45720" rIns="91440" bIns="45720" anchor="ctr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100" b="1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Slides produzidos a partir do texto                                                                     </a:t>
            </a:r>
            <a:r>
              <a:rPr lang="pt-BR" sz="1200" b="0" i="0" u="none" strike="noStrike" kern="1200" cap="none" spc="0" baseline="0" dirty="0" err="1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t>Texto</a:t>
            </a:r>
            <a:r>
              <a:rPr lang="pt-BR" sz="1200" b="0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t> remixado para o curso Educação Aberta e Recursos Educacionais Aberto</a:t>
            </a:r>
          </a:p>
          <a:p>
            <a:pPr lvl="0" algn="just" hangingPunct="0"/>
            <a:r>
              <a:rPr lang="pt-BR" sz="1100" b="1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Texto </a:t>
            </a:r>
            <a:r>
              <a:rPr lang="pt-BR" sz="1100" b="1" dirty="0">
                <a:solidFill>
                  <a:srgbClr val="000000"/>
                </a:solidFill>
                <a:latin typeface="Arial" pitchFamily="34"/>
                <a:cs typeface="Arial" pitchFamily="34"/>
              </a:rPr>
              <a:t>original “Caderno Pedagógico: imagens que contam, como contam?” de Ana Carolina Vieira de Brito (2017) </a:t>
            </a:r>
            <a:r>
              <a:rPr lang="pt-BR" sz="1100" b="1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(May, 2018) obtido em </a:t>
            </a:r>
            <a:r>
              <a:rPr lang="pt-BR" sz="1100" b="1" i="0" u="none" strike="noStrike" kern="1200" cap="none" spc="0" baseline="0" dirty="0" err="1">
                <a:ln>
                  <a:noFill/>
                </a:ln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Educapes</a:t>
            </a:r>
            <a:r>
              <a:rPr lang="pt-BR" sz="1100" b="1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 </a:t>
            </a:r>
          </a:p>
          <a:p>
            <a:pPr lvl="0" algn="just" hangingPunct="0"/>
            <a:r>
              <a:rPr lang="pt-BR" sz="1100" b="1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( </a:t>
            </a:r>
            <a:r>
              <a:rPr lang="pt-BR" sz="1100" b="1" dirty="0"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https://educapes.capes.gov.br/handle/capes/204985)</a:t>
            </a:r>
            <a:endParaRPr lang="pt-BR" sz="1100" b="1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Arial" pitchFamily="34"/>
              <a:ea typeface="Times New Roman" pitchFamily="18"/>
              <a:cs typeface="Arial" pitchFamily="34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100" b="1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Sob licen</a:t>
            </a:r>
            <a:r>
              <a:rPr lang="pt-BR" sz="1100" b="1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Calibri" pitchFamily="34"/>
                <a:ea typeface="Times New Roman" pitchFamily="18"/>
                <a:cs typeface="Arial" pitchFamily="34"/>
              </a:rPr>
              <a:t>ç</a:t>
            </a:r>
            <a:r>
              <a:rPr lang="pt-BR" sz="1100" b="1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a CC0 </a:t>
            </a:r>
            <a:r>
              <a:rPr lang="pt-BR" sz="1100" b="1" i="0" u="none" strike="noStrike" kern="1200" cap="none" spc="0" baseline="0" dirty="0" err="1">
                <a:ln>
                  <a:noFill/>
                </a:ln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Creative</a:t>
            </a:r>
            <a:r>
              <a:rPr lang="pt-BR" sz="1100" b="1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Times New Roman" pitchFamily="18"/>
                <a:cs typeface="Arial" pitchFamily="34"/>
              </a:rPr>
              <a:t> Commons</a:t>
            </a:r>
          </a:p>
        </p:txBody>
      </p:sp>
      <p:pic>
        <p:nvPicPr>
          <p:cNvPr id="13" name="Imagem 10">
            <a:extLst>
              <a:ext uri="{FF2B5EF4-FFF2-40B4-BE49-F238E27FC236}">
                <a16:creationId xmlns:a16="http://schemas.microsoft.com/office/drawing/2014/main" id="{F0B3D5CC-C880-404F-AF17-A8647AB67B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5353" y="6175796"/>
            <a:ext cx="838080" cy="295200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606407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1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7" y="712269"/>
            <a:ext cx="3370998" cy="5502264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FFFFF"/>
                </a:solidFill>
              </a:rPr>
              <a:t>Roda de conversa, novidades e música</a:t>
            </a:r>
          </a:p>
        </p:txBody>
      </p:sp>
      <p:graphicFrame>
        <p:nvGraphicFramePr>
          <p:cNvPr id="16" name="Espaço Reservado para Conteúdo 2">
            <a:extLst>
              <a:ext uri="{FF2B5EF4-FFF2-40B4-BE49-F238E27FC236}">
                <a16:creationId xmlns:a16="http://schemas.microsoft.com/office/drawing/2014/main" id="{808EB63F-F3CF-443D-90FA-D8731A3B5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849098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2972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98" name="Picture 2" descr="Resultado de imagem para icone roda de mÃºsica">
            <a:extLst>
              <a:ext uri="{FF2B5EF4-FFF2-40B4-BE49-F238E27FC236}">
                <a16:creationId xmlns:a16="http://schemas.microsoft.com/office/drawing/2014/main" id="{8235B5C8-06A2-433B-8C3C-0E537E2602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8" r="-2" b="-2"/>
          <a:stretch/>
        </p:blipFill>
        <p:spPr bwMode="auto"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 fontScale="90000"/>
          </a:bodyPr>
          <a:lstStyle/>
          <a:p>
            <a:r>
              <a:rPr lang="pt-BR" sz="4800" dirty="0"/>
              <a:t>Roda de conversa, novidades e música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B424A-BBD0-4A5F-8767-FB9D6F9BA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79018"/>
            <a:ext cx="5509846" cy="3375920"/>
          </a:xfrm>
        </p:spPr>
        <p:txBody>
          <a:bodyPr anchor="t">
            <a:normAutofit/>
          </a:bodyPr>
          <a:lstStyle/>
          <a:p>
            <a:pPr algn="just"/>
            <a:r>
              <a:rPr lang="pt-BR" sz="2400" dirty="0"/>
              <a:t>A música na Educação Infantil é extremamente importante, sobretudo para o desenvolvimento da oralidade e para a associação de temas. Portanto, essa prática deve ser constante no cotidiano da Educação Infantil</a:t>
            </a:r>
            <a:r>
              <a:rPr lang="en-US" sz="1800" dirty="0"/>
              <a:t>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3970313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46F7435D-E3DB-47B1-BA61-B00ACC83A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950" y="0"/>
            <a:ext cx="609905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ounded Rectangle 9">
            <a:extLst>
              <a:ext uri="{FF2B5EF4-FFF2-40B4-BE49-F238E27FC236}">
                <a16:creationId xmlns:a16="http://schemas.microsoft.com/office/drawing/2014/main" id="{F263A0B5-F8C4-4116-809F-78A768EA7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7582" y="484632"/>
            <a:ext cx="513020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8" name="Picture 8" descr="Resultado de imagem para icone fantasia">
            <a:extLst>
              <a:ext uri="{FF2B5EF4-FFF2-40B4-BE49-F238E27FC236}">
                <a16:creationId xmlns:a16="http://schemas.microsoft.com/office/drawing/2014/main" id="{D421DDE6-2796-43A5-BC95-C5DAB7FC24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1" b="52596"/>
          <a:stretch/>
        </p:blipFill>
        <p:spPr bwMode="auto">
          <a:xfrm>
            <a:off x="7123176" y="1272231"/>
            <a:ext cx="4101504" cy="19738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4944152" cy="1622321"/>
          </a:xfrm>
        </p:spPr>
        <p:txBody>
          <a:bodyPr>
            <a:normAutofit/>
          </a:bodyPr>
          <a:lstStyle/>
          <a:p>
            <a:r>
              <a:rPr lang="pt-BR" dirty="0"/>
              <a:t>Faz de conta e baú da fantasia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B424A-BBD0-4A5F-8767-FB9D6F9BA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4944151" cy="3785419"/>
          </a:xfrm>
        </p:spPr>
        <p:txBody>
          <a:bodyPr>
            <a:normAutofit/>
          </a:bodyPr>
          <a:lstStyle/>
          <a:p>
            <a:pPr algn="just"/>
            <a:r>
              <a:rPr lang="pt-BR" sz="2400" dirty="0"/>
              <a:t>Utilizar fantasias diversas para a exploração do faz de conta com o objetivo de estimular a criatividade e a imaginação, além da oralidade e da valorização da cultura na qual a criança está inserida. A dramatização e a organização do pensamento	são	aspectos importantes a serem desenvolvidos nessa ação.</a:t>
            </a:r>
          </a:p>
        </p:txBody>
      </p:sp>
      <p:pic>
        <p:nvPicPr>
          <p:cNvPr id="7" name="Picture 8" descr="Resultado de imagem para icone fantasia">
            <a:extLst>
              <a:ext uri="{FF2B5EF4-FFF2-40B4-BE49-F238E27FC236}">
                <a16:creationId xmlns:a16="http://schemas.microsoft.com/office/drawing/2014/main" id="{90BC35F7-C70F-4709-9D81-D2F6DF5734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31"/>
          <a:stretch/>
        </p:blipFill>
        <p:spPr bwMode="auto">
          <a:xfrm>
            <a:off x="7060689" y="3538728"/>
            <a:ext cx="4163991" cy="189749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3189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F60FCA6E-0894-46CD-BD49-5955A51E0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1955" y="5346696"/>
            <a:ext cx="5360045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rgbClr val="40404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E78C6E4B-A1F1-4B6C-97EC-BE997495D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7346605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6146" name="Picture 2" descr="Resultado de imagem para recursos audiovisuais">
            <a:extLst>
              <a:ext uri="{FF2B5EF4-FFF2-40B4-BE49-F238E27FC236}">
                <a16:creationId xmlns:a16="http://schemas.microsoft.com/office/drawing/2014/main" id="{5AFC1B90-95BF-4E64-9BB4-346FC50D4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121" y="1377924"/>
            <a:ext cx="5941068" cy="3163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121" y="5529884"/>
            <a:ext cx="5693783" cy="1096331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rgbClr val="303030"/>
                </a:solidFill>
              </a:rPr>
              <a:t>Utilização de recursos audiovisuais</a:t>
            </a:r>
            <a:endParaRPr lang="pt-BR" sz="3400">
              <a:solidFill>
                <a:srgbClr val="30303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B424A-BBD0-4A5F-8767-FB9D6F9BA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4655" y="965199"/>
            <a:ext cx="4008101" cy="4020458"/>
          </a:xfrm>
        </p:spPr>
        <p:txBody>
          <a:bodyPr anchor="ctr">
            <a:normAutofit/>
          </a:bodyPr>
          <a:lstStyle/>
          <a:p>
            <a:pPr lvl="0" algn="just"/>
            <a:r>
              <a:rPr lang="pt-BR" sz="2000" dirty="0"/>
              <a:t>Fazer uso de DVD, </a:t>
            </a:r>
            <a:r>
              <a:rPr lang="pt-BR" sz="2000" i="1" dirty="0"/>
              <a:t>notebook</a:t>
            </a:r>
            <a:r>
              <a:rPr lang="pt-BR" sz="2000" dirty="0"/>
              <a:t>, </a:t>
            </a:r>
            <a:r>
              <a:rPr lang="pt-BR" sz="2000" i="1" dirty="0"/>
              <a:t>tablet</a:t>
            </a:r>
            <a:r>
              <a:rPr lang="pt-BR" sz="2000" dirty="0"/>
              <a:t>, celular para pesquisas, exposição de imagens para contação de histórias e etc. A multimodalidade está muito presente nos recursos audiovisuais, pois podemos fazer uso da imagem, do som, das cores, dos links, simultaneamente</a:t>
            </a:r>
            <a:r>
              <a:rPr lang="en-US" sz="2000" dirty="0"/>
              <a:t>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953829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F60FCA6E-0894-46CD-BD49-5955A51E0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1955" y="5346696"/>
            <a:ext cx="5360045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rgbClr val="40404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E78C6E4B-A1F1-4B6C-97EC-BE997495D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694"/>
            <a:ext cx="7346605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B424A-BBD0-4A5F-8767-FB9D6F9BA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4655" y="965199"/>
            <a:ext cx="4008101" cy="4020458"/>
          </a:xfrm>
        </p:spPr>
        <p:txBody>
          <a:bodyPr anchor="ctr">
            <a:normAutofit/>
          </a:bodyPr>
          <a:lstStyle/>
          <a:p>
            <a:pPr lvl="0" algn="just"/>
            <a:r>
              <a:rPr lang="pt-BR" sz="2000" dirty="0"/>
              <a:t>Caderno Pedagógico: imagens que contam e como contam? Orientações às(aos) docentes da Educação Infantil para o desenvolvimento do letramento visual</a:t>
            </a:r>
          </a:p>
          <a:p>
            <a:pPr lvl="0" algn="just"/>
            <a:r>
              <a:rPr lang="pt-BR" sz="2000" dirty="0"/>
              <a:t>Imagens disponíveis em: https://pixabay.com/pt/  acesso em 10/06/2018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15301C2-3C9B-43DC-935D-22CC4D740122}"/>
              </a:ext>
            </a:extLst>
          </p:cNvPr>
          <p:cNvSpPr txBox="1"/>
          <p:nvPr/>
        </p:nvSpPr>
        <p:spPr>
          <a:xfrm>
            <a:off x="1042416" y="2176272"/>
            <a:ext cx="3794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262626"/>
                </a:solidFill>
                <a:latin typeface="Arial" pitchFamily="34"/>
                <a:cs typeface="Arial" pitchFamily="34"/>
              </a:rPr>
              <a:t>Referência Bibliográfica.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52949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pt-BR">
                <a:solidFill>
                  <a:schemeClr val="accent1"/>
                </a:solidFill>
              </a:rPr>
              <a:t>Proposta: ambiente alfabetizador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B424A-BBD0-4A5F-8767-FB9D6F9BA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lvl="0"/>
            <a:r>
              <a:rPr lang="pt-BR" sz="2400" dirty="0"/>
              <a:t>Chamadinha:</a:t>
            </a:r>
          </a:p>
          <a:p>
            <a:pPr algn="just"/>
            <a:r>
              <a:rPr lang="pt-BR" sz="2400" dirty="0"/>
              <a:t>A chamadinha é um recurso para que as crianças tenham contato constante com o próprio nome e com o nome dos amigos. Geralmente a professora mostra o nome e espera que a criança o identifique. No início, algumas professoras utilizam fotos para acompanhar os nomes no Berçário e no Maternal I. 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083511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pt-BR">
                <a:solidFill>
                  <a:srgbClr val="FFFFFF"/>
                </a:solidFill>
              </a:rPr>
              <a:t>Proposta: ambiente alfabetizador</a:t>
            </a:r>
          </a:p>
        </p:txBody>
      </p:sp>
      <p:graphicFrame>
        <p:nvGraphicFramePr>
          <p:cNvPr id="12" name="Espaço Reservado para Conteúdo 2">
            <a:extLst>
              <a:ext uri="{FF2B5EF4-FFF2-40B4-BE49-F238E27FC236}">
                <a16:creationId xmlns:a16="http://schemas.microsoft.com/office/drawing/2014/main" id="{4E9012FD-A61B-4AEC-8FFB-21F9352F05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51659"/>
              </p:ext>
            </p:extLst>
          </p:nvPr>
        </p:nvGraphicFramePr>
        <p:xfrm>
          <a:off x="5459413" y="642938"/>
          <a:ext cx="608965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2715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pt-BR" dirty="0">
                <a:solidFill>
                  <a:schemeClr val="accent1"/>
                </a:solidFill>
              </a:rPr>
              <a:t>Proposta: ambiente alfabetizador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B424A-BBD0-4A5F-8767-FB9D6F9BA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lvl="0"/>
            <a:r>
              <a:rPr lang="pt-BR" sz="2000" dirty="0" err="1"/>
              <a:t>Alfabetário</a:t>
            </a:r>
            <a:r>
              <a:rPr lang="pt-BR" sz="2000" dirty="0"/>
              <a:t>:</a:t>
            </a:r>
          </a:p>
          <a:p>
            <a:pPr algn="just"/>
            <a:r>
              <a:rPr lang="pt-BR" sz="2000" dirty="0"/>
              <a:t>São letras do alfabeto expostas em sequência na parede, geralmente acompanhadas	por algum objeto/animal/fruta que comece com cada letra do alfabeto. Nesse caso, é necessário o cuidado para que aquelas letras não fiquem apenas fixas na parede sem interação e sentido para a criança.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10436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m relacionada">
            <a:extLst>
              <a:ext uri="{FF2B5EF4-FFF2-40B4-BE49-F238E27FC236}">
                <a16:creationId xmlns:a16="http://schemas.microsoft.com/office/drawing/2014/main" id="{BFCC1AEE-D2DF-4B8A-9FC2-787413C32E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7" r="-1" b="-1"/>
          <a:stretch/>
        </p:blipFill>
        <p:spPr bwMode="auto">
          <a:xfrm>
            <a:off x="4639056" y="10"/>
            <a:ext cx="7552944" cy="68579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4122363" cy="1676603"/>
          </a:xfrm>
        </p:spPr>
        <p:txBody>
          <a:bodyPr>
            <a:normAutofit/>
          </a:bodyPr>
          <a:lstStyle/>
          <a:p>
            <a:r>
              <a:rPr lang="pt-BR" sz="3700" dirty="0"/>
              <a:t>Proposta: ambiente alfabetizador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B424A-BBD0-4A5F-8767-FB9D6F9BA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4122362" cy="3785419"/>
          </a:xfrm>
        </p:spPr>
        <p:txBody>
          <a:bodyPr>
            <a:normAutofit/>
          </a:bodyPr>
          <a:lstStyle/>
          <a:p>
            <a:pPr lvl="0" algn="just"/>
            <a:r>
              <a:rPr lang="pt-BR" sz="2000" dirty="0"/>
              <a:t>Disponibilidade	de	literaturas diversas: Livros, revistas, jornais, encartes em lugares onde a criança tenha acesso.</a:t>
            </a:r>
          </a:p>
        </p:txBody>
      </p:sp>
    </p:spTree>
    <p:extLst>
      <p:ext uri="{BB962C8B-B14F-4D97-AF65-F5344CB8AC3E}">
        <p14:creationId xmlns:p14="http://schemas.microsoft.com/office/powerpoint/2010/main" val="2567883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8A4132F-DEC6-4332-A00C-A11AD4519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6" descr="Imagem relacionada">
            <a:extLst>
              <a:ext uri="{FF2B5EF4-FFF2-40B4-BE49-F238E27FC236}">
                <a16:creationId xmlns:a16="http://schemas.microsoft.com/office/drawing/2014/main" id="{E3B223C2-02E5-4DC7-8CD5-2BDD60D8C0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66" b="-2"/>
          <a:stretch/>
        </p:blipFill>
        <p:spPr bwMode="auto">
          <a:xfrm>
            <a:off x="7281341" y="1820333"/>
            <a:ext cx="3884101" cy="403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4965EAE-E41A-435F-B993-07E824B6C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0"/>
            <a:ext cx="7539895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52F8994-E6D4-4311-9548-C3607BC436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7092985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5529943" cy="1325563"/>
          </a:xfrm>
        </p:spPr>
        <p:txBody>
          <a:bodyPr>
            <a:normAutofit/>
          </a:bodyPr>
          <a:lstStyle/>
          <a:p>
            <a:r>
              <a:rPr lang="en-US"/>
              <a:t>Trabalho com diversos gêneros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B424A-BBD0-4A5F-8767-FB9D6F9BA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4128169" cy="3399518"/>
          </a:xfrm>
        </p:spPr>
        <p:txBody>
          <a:bodyPr>
            <a:normAutofit/>
          </a:bodyPr>
          <a:lstStyle/>
          <a:p>
            <a:pPr lvl="0"/>
            <a:r>
              <a:rPr lang="en-US" sz="2000"/>
              <a:t>Trabalho com diversos gêneros, não se limitando apenas à literatura infantil. É importante que a criança conheça, desde essa etapa a diversidade textual presente em nossa sociedade, tais como: carta, e-mail, receita, poesia, rótulos, formulários,</a:t>
            </a:r>
            <a:r>
              <a:rPr lang="pt-BR" sz="2000"/>
              <a:t> </a:t>
            </a:r>
            <a:r>
              <a:rPr lang="en-US" sz="2000"/>
              <a:t>jornais e etc.</a:t>
            </a:r>
            <a:endParaRPr lang="pt-BR" sz="2000"/>
          </a:p>
        </p:txBody>
      </p:sp>
    </p:spTree>
    <p:extLst>
      <p:ext uri="{BB962C8B-B14F-4D97-AF65-F5344CB8AC3E}">
        <p14:creationId xmlns:p14="http://schemas.microsoft.com/office/powerpoint/2010/main" val="31977378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m para icone roda de leitura">
            <a:extLst>
              <a:ext uri="{FF2B5EF4-FFF2-40B4-BE49-F238E27FC236}">
                <a16:creationId xmlns:a16="http://schemas.microsoft.com/office/drawing/2014/main" id="{2A59DA8D-8468-4710-8D36-37C9FE9170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7" b="23493"/>
          <a:stretch/>
        </p:blipFill>
        <p:spPr bwMode="auto">
          <a:xfrm>
            <a:off x="-1" y="10"/>
            <a:ext cx="1219200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en-US" sz="3600"/>
              <a:t>Roda de leitura</a:t>
            </a:r>
            <a:endParaRPr lang="pt-BR" sz="360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B424A-BBD0-4A5F-8767-FB9D6F9BA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3417573"/>
            <a:ext cx="4593021" cy="2619839"/>
          </a:xfrm>
        </p:spPr>
        <p:txBody>
          <a:bodyPr anchor="ctr">
            <a:normAutofit/>
          </a:bodyPr>
          <a:lstStyle/>
          <a:p>
            <a:pPr algn="just"/>
            <a:r>
              <a:rPr lang="pt-BR" sz="1800" dirty="0"/>
              <a:t>A roda de leitura é um dos recursos mais explorados pelos professores em atividades de letramento. Nela são realizadas efetivamente a contação e </a:t>
            </a:r>
            <a:r>
              <a:rPr lang="pt-BR" sz="1800" dirty="0" err="1"/>
              <a:t>recontação</a:t>
            </a:r>
            <a:r>
              <a:rPr lang="pt-BR" sz="1800" dirty="0"/>
              <a:t> de histórias, além da exploração da interpretação de imagens.</a:t>
            </a:r>
          </a:p>
          <a:p>
            <a:pPr lvl="0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790345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18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20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76538"/>
            <a:ext cx="9144000" cy="13811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Roda de leitura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0B424A-BBD0-4A5F-8767-FB9D6F9BA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4495800"/>
            <a:ext cx="9144000" cy="762000"/>
          </a:xfr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ctr">
              <a:buNone/>
            </a:pPr>
            <a:r>
              <a: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Registro de ideias e considerações acompanhados pelo nome da criança.</a:t>
            </a:r>
          </a:p>
        </p:txBody>
      </p:sp>
    </p:spTree>
    <p:extLst>
      <p:ext uri="{BB962C8B-B14F-4D97-AF65-F5344CB8AC3E}">
        <p14:creationId xmlns:p14="http://schemas.microsoft.com/office/powerpoint/2010/main" val="2092325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E635472-7CE9-497B-A72D-FDDBECD8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Roda de leitura</a:t>
            </a:r>
            <a:endParaRPr lang="pt-BR">
              <a:solidFill>
                <a:srgbClr val="FFFFFF"/>
              </a:solidFill>
            </a:endParaRPr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1A52DF00-1E6D-46D6-BA5B-79C40C094B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8228814"/>
              </p:ext>
            </p:extLst>
          </p:nvPr>
        </p:nvGraphicFramePr>
        <p:xfrm>
          <a:off x="5011994" y="699911"/>
          <a:ext cx="6784895" cy="5515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56190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689</Words>
  <Application>Microsoft Office PowerPoint</Application>
  <PresentationFormat>Widescreen</PresentationFormat>
  <Paragraphs>38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1" baseType="lpstr">
      <vt:lpstr>Microsoft YaHei</vt:lpstr>
      <vt:lpstr>Arial</vt:lpstr>
      <vt:lpstr>Calibri</vt:lpstr>
      <vt:lpstr>Calibri Light</vt:lpstr>
      <vt:lpstr>Lucida Sans</vt:lpstr>
      <vt:lpstr>Times New Roman</vt:lpstr>
      <vt:lpstr>Tema do Office</vt:lpstr>
      <vt:lpstr>Caderno Pedagógico: imagens que contam, como contam?</vt:lpstr>
      <vt:lpstr>Proposta: ambiente alfabetizador</vt:lpstr>
      <vt:lpstr>Proposta: ambiente alfabetizador</vt:lpstr>
      <vt:lpstr>Proposta: ambiente alfabetizador</vt:lpstr>
      <vt:lpstr>Proposta: ambiente alfabetizador</vt:lpstr>
      <vt:lpstr>Trabalho com diversos gêneros</vt:lpstr>
      <vt:lpstr>Roda de leitura</vt:lpstr>
      <vt:lpstr>Roda de leitura</vt:lpstr>
      <vt:lpstr>Roda de leitura</vt:lpstr>
      <vt:lpstr>Roda de conversa, novidades e música</vt:lpstr>
      <vt:lpstr>Roda de conversa, novidades e música</vt:lpstr>
      <vt:lpstr>Faz de conta e baú da fantasia</vt:lpstr>
      <vt:lpstr>Utilização de recursos audiovisuais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Caderno Pedagógico: imagens que contam, como contam?</dc:title>
  <dc:creator>daysemara</dc:creator>
  <cp:lastModifiedBy>daysemara</cp:lastModifiedBy>
  <cp:revision>11</cp:revision>
  <dcterms:created xsi:type="dcterms:W3CDTF">2018-06-08T19:30:21Z</dcterms:created>
  <dcterms:modified xsi:type="dcterms:W3CDTF">2018-07-06T16:57:37Z</dcterms:modified>
</cp:coreProperties>
</file>