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38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C2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æ æ ·å¼ï¼ç½æ ¼å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æµè²æ ·å¼ 2 - å¼ºè°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æ æ ·å¼ï¼æ ç½æ 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0" autoAdjust="0"/>
    <p:restoredTop sz="99822" autoAdjust="0"/>
  </p:normalViewPr>
  <p:slideViewPr>
    <p:cSldViewPr snapToGrid="0">
      <p:cViewPr varScale="1">
        <p:scale>
          <a:sx n="92" d="100"/>
          <a:sy n="92" d="100"/>
        </p:scale>
        <p:origin x="-486" y="-96"/>
      </p:cViewPr>
      <p:guideLst>
        <p:guide orient="horz" pos="2161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328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AB2D7-70B5-4D7E-A115-12D74762387C}" type="datetimeFigureOut">
              <a:rPr lang="pt-BR" smtClean="0"/>
              <a:t>26/06/2018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62A65-3ABC-4E6B-AAC6-C9F92E94FB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529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801C4-6310-468F-9F5F-030250209507}" type="datetimeFigureOut">
              <a:rPr lang="pt-BR"/>
              <a:t>26/06/2018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4AF5F-992D-41EB-BA64-C9F07D9EC10F}" type="slidenum">
              <a:rPr lang="pt-BR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141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4AF5F-992D-41EB-BA64-C9F07D9EC10F}" type="slidenum">
              <a:rPr lang="pt-BR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408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dirty="0"/>
              <a:t>Clique para editar o título </a:t>
            </a:r>
            <a:r>
              <a:rPr lang="pt-BR" dirty="0" err="1" smtClean="0"/>
              <a:t>mestrec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9182" y="1845733"/>
            <a:ext cx="5925857" cy="4486827"/>
          </a:xfrm>
        </p:spPr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17919" y="1845735"/>
            <a:ext cx="5833053" cy="4473178"/>
          </a:xfrm>
        </p:spPr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9182" y="286603"/>
            <a:ext cx="11982734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5534" y="1846052"/>
            <a:ext cx="593950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9182" y="2582333"/>
            <a:ext cx="5925858" cy="3750227"/>
          </a:xfrm>
        </p:spPr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919" y="1846052"/>
            <a:ext cx="5860349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3"/>
            <a:ext cx="5873996" cy="3736579"/>
          </a:xfrm>
        </p:spPr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109182" y="286603"/>
            <a:ext cx="11982734" cy="1450757"/>
          </a:xfrm>
        </p:spPr>
        <p:txBody>
          <a:bodyPr/>
          <a:lstStyle>
            <a:lvl1pPr marL="0">
              <a:defRPr/>
            </a:lvl1pPr>
          </a:lstStyle>
          <a:p>
            <a:r>
              <a:rPr lang="pt-BR" dirty="0"/>
              <a:t>Clique para editar o título </a:t>
            </a:r>
            <a:r>
              <a:rPr lang="pt-BR" dirty="0" err="1" smtClean="0"/>
              <a:t>mestrec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182" y="286603"/>
            <a:ext cx="11982734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181" y="1845734"/>
            <a:ext cx="11969087" cy="448858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182" y="6459785"/>
            <a:ext cx="105633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73930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B7C59C5-EB2F-45EE-94A1-AA45C684E822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just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just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just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just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just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87496" y="1889714"/>
            <a:ext cx="5504149" cy="1790699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BR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Novas Tecnologias:</a:t>
            </a:r>
            <a:br>
              <a:rPr lang="pt-BR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</a:br>
            <a:r>
              <a:rPr lang="pt-B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Uso </a:t>
            </a:r>
            <a:r>
              <a:rPr lang="pt-BR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da </a:t>
            </a:r>
            <a:r>
              <a:rPr lang="pt-B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Linguagem Digital</a:t>
            </a:r>
            <a:endParaRPr lang="pt-BR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1</a:t>
            </a:fld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838" y="1675533"/>
            <a:ext cx="4981575" cy="280035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61" y="4361562"/>
            <a:ext cx="1227411" cy="429442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219904" y="5147120"/>
            <a:ext cx="172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Por Everton </a:t>
            </a:r>
            <a:r>
              <a:rPr lang="pt-BR" dirty="0" smtClean="0">
                <a:solidFill>
                  <a:schemeClr val="bg1"/>
                </a:solidFill>
              </a:rPr>
              <a:t>Dias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19904" y="5516452"/>
            <a:ext cx="538339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altLang="pt-BR" sz="1600" dirty="0" smtClean="0">
                <a:solidFill>
                  <a:schemeClr val="bg1">
                    <a:lumMod val="85000"/>
                  </a:schemeClr>
                </a:solidFill>
              </a:rPr>
              <a:t>Adaptado/remixado </a:t>
            </a:r>
            <a:r>
              <a:rPr lang="pt-BR" altLang="pt-BR" sz="1600" dirty="0">
                <a:solidFill>
                  <a:schemeClr val="bg1">
                    <a:lumMod val="85000"/>
                  </a:schemeClr>
                </a:solidFill>
              </a:rPr>
              <a:t>de Iolanda </a:t>
            </a:r>
            <a:r>
              <a:rPr lang="pt-BR" altLang="pt-BR" sz="1600" dirty="0" err="1" smtClean="0">
                <a:solidFill>
                  <a:schemeClr val="bg1">
                    <a:lumMod val="85000"/>
                  </a:schemeClr>
                </a:solidFill>
              </a:rPr>
              <a:t>Cortelazzo</a:t>
            </a:r>
            <a:r>
              <a:rPr lang="pt-BR" altLang="pt-BR" sz="16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pt-BR" altLang="pt-BR" sz="1200" dirty="0" smtClean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pt-BR" altLang="pt-BR" sz="1200" dirty="0" smtClean="0">
                <a:solidFill>
                  <a:schemeClr val="bg1">
                    <a:lumMod val="85000"/>
                  </a:schemeClr>
                </a:solidFill>
              </a:rPr>
              <a:t>icortelazzo@utfpr.edu.br)</a:t>
            </a:r>
          </a:p>
          <a:p>
            <a:pPr algn="ctr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Multimídia Educativa: Alunos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182" y="2115897"/>
            <a:ext cx="10764904" cy="448858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altLang="pt-BR" sz="2800" dirty="0" smtClean="0"/>
              <a:t>Instrumento </a:t>
            </a:r>
            <a:r>
              <a:rPr lang="pt-BR" altLang="pt-BR" sz="2800" dirty="0"/>
              <a:t>de construção individual do conhecimento (simulações, que permitem a experimentação em um mundo virtual, por exemplo), 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2800" dirty="0" smtClean="0"/>
              <a:t>Instrumento </a:t>
            </a:r>
            <a:r>
              <a:rPr lang="pt-BR" altLang="pt-BR" sz="2800" dirty="0"/>
              <a:t>de compartilhamento de sua produção com os outros, </a:t>
            </a:r>
          </a:p>
          <a:p>
            <a:pPr lvl="1">
              <a:buFont typeface="Courier New" pitchFamily="49" charset="0"/>
              <a:buChar char="o"/>
            </a:pPr>
            <a:r>
              <a:rPr lang="pt-BR" altLang="pt-BR" sz="2800" dirty="0"/>
              <a:t> </a:t>
            </a:r>
            <a:r>
              <a:rPr lang="pt-BR" altLang="pt-BR" sz="2800" dirty="0" smtClean="0"/>
              <a:t>O </a:t>
            </a:r>
            <a:r>
              <a:rPr lang="pt-BR" altLang="pt-BR" sz="2800" dirty="0"/>
              <a:t>aluno "desenha" um novo conhecimento com software de autoria, utilizando som, imagem, texto, integrando-os para comunicar.</a:t>
            </a:r>
          </a:p>
          <a:p>
            <a:endParaRPr lang="pt-BR" sz="28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10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33" b="6655"/>
          <a:stretch/>
        </p:blipFill>
        <p:spPr>
          <a:xfrm>
            <a:off x="9825432" y="4140626"/>
            <a:ext cx="2026227" cy="199159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0098157" y="6101044"/>
            <a:ext cx="20938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Fonte :</a:t>
            </a:r>
            <a:r>
              <a:rPr lang="pt-BR" sz="1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http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://www.midiassociais.net</a:t>
            </a:r>
          </a:p>
        </p:txBody>
      </p:sp>
    </p:spTree>
    <p:extLst>
      <p:ext uri="{BB962C8B-B14F-4D97-AF65-F5344CB8AC3E}">
        <p14:creationId xmlns:p14="http://schemas.microsoft.com/office/powerpoint/2010/main" val="16582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Dimensões da Aprendizagem: </a:t>
            </a:r>
            <a:r>
              <a:rPr lang="pt-BR" altLang="pt-BR" dirty="0" smtClean="0"/>
              <a:t>Técnica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8399" y="2043161"/>
            <a:ext cx="11969087" cy="448858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altLang="pt-BR" sz="3200" b="1" dirty="0"/>
              <a:t>Tecnológica</a:t>
            </a:r>
          </a:p>
          <a:p>
            <a:pPr lvl="1"/>
            <a:r>
              <a:rPr lang="pt-BR" altLang="pt-BR" sz="3200" dirty="0"/>
              <a:t>Conhecimento</a:t>
            </a:r>
          </a:p>
          <a:p>
            <a:pPr lvl="1"/>
            <a:r>
              <a:rPr lang="pt-BR" altLang="pt-BR" sz="3200" dirty="0"/>
              <a:t>Compreensão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3200" b="1" dirty="0"/>
              <a:t>Metodológica</a:t>
            </a:r>
          </a:p>
          <a:p>
            <a:pPr lvl="1"/>
            <a:r>
              <a:rPr lang="pt-BR" altLang="pt-BR" sz="3200" dirty="0" smtClean="0"/>
              <a:t>Desenvolvimento</a:t>
            </a:r>
            <a:endParaRPr lang="pt-BR" altLang="pt-BR" sz="3200" dirty="0"/>
          </a:p>
          <a:p>
            <a:pPr lvl="1"/>
            <a:r>
              <a:rPr lang="pt-BR" altLang="pt-BR" sz="3200" dirty="0" smtClean="0"/>
              <a:t>Replicação</a:t>
            </a:r>
            <a:endParaRPr lang="pt-BR" altLang="pt-BR" sz="3200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729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Dimensões da </a:t>
            </a:r>
            <a:r>
              <a:rPr lang="pt-BR" altLang="pt-BR" dirty="0" smtClean="0"/>
              <a:t>Aprendizagem: Consolidação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altLang="pt-BR" sz="2800" b="1" dirty="0"/>
              <a:t>Social</a:t>
            </a:r>
          </a:p>
          <a:p>
            <a:pPr lvl="1"/>
            <a:r>
              <a:rPr lang="pt-BR" altLang="pt-BR" sz="2800" dirty="0"/>
              <a:t>Do individual para o colaborativo</a:t>
            </a:r>
          </a:p>
          <a:p>
            <a:pPr lvl="1"/>
            <a:r>
              <a:rPr lang="pt-BR" altLang="pt-BR" sz="2800" dirty="0"/>
              <a:t>Avaliando  limitações</a:t>
            </a:r>
          </a:p>
          <a:p>
            <a:pPr lvl="1"/>
            <a:r>
              <a:rPr lang="pt-BR" altLang="pt-BR" sz="2800" dirty="0"/>
              <a:t>Aprofundando 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2800" b="1" dirty="0"/>
              <a:t>Pedagógica</a:t>
            </a:r>
          </a:p>
          <a:p>
            <a:pPr lvl="1"/>
            <a:r>
              <a:rPr lang="pt-BR" altLang="pt-BR" sz="2800" dirty="0" smtClean="0"/>
              <a:t>Construindo </a:t>
            </a:r>
            <a:r>
              <a:rPr lang="pt-BR" altLang="pt-BR" sz="2800" dirty="0"/>
              <a:t>conhecimento conjunto</a:t>
            </a:r>
          </a:p>
          <a:p>
            <a:pPr lvl="1"/>
            <a:r>
              <a:rPr lang="pt-BR" altLang="pt-BR" sz="2800" dirty="0"/>
              <a:t>Estabelecendo significância</a:t>
            </a:r>
          </a:p>
          <a:p>
            <a:pPr lvl="1"/>
            <a:r>
              <a:rPr lang="pt-BR" altLang="pt-BR" sz="2800" dirty="0"/>
              <a:t>Consolidando ou revendo posições</a:t>
            </a:r>
          </a:p>
          <a:p>
            <a:pPr lvl="1"/>
            <a:endParaRPr lang="pt-BR" altLang="pt-BR" dirty="0"/>
          </a:p>
          <a:p>
            <a:endParaRPr lang="pt-BR" alt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98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180" y="2095116"/>
            <a:ext cx="11050655" cy="448858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sz="2400" dirty="0"/>
              <a:t>CORTELAZZO, Iolanda Bueno de Camargo. Prática pedagógica, Aprendizagem e Avaliação em EAD. Curitiba: </a:t>
            </a:r>
            <a:r>
              <a:rPr lang="pt-BR" sz="2400" dirty="0" err="1"/>
              <a:t>Intersaberes</a:t>
            </a:r>
            <a:r>
              <a:rPr lang="pt-BR" sz="2400" dirty="0"/>
              <a:t>, 2013.</a:t>
            </a:r>
          </a:p>
          <a:p>
            <a:pPr>
              <a:buFont typeface="Wingdings" pitchFamily="2" charset="2"/>
              <a:buChar char="q"/>
            </a:pPr>
            <a:r>
              <a:rPr lang="pt-BR" sz="2400" dirty="0" err="1"/>
              <a:t>Negroponte</a:t>
            </a:r>
            <a:r>
              <a:rPr lang="pt-BR" sz="2400" dirty="0"/>
              <a:t>, Nicholas. A Vida Digital. São Paulo: Cia das Letras, 1995.</a:t>
            </a:r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13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199" y="3846946"/>
            <a:ext cx="4145539" cy="2210954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736448" y="6121824"/>
            <a:ext cx="20072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Fonte :</a:t>
            </a:r>
            <a:r>
              <a:rPr lang="pt-BR" sz="1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http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://programaacao.net.br</a:t>
            </a:r>
          </a:p>
        </p:txBody>
      </p:sp>
    </p:spTree>
    <p:extLst>
      <p:ext uri="{BB962C8B-B14F-4D97-AF65-F5344CB8AC3E}">
        <p14:creationId xmlns:p14="http://schemas.microsoft.com/office/powerpoint/2010/main" val="156475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Digital: O </a:t>
            </a:r>
            <a:r>
              <a:rPr lang="pt-BR" dirty="0"/>
              <a:t>que é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1919" y="2183035"/>
            <a:ext cx="6925463" cy="290851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/>
              <a:t>Leitura multilinear,  não-</a:t>
            </a:r>
            <a:r>
              <a:rPr lang="pt-BR" dirty="0" err="1"/>
              <a:t>seqüencial</a:t>
            </a:r>
            <a:r>
              <a:rPr lang="pt-BR" dirty="0"/>
              <a:t>; 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Hipertextualidade; 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Conjunto de linguagens;</a:t>
            </a:r>
          </a:p>
          <a:p>
            <a:pPr>
              <a:buFont typeface="Wingdings" pitchFamily="2" charset="2"/>
              <a:buChar char="q"/>
            </a:pPr>
            <a:r>
              <a:rPr lang="pt-BR" dirty="0" err="1"/>
              <a:t>Co-autoria</a:t>
            </a:r>
            <a:r>
              <a:rPr lang="pt-BR" dirty="0"/>
              <a:t>.</a:t>
            </a:r>
          </a:p>
          <a:p>
            <a:pPr>
              <a:buFont typeface="Wingdings" pitchFamily="2" charset="2"/>
              <a:buChar char="q"/>
            </a:pPr>
            <a:endParaRPr lang="pt-BR" dirty="0" smtClean="0"/>
          </a:p>
          <a:p>
            <a:pPr>
              <a:buFont typeface="Wingdings" pitchFamily="2" charset="2"/>
              <a:buChar char="q"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2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323" y="2251363"/>
            <a:ext cx="3492500" cy="22098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CaixaDeTexto 7"/>
          <p:cNvSpPr txBox="1"/>
          <p:nvPr/>
        </p:nvSpPr>
        <p:spPr>
          <a:xfrm>
            <a:off x="8662585" y="4461163"/>
            <a:ext cx="24112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Fonte : 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https://userscontent2.emaze.com/</a:t>
            </a:r>
          </a:p>
        </p:txBody>
      </p:sp>
    </p:spTree>
    <p:extLst>
      <p:ext uri="{BB962C8B-B14F-4D97-AF65-F5344CB8AC3E}">
        <p14:creationId xmlns:p14="http://schemas.microsoft.com/office/powerpoint/2010/main" val="234288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smtClean="0"/>
              <a:t>Linguagem</a:t>
            </a:r>
            <a:r>
              <a:rPr lang="pt-BR" altLang="pt-BR" b="1" dirty="0" smtClean="0">
                <a:cs typeface="Tahoma" pitchFamily="34" charset="0"/>
              </a:rPr>
              <a:t> </a:t>
            </a:r>
            <a:r>
              <a:rPr lang="pt-BR" altLang="pt-BR" dirty="0" smtClean="0"/>
              <a:t>Digital: Para </a:t>
            </a:r>
            <a:r>
              <a:rPr lang="pt-BR" altLang="pt-BR" dirty="0"/>
              <a:t>Quê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308" y="2157462"/>
            <a:ext cx="7850255" cy="3360111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altLang="pt-BR" dirty="0"/>
              <a:t>Desenvolvimento de funções cognitivas e emocionais</a:t>
            </a:r>
          </a:p>
          <a:p>
            <a:pPr lvl="1"/>
            <a:r>
              <a:rPr lang="pt-BR" altLang="pt-BR" dirty="0"/>
              <a:t>memória;</a:t>
            </a:r>
          </a:p>
          <a:p>
            <a:pPr lvl="1"/>
            <a:r>
              <a:rPr lang="pt-BR" altLang="pt-BR" dirty="0"/>
              <a:t>raciocínio;</a:t>
            </a:r>
          </a:p>
          <a:p>
            <a:pPr lvl="1"/>
            <a:r>
              <a:rPr lang="pt-BR" altLang="pt-BR" dirty="0"/>
              <a:t>simulação</a:t>
            </a:r>
          </a:p>
          <a:p>
            <a:pPr lvl="1"/>
            <a:r>
              <a:rPr lang="pt-BR" altLang="pt-BR" dirty="0"/>
              <a:t>percepção.</a:t>
            </a:r>
          </a:p>
          <a:p>
            <a:pPr>
              <a:buFont typeface="Wingdings" pitchFamily="2" charset="2"/>
              <a:buChar char="q"/>
            </a:pPr>
            <a:r>
              <a:rPr lang="pt-BR" altLang="pt-BR" dirty="0"/>
              <a:t>Portabilidade  e Mobilidade : interação social comunicativa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3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567" y="2208501"/>
            <a:ext cx="4305137" cy="24258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CaixaDeTexto 6"/>
          <p:cNvSpPr txBox="1"/>
          <p:nvPr/>
        </p:nvSpPr>
        <p:spPr>
          <a:xfrm>
            <a:off x="8795466" y="4721238"/>
            <a:ext cx="1973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Fonte 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</a:t>
            </a:r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http://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americanet.com.br</a:t>
            </a:r>
          </a:p>
        </p:txBody>
      </p:sp>
    </p:spTree>
    <p:extLst>
      <p:ext uri="{BB962C8B-B14F-4D97-AF65-F5344CB8AC3E}">
        <p14:creationId xmlns:p14="http://schemas.microsoft.com/office/powerpoint/2010/main" val="261842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Computadores:  </a:t>
            </a:r>
            <a:r>
              <a:rPr lang="pt-BR" dirty="0" smtClean="0"/>
              <a:t>Usos </a:t>
            </a:r>
            <a:r>
              <a:rPr lang="pt-BR" dirty="0"/>
              <a:t>na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8790" y="2074334"/>
            <a:ext cx="11969087" cy="3183466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Char char="q"/>
            </a:pPr>
            <a:r>
              <a:rPr lang="pt-BR" altLang="pt-BR" dirty="0"/>
              <a:t>CAI – Instrução Assistida pelo Computador</a:t>
            </a:r>
          </a:p>
          <a:p>
            <a:pPr lvl="1"/>
            <a:r>
              <a:rPr lang="pt-BR" altLang="pt-BR" dirty="0"/>
              <a:t>sistemas de informação</a:t>
            </a:r>
          </a:p>
          <a:p>
            <a:pPr lvl="1"/>
            <a:r>
              <a:rPr lang="pt-BR" altLang="pt-BR" dirty="0"/>
              <a:t>Tutoriais</a:t>
            </a:r>
          </a:p>
          <a:p>
            <a:pPr lvl="1"/>
            <a:r>
              <a:rPr lang="pt-BR" altLang="pt-BR" dirty="0"/>
              <a:t>Exercícios de repetição</a:t>
            </a:r>
          </a:p>
          <a:p>
            <a:pPr>
              <a:spcBef>
                <a:spcPts val="600"/>
              </a:spcBef>
              <a:buFont typeface="Wingdings" pitchFamily="2" charset="2"/>
              <a:buChar char="q"/>
            </a:pPr>
            <a:r>
              <a:rPr lang="pt-BR" altLang="pt-BR" dirty="0"/>
              <a:t>CAP - Desempenho Assistido pelo Computador</a:t>
            </a:r>
          </a:p>
          <a:p>
            <a:pPr lvl="1"/>
            <a:r>
              <a:rPr lang="pt-BR" altLang="pt-BR" dirty="0"/>
              <a:t> jogos / Soluções de problemas</a:t>
            </a:r>
          </a:p>
          <a:p>
            <a:pPr lvl="1"/>
            <a:r>
              <a:rPr lang="pt-BR" altLang="pt-BR" dirty="0"/>
              <a:t>Simulações / Aplicativos</a:t>
            </a:r>
          </a:p>
          <a:p>
            <a:pPr lvl="1"/>
            <a:r>
              <a:rPr lang="pt-BR" altLang="pt-BR" dirty="0"/>
              <a:t>Autoria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4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055599"/>
            <a:ext cx="3124200" cy="2081498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8496331" y="4140560"/>
            <a:ext cx="22958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Fonte </a:t>
            </a:r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: http://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thumbs.dreamstime.com</a:t>
            </a:r>
          </a:p>
        </p:txBody>
      </p:sp>
    </p:spTree>
    <p:extLst>
      <p:ext uri="{BB962C8B-B14F-4D97-AF65-F5344CB8AC3E}">
        <p14:creationId xmlns:p14="http://schemas.microsoft.com/office/powerpoint/2010/main" val="263538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Multimídia: O que é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pt-BR" altLang="pt-BR" dirty="0" smtClean="0"/>
          </a:p>
          <a:p>
            <a:pPr>
              <a:buFont typeface="Wingdings" pitchFamily="2" charset="2"/>
              <a:buChar char="q"/>
            </a:pPr>
            <a:r>
              <a:rPr lang="pt-BR" altLang="pt-BR" dirty="0" smtClean="0"/>
              <a:t>Articulação </a:t>
            </a:r>
            <a:r>
              <a:rPr lang="pt-BR" altLang="pt-BR" dirty="0"/>
              <a:t>informatizada de diversas </a:t>
            </a:r>
            <a:r>
              <a:rPr lang="pt-BR" altLang="pt-BR" dirty="0" smtClean="0"/>
              <a:t>mídias;</a:t>
            </a:r>
            <a:endParaRPr lang="pt-BR" altLang="pt-BR" dirty="0"/>
          </a:p>
          <a:p>
            <a:pPr>
              <a:buFont typeface="Wingdings" pitchFamily="2" charset="2"/>
              <a:buChar char="q"/>
            </a:pPr>
            <a:r>
              <a:rPr lang="pt-BR" altLang="pt-BR" dirty="0" smtClean="0"/>
              <a:t>Participações </a:t>
            </a:r>
            <a:r>
              <a:rPr lang="pt-BR" altLang="pt-BR" dirty="0"/>
              <a:t>interativas de seus </a:t>
            </a:r>
            <a:r>
              <a:rPr lang="pt-BR" altLang="pt-BR" dirty="0" smtClean="0"/>
              <a:t>usuários;</a:t>
            </a:r>
            <a:endParaRPr lang="pt-BR" altLang="pt-BR" dirty="0"/>
          </a:p>
          <a:p>
            <a:pPr>
              <a:buFont typeface="Wingdings" pitchFamily="2" charset="2"/>
              <a:buChar char="q"/>
            </a:pPr>
            <a:r>
              <a:rPr lang="pt-BR" altLang="pt-BR" dirty="0" smtClean="0"/>
              <a:t>Pluralizada </a:t>
            </a:r>
            <a:r>
              <a:rPr lang="pt-BR" altLang="pt-BR" dirty="0"/>
              <a:t>por multimídias: diversas produções na modalidade” (</a:t>
            </a:r>
            <a:r>
              <a:rPr lang="pt-BR" altLang="pt-BR" dirty="0" err="1"/>
              <a:t>Fusari</a:t>
            </a:r>
            <a:r>
              <a:rPr lang="pt-BR" altLang="pt-BR" dirty="0"/>
              <a:t>, 1994</a:t>
            </a:r>
            <a:r>
              <a:rPr lang="pt-BR" altLang="pt-BR" dirty="0" smtClean="0"/>
              <a:t>);</a:t>
            </a:r>
            <a:endParaRPr lang="pt-BR" altLang="pt-BR" dirty="0"/>
          </a:p>
          <a:p>
            <a:pPr>
              <a:buFont typeface="Wingdings" pitchFamily="2" charset="2"/>
              <a:buChar char="q"/>
            </a:pPr>
            <a:r>
              <a:rPr lang="pt-BR" altLang="pt-BR" dirty="0" smtClean="0"/>
              <a:t>Movimento </a:t>
            </a:r>
            <a:r>
              <a:rPr lang="pt-BR" altLang="pt-BR" dirty="0"/>
              <a:t>de um meio para </a:t>
            </a:r>
            <a:r>
              <a:rPr lang="pt-BR" altLang="pt-BR" dirty="0" smtClean="0"/>
              <a:t>outro;</a:t>
            </a:r>
            <a:endParaRPr lang="pt-BR" altLang="pt-BR" dirty="0"/>
          </a:p>
          <a:p>
            <a:pPr>
              <a:buFont typeface="Wingdings" pitchFamily="2" charset="2"/>
              <a:buChar char="q"/>
            </a:pPr>
            <a:r>
              <a:rPr lang="pt-BR" altLang="pt-BR" dirty="0"/>
              <a:t>Uso dos sentidos: visão, audição (</a:t>
            </a:r>
            <a:r>
              <a:rPr lang="pt-BR" altLang="pt-BR" dirty="0" err="1"/>
              <a:t>Negroponte</a:t>
            </a:r>
            <a:r>
              <a:rPr lang="pt-BR" altLang="pt-BR" dirty="0"/>
              <a:t>, 1995</a:t>
            </a:r>
            <a:r>
              <a:rPr lang="pt-BR" altLang="pt-BR" dirty="0" smtClean="0"/>
              <a:t>).</a:t>
            </a:r>
            <a:endParaRPr lang="pt-BR" alt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5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82" y="2524991"/>
            <a:ext cx="1943100" cy="19431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CaixaDeTexto 6"/>
          <p:cNvSpPr txBox="1"/>
          <p:nvPr/>
        </p:nvSpPr>
        <p:spPr>
          <a:xfrm>
            <a:off x="8795466" y="4721238"/>
            <a:ext cx="2351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Fonte 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http://www.ensinonarede.com.br</a:t>
            </a:r>
          </a:p>
        </p:txBody>
      </p:sp>
    </p:spTree>
    <p:extLst>
      <p:ext uri="{BB962C8B-B14F-4D97-AF65-F5344CB8AC3E}">
        <p14:creationId xmlns:p14="http://schemas.microsoft.com/office/powerpoint/2010/main" val="358972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Hipermídia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182" y="1845734"/>
            <a:ext cx="5709728" cy="3058775"/>
          </a:xfrm>
        </p:spPr>
        <p:txBody>
          <a:bodyPr>
            <a:normAutofit/>
          </a:bodyPr>
          <a:lstStyle/>
          <a:p>
            <a:endParaRPr lang="pt-BR" alt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6</a:t>
            </a:fld>
            <a:endParaRPr lang="pt-BR" dirty="0"/>
          </a:p>
        </p:txBody>
      </p:sp>
      <p:sp>
        <p:nvSpPr>
          <p:cNvPr id="6" name="Retângulo com Canto Diagonal Aparado 5"/>
          <p:cNvSpPr/>
          <p:nvPr/>
        </p:nvSpPr>
        <p:spPr>
          <a:xfrm>
            <a:off x="685800" y="2244436"/>
            <a:ext cx="5465618" cy="3397828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“Coletânea de mensagens elásticas que podem ser esticadas ou encolhidas de acordo com as ações do leitor. </a:t>
            </a:r>
          </a:p>
          <a:p>
            <a:pPr algn="ctr"/>
            <a:r>
              <a:rPr lang="pt-BR" sz="2400" dirty="0"/>
              <a:t>As </a:t>
            </a:r>
            <a:r>
              <a:rPr lang="pt-BR" sz="2400" dirty="0" err="1"/>
              <a:t>idéias</a:t>
            </a:r>
            <a:r>
              <a:rPr lang="pt-BR" sz="2400" dirty="0"/>
              <a:t> podem ser abertas e analisadas com múltiplos níveis de detalhamento” </a:t>
            </a:r>
          </a:p>
          <a:p>
            <a:pPr algn="r"/>
            <a:r>
              <a:rPr lang="pt-BR" sz="1600" dirty="0"/>
              <a:t>(</a:t>
            </a:r>
            <a:r>
              <a:rPr lang="pt-BR" sz="1600" dirty="0" err="1"/>
              <a:t>Negroponte</a:t>
            </a:r>
            <a:r>
              <a:rPr lang="pt-BR" sz="1600" dirty="0"/>
              <a:t>, </a:t>
            </a:r>
            <a:r>
              <a:rPr lang="pt-BR" sz="1600" dirty="0" smtClean="0"/>
              <a:t>1995:66)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826827" y="2461598"/>
            <a:ext cx="43798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O conceito </a:t>
            </a:r>
            <a:r>
              <a:rPr lang="pt-BR" b="1" dirty="0" smtClean="0">
                <a:solidFill>
                  <a:schemeClr val="accent3">
                    <a:lumMod val="75000"/>
                  </a:schemeClr>
                </a:solidFill>
              </a:rPr>
              <a:t>hipermídia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, juntamente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com hipertexto, foi criado na década de 1960 pelo filósofo e sociólogo estadunidense </a:t>
            </a:r>
            <a:r>
              <a:rPr lang="pt-BR" b="1" dirty="0">
                <a:solidFill>
                  <a:schemeClr val="accent3">
                    <a:lumMod val="75000"/>
                  </a:schemeClr>
                </a:solidFill>
              </a:rPr>
              <a:t>Ted Nelson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endParaRPr lang="pt-BR" sz="1400" i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pt-BR" sz="1400" i="1" dirty="0" smtClean="0">
                <a:solidFill>
                  <a:schemeClr val="accent3">
                    <a:lumMod val="75000"/>
                  </a:schemeClr>
                </a:solidFill>
              </a:rPr>
              <a:t>		(Fonte: https</a:t>
            </a:r>
            <a:r>
              <a:rPr lang="pt-BR" sz="1400" i="1" dirty="0">
                <a:solidFill>
                  <a:schemeClr val="accent3">
                    <a:lumMod val="75000"/>
                  </a:schemeClr>
                </a:solidFill>
              </a:rPr>
              <a:t>://</a:t>
            </a:r>
            <a:r>
              <a:rPr lang="pt-BR" sz="1400" i="1" dirty="0" smtClean="0">
                <a:solidFill>
                  <a:schemeClr val="accent3">
                    <a:lumMod val="75000"/>
                  </a:schemeClr>
                </a:solidFill>
              </a:rPr>
              <a:t>pt.wikipedia.org)</a:t>
            </a:r>
            <a:endParaRPr lang="pt-BR" sz="14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6598227" y="2067791"/>
            <a:ext cx="0" cy="3803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95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smtClean="0"/>
              <a:t>Hipermídia: 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altLang="pt-BR" sz="2800" dirty="0" smtClean="0"/>
              <a:t>Apresentação </a:t>
            </a:r>
            <a:r>
              <a:rPr lang="pt-BR" altLang="pt-BR" sz="2800" dirty="0"/>
              <a:t>ou recuperação de informações  de </a:t>
            </a:r>
            <a:r>
              <a:rPr lang="pt-BR" altLang="pt-BR" sz="2800" dirty="0" smtClean="0"/>
              <a:t>maneira:</a:t>
            </a:r>
            <a:endParaRPr lang="pt-BR" altLang="pt-BR" sz="2800" dirty="0"/>
          </a:p>
          <a:p>
            <a:pPr lvl="1"/>
            <a:r>
              <a:rPr lang="pt-BR" altLang="pt-BR" sz="2800" dirty="0"/>
              <a:t> </a:t>
            </a:r>
            <a:r>
              <a:rPr lang="pt-BR" altLang="pt-BR" sz="2800" b="1" dirty="0"/>
              <a:t>multissensorial</a:t>
            </a:r>
          </a:p>
          <a:p>
            <a:pPr lvl="2"/>
            <a:r>
              <a:rPr lang="pt-BR" altLang="pt-BR" sz="2800" dirty="0" smtClean="0"/>
              <a:t>Sentidos </a:t>
            </a:r>
            <a:r>
              <a:rPr lang="pt-BR" altLang="pt-BR" sz="2800" dirty="0"/>
              <a:t>da audição e da visão </a:t>
            </a:r>
          </a:p>
          <a:p>
            <a:pPr lvl="1"/>
            <a:r>
              <a:rPr lang="pt-BR" altLang="pt-BR" sz="2800" b="1" dirty="0"/>
              <a:t>Integrada</a:t>
            </a:r>
          </a:p>
          <a:p>
            <a:pPr lvl="2"/>
            <a:r>
              <a:rPr lang="pt-BR" altLang="pt-BR" sz="2800" dirty="0"/>
              <a:t> </a:t>
            </a:r>
            <a:r>
              <a:rPr lang="pt-BR" altLang="pt-BR" sz="2800" dirty="0" smtClean="0"/>
              <a:t>Texto</a:t>
            </a:r>
            <a:r>
              <a:rPr lang="pt-BR" altLang="pt-BR" sz="2800" dirty="0"/>
              <a:t>, som e imagem relacionados </a:t>
            </a:r>
          </a:p>
          <a:p>
            <a:pPr lvl="1"/>
            <a:r>
              <a:rPr lang="pt-BR" altLang="pt-BR" sz="2800" b="1" dirty="0" smtClean="0"/>
              <a:t>Intuitiva </a:t>
            </a:r>
            <a:endParaRPr lang="pt-BR" altLang="pt-BR" sz="2800" b="1" dirty="0"/>
          </a:p>
          <a:p>
            <a:pPr lvl="2"/>
            <a:r>
              <a:rPr lang="pt-BR" altLang="pt-BR" sz="2800" dirty="0"/>
              <a:t> </a:t>
            </a:r>
            <a:r>
              <a:rPr lang="pt-BR" altLang="pt-BR" sz="2800" dirty="0" smtClean="0"/>
              <a:t>Uso </a:t>
            </a:r>
            <a:r>
              <a:rPr lang="pt-BR" altLang="pt-BR" sz="2800" dirty="0"/>
              <a:t>de ícones</a:t>
            </a:r>
          </a:p>
          <a:p>
            <a:pPr lvl="1"/>
            <a:r>
              <a:rPr lang="pt-BR" altLang="pt-BR" sz="2800" b="1" dirty="0" smtClean="0"/>
              <a:t>Interativa </a:t>
            </a:r>
            <a:endParaRPr lang="pt-BR" altLang="pt-BR" sz="2800" b="1" dirty="0"/>
          </a:p>
          <a:p>
            <a:pPr lvl="2"/>
            <a:r>
              <a:rPr lang="pt-BR" altLang="pt-BR" sz="2800" dirty="0" smtClean="0"/>
              <a:t>Várias </a:t>
            </a:r>
            <a:r>
              <a:rPr lang="pt-BR" altLang="pt-BR" sz="2800" dirty="0"/>
              <a:t>possibilidades de navegação para o usuário</a:t>
            </a:r>
            <a:endParaRPr lang="pt-BR" sz="28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189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Multimídia Educativa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181" y="2074334"/>
            <a:ext cx="11154564" cy="448858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altLang="pt-BR" dirty="0"/>
              <a:t>Gerenciamento de mídias pelo computador: </a:t>
            </a:r>
            <a:r>
              <a:rPr lang="pt-BR" altLang="pt-BR" dirty="0" smtClean="0"/>
              <a:t>Suporte </a:t>
            </a:r>
            <a:r>
              <a:rPr lang="pt-BR" altLang="pt-BR" dirty="0"/>
              <a:t>tecnológico para uso de diferentes linguagens;</a:t>
            </a:r>
          </a:p>
          <a:p>
            <a:pPr>
              <a:buFont typeface="Wingdings" pitchFamily="2" charset="2"/>
              <a:buChar char="q"/>
            </a:pPr>
            <a:r>
              <a:rPr lang="pt-BR" altLang="pt-BR" dirty="0"/>
              <a:t>Utilização  do computador com seus periféricos e os programas de </a:t>
            </a:r>
            <a:r>
              <a:rPr lang="pt-BR" altLang="pt-BR" dirty="0" smtClean="0"/>
              <a:t>multimídia;</a:t>
            </a:r>
            <a:endParaRPr lang="pt-BR" altLang="pt-BR" dirty="0"/>
          </a:p>
          <a:p>
            <a:pPr>
              <a:buFont typeface="Wingdings" pitchFamily="2" charset="2"/>
              <a:buChar char="q"/>
            </a:pPr>
            <a:r>
              <a:rPr lang="pt-BR" altLang="pt-BR" dirty="0"/>
              <a:t>Aproveitamento dos estilos de aprendizagem dos </a:t>
            </a:r>
            <a:r>
              <a:rPr lang="pt-BR" altLang="pt-BR" dirty="0" smtClean="0"/>
              <a:t>alunos;</a:t>
            </a:r>
            <a:endParaRPr lang="pt-BR" altLang="pt-BR" dirty="0"/>
          </a:p>
          <a:p>
            <a:pPr>
              <a:buFont typeface="Wingdings" pitchFamily="2" charset="2"/>
              <a:buChar char="q"/>
            </a:pPr>
            <a:r>
              <a:rPr lang="pt-BR" altLang="pt-BR" dirty="0"/>
              <a:t>Construção coletiva, </a:t>
            </a:r>
            <a:r>
              <a:rPr lang="pt-BR" altLang="pt-BR" dirty="0" smtClean="0"/>
              <a:t>colaborativa.</a:t>
            </a:r>
            <a:endParaRPr lang="pt-BR" alt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8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3958937"/>
            <a:ext cx="3667991" cy="20632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CaixaDeTexto 6"/>
          <p:cNvSpPr txBox="1"/>
          <p:nvPr/>
        </p:nvSpPr>
        <p:spPr>
          <a:xfrm>
            <a:off x="4603542" y="6057120"/>
            <a:ext cx="16514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Fonte 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http://www.acte.cat</a:t>
            </a:r>
          </a:p>
        </p:txBody>
      </p:sp>
    </p:spTree>
    <p:extLst>
      <p:ext uri="{BB962C8B-B14F-4D97-AF65-F5344CB8AC3E}">
        <p14:creationId xmlns:p14="http://schemas.microsoft.com/office/powerpoint/2010/main" val="243727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Multimídia Educativa: </a:t>
            </a:r>
            <a:r>
              <a:rPr lang="pt-BR" altLang="pt-BR" dirty="0" smtClean="0"/>
              <a:t>Orientação </a:t>
            </a:r>
            <a:r>
              <a:rPr lang="pt-BR" altLang="pt-BR" dirty="0"/>
              <a:t>Docente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4139" y="2032770"/>
            <a:ext cx="11969087" cy="448858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altLang="pt-BR" sz="3200" dirty="0"/>
              <a:t>Criação individual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3200" dirty="0"/>
              <a:t>Projeto em equipe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3200" dirty="0"/>
              <a:t>Dimensão multidisciplinar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3200" dirty="0"/>
              <a:t>Integração de linguagens</a:t>
            </a:r>
          </a:p>
          <a:p>
            <a:pPr>
              <a:buFont typeface="Wingdings" pitchFamily="2" charset="2"/>
              <a:buChar char="q"/>
            </a:pPr>
            <a:r>
              <a:rPr lang="pt-BR" altLang="pt-BR" sz="3200" dirty="0"/>
              <a:t>Projetos interdisciplinares</a:t>
            </a:r>
          </a:p>
          <a:p>
            <a:endParaRPr lang="pt-BR" sz="32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Novas Tecnologias: Uso da Linguagem Digital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59C5-EB2F-45EE-94A1-AA45C684E822}" type="slidenum">
              <a:rPr lang="pt-BR" smtClean="0"/>
              <a:t>9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92" t="3460" r="23730" b="5489"/>
          <a:stretch/>
        </p:blipFill>
        <p:spPr>
          <a:xfrm>
            <a:off x="7543802" y="2088573"/>
            <a:ext cx="3595254" cy="293023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CaixaDeTexto 6"/>
          <p:cNvSpPr txBox="1"/>
          <p:nvPr/>
        </p:nvSpPr>
        <p:spPr>
          <a:xfrm>
            <a:off x="8323488" y="5121938"/>
            <a:ext cx="2220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Fonte </a:t>
            </a:r>
            <a:r>
              <a:rPr lang="pt-BR" sz="1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https://www.qinetwork.com.br</a:t>
            </a:r>
          </a:p>
        </p:txBody>
      </p:sp>
    </p:spTree>
    <p:extLst>
      <p:ext uri="{BB962C8B-B14F-4D97-AF65-F5344CB8AC3E}">
        <p14:creationId xmlns:p14="http://schemas.microsoft.com/office/powerpoint/2010/main" val="344436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1706</TotalTime>
  <Words>580</Words>
  <Application>Microsoft Office PowerPoint</Application>
  <PresentationFormat>Personalizar</PresentationFormat>
  <Paragraphs>119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Retrospectiva</vt:lpstr>
      <vt:lpstr>Novas Tecnologias: Uso da Linguagem Digital</vt:lpstr>
      <vt:lpstr>Linguagem Digital: O que é</vt:lpstr>
      <vt:lpstr>Linguagem Digital: Para Quê</vt:lpstr>
      <vt:lpstr>Computadores:  Usos na Educação</vt:lpstr>
      <vt:lpstr>Multimídia: O que é</vt:lpstr>
      <vt:lpstr>Hipermídia</vt:lpstr>
      <vt:lpstr>Hipermídia: Características</vt:lpstr>
      <vt:lpstr>Multimídia Educativa</vt:lpstr>
      <vt:lpstr>Multimídia Educativa: Orientação Docente</vt:lpstr>
      <vt:lpstr>Multimídia Educativa: Alunos</vt:lpstr>
      <vt:lpstr>Dimensões da Aprendizagem: Técnica</vt:lpstr>
      <vt:lpstr>Dimensões da Aprendizagem: Consolidação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Petr Barborik</dc:creator>
  <cp:lastModifiedBy>Everton Dias</cp:lastModifiedBy>
  <cp:revision>942</cp:revision>
  <dcterms:created xsi:type="dcterms:W3CDTF">2017-02-05T18:56:07Z</dcterms:created>
  <dcterms:modified xsi:type="dcterms:W3CDTF">2018-06-26T15:06:14Z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1046-10.1.0.5672</vt:lpwstr>
  </property>
</Properties>
</file>