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Source Code Pro"/>
      <p:regular r:id="rId16"/>
      <p:bold r:id="rId17"/>
    </p:embeddedFont>
    <p:embeddedFont>
      <p:font typeface="Oswald"/>
      <p:regular r:id="rId18"/>
      <p:bold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SourceCodePro-bold.fntdata"/><Relationship Id="rId16" Type="http://schemas.openxmlformats.org/officeDocument/2006/relationships/font" Target="fonts/SourceCodePro-regular.fntdata"/><Relationship Id="rId5" Type="http://schemas.openxmlformats.org/officeDocument/2006/relationships/notesMaster" Target="notesMasters/notesMaster1.xml"/><Relationship Id="rId19" Type="http://schemas.openxmlformats.org/officeDocument/2006/relationships/font" Target="fonts/Oswald-bold.fntdata"/><Relationship Id="rId6" Type="http://schemas.openxmlformats.org/officeDocument/2006/relationships/slide" Target="slides/slide1.xml"/><Relationship Id="rId18" Type="http://schemas.openxmlformats.org/officeDocument/2006/relationships/font" Target="fonts/Oswald-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 name="Shape 58"/>
        <p:cNvGrpSpPr/>
        <p:nvPr/>
      </p:nvGrpSpPr>
      <p:grpSpPr>
        <a:xfrm>
          <a:off x="0" y="0"/>
          <a:ext cx="0" cy="0"/>
          <a:chOff x="0" y="0"/>
          <a:chExt cx="0" cy="0"/>
        </a:xfrm>
      </p:grpSpPr>
      <p:sp>
        <p:nvSpPr>
          <p:cNvPr id="59" name="Shape 59"/>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60" name="Shape 6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Shape 7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3" name="Shape 7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1" name="Shape 8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Shape 8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9" name="Shape 8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Shape 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7" name="Shape 9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4" name="Shape 10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2" name="Shape 11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Shape 1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0" name="Shape 12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Shape 10"/>
          <p:cNvSpPr/>
          <p:nvPr/>
        </p:nvSpPr>
        <p:spPr>
          <a:xfrm rot="10800000">
            <a:off x="4226100" y="2933550"/>
            <a:ext cx="691800" cy="388500"/>
          </a:xfrm>
          <a:prstGeom prst="triangle">
            <a:avLst>
              <a:gd fmla="val 50000"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 name="Shape 11"/>
          <p:cNvSpPr/>
          <p:nvPr/>
        </p:nvSpPr>
        <p:spPr>
          <a:xfrm>
            <a:off x="-25" y="0"/>
            <a:ext cx="9144000" cy="3124200"/>
          </a:xfrm>
          <a:prstGeom prst="rect">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 name="Shape 12"/>
          <p:cNvSpPr txBox="1"/>
          <p:nvPr>
            <p:ph type="ctrTitle"/>
          </p:nvPr>
        </p:nvSpPr>
        <p:spPr>
          <a:xfrm>
            <a:off x="411175" y="644300"/>
            <a:ext cx="8282400" cy="2109000"/>
          </a:xfrm>
          <a:prstGeom prst="rect">
            <a:avLst/>
          </a:prstGeom>
        </p:spPr>
        <p:txBody>
          <a:bodyPr anchorCtr="0" anchor="b" bIns="91425" lIns="91425" spcFirstLastPara="1" rIns="91425" wrap="square" tIns="91425"/>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p:txBody>
      </p:sp>
      <p:sp>
        <p:nvSpPr>
          <p:cNvPr id="13" name="Shape 13"/>
          <p:cNvSpPr txBox="1"/>
          <p:nvPr>
            <p:ph idx="1" type="subTitle"/>
          </p:nvPr>
        </p:nvSpPr>
        <p:spPr>
          <a:xfrm>
            <a:off x="411175" y="3398250"/>
            <a:ext cx="8282400" cy="1260600"/>
          </a:xfrm>
          <a:prstGeom prst="rect">
            <a:avLst/>
          </a:prstGeom>
        </p:spPr>
        <p:txBody>
          <a:bodyPr anchorCtr="0" anchor="ctr" bIns="91425" lIns="91425" spcFirstLastPara="1" rIns="91425" wrap="square" tIns="91425"/>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
        <p:nvSpPr>
          <p:cNvPr id="14" name="Shape 1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51" name="Shape 51"/>
        <p:cNvGrpSpPr/>
        <p:nvPr/>
      </p:nvGrpSpPr>
      <p:grpSpPr>
        <a:xfrm>
          <a:off x="0" y="0"/>
          <a:ext cx="0" cy="0"/>
          <a:chOff x="0" y="0"/>
          <a:chExt cx="0" cy="0"/>
        </a:xfrm>
      </p:grpSpPr>
      <p:cxnSp>
        <p:nvCxnSpPr>
          <p:cNvPr id="52" name="Shape 52"/>
          <p:cNvCxnSpPr/>
          <p:nvPr/>
        </p:nvCxnSpPr>
        <p:spPr>
          <a:xfrm>
            <a:off x="413275" y="2988275"/>
            <a:ext cx="910500" cy="0"/>
          </a:xfrm>
          <a:prstGeom prst="straightConnector1">
            <a:avLst/>
          </a:prstGeom>
          <a:noFill/>
          <a:ln cap="flat" cmpd="sng" w="28575">
            <a:solidFill>
              <a:schemeClr val="dk1"/>
            </a:solidFill>
            <a:prstDash val="lgDash"/>
            <a:round/>
            <a:headEnd len="sm" w="sm" type="none"/>
            <a:tailEnd len="sm" w="sm" type="none"/>
          </a:ln>
        </p:spPr>
      </p:cxnSp>
      <p:sp>
        <p:nvSpPr>
          <p:cNvPr id="53" name="Shape 53"/>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Shape 54"/>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55" name="Shape 5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6" name="Shape 56"/>
        <p:cNvGrpSpPr/>
        <p:nvPr/>
      </p:nvGrpSpPr>
      <p:grpSpPr>
        <a:xfrm>
          <a:off x="0" y="0"/>
          <a:ext cx="0" cy="0"/>
          <a:chOff x="0" y="0"/>
          <a:chExt cx="0" cy="0"/>
        </a:xfrm>
      </p:grpSpPr>
      <p:sp>
        <p:nvSpPr>
          <p:cNvPr id="57" name="Shape 5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5" name="Shape 15"/>
        <p:cNvGrpSpPr/>
        <p:nvPr/>
      </p:nvGrpSpPr>
      <p:grpSpPr>
        <a:xfrm>
          <a:off x="0" y="0"/>
          <a:ext cx="0" cy="0"/>
          <a:chOff x="0" y="0"/>
          <a:chExt cx="0" cy="0"/>
        </a:xfrm>
      </p:grpSpPr>
      <p:sp>
        <p:nvSpPr>
          <p:cNvPr id="16" name="Shape 16"/>
          <p:cNvSpPr/>
          <p:nvPr/>
        </p:nvSpPr>
        <p:spPr>
          <a:xfrm>
            <a:off x="0" y="1567350"/>
            <a:ext cx="9144000" cy="2008800"/>
          </a:xfrm>
          <a:prstGeom prst="rect">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 name="Shape 17"/>
          <p:cNvSpPr txBox="1"/>
          <p:nvPr>
            <p:ph type="title"/>
          </p:nvPr>
        </p:nvSpPr>
        <p:spPr>
          <a:xfrm>
            <a:off x="430800" y="1889700"/>
            <a:ext cx="8282400" cy="1516500"/>
          </a:xfrm>
          <a:prstGeom prst="rect">
            <a:avLst/>
          </a:prstGeom>
        </p:spPr>
        <p:txBody>
          <a:bodyPr anchorCtr="0" anchor="ctr" bIns="91425" lIns="91425" spcFirstLastPara="1" rIns="91425" wrap="square" tIns="91425"/>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p:txBody>
      </p:sp>
      <p:sp>
        <p:nvSpPr>
          <p:cNvPr id="18" name="Shape 1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9" name="Shape 19"/>
        <p:cNvGrpSpPr/>
        <p:nvPr/>
      </p:nvGrpSpPr>
      <p:grpSpPr>
        <a:xfrm>
          <a:off x="0" y="0"/>
          <a:ext cx="0" cy="0"/>
          <a:chOff x="0" y="0"/>
          <a:chExt cx="0" cy="0"/>
        </a:xfrm>
      </p:grpSpPr>
      <p:cxnSp>
        <p:nvCxnSpPr>
          <p:cNvPr id="20" name="Shape 20"/>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1" name="Shape 21"/>
          <p:cNvSpPr txBox="1"/>
          <p:nvPr>
            <p:ph type="title"/>
          </p:nvPr>
        </p:nvSpPr>
        <p:spPr>
          <a:xfrm>
            <a:off x="311700" y="372500"/>
            <a:ext cx="8520600" cy="733500"/>
          </a:xfrm>
          <a:prstGeom prst="rect">
            <a:avLst/>
          </a:prstGeom>
        </p:spPr>
        <p:txBody>
          <a:bodyPr anchorCtr="0" anchor="b"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Shape 22"/>
          <p:cNvSpPr txBox="1"/>
          <p:nvPr>
            <p:ph idx="1" type="body"/>
          </p:nvPr>
        </p:nvSpPr>
        <p:spPr>
          <a:xfrm>
            <a:off x="311700" y="1468825"/>
            <a:ext cx="8520600" cy="30999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Shape 2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cxnSp>
        <p:nvCxnSpPr>
          <p:cNvPr id="25" name="Shape 25"/>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6" name="Shape 26"/>
          <p:cNvSpPr txBox="1"/>
          <p:nvPr>
            <p:ph type="title"/>
          </p:nvPr>
        </p:nvSpPr>
        <p:spPr>
          <a:xfrm>
            <a:off x="311700" y="372500"/>
            <a:ext cx="8520600" cy="733500"/>
          </a:xfrm>
          <a:prstGeom prst="rect">
            <a:avLst/>
          </a:prstGeom>
        </p:spPr>
        <p:txBody>
          <a:bodyPr anchorCtr="0" anchor="b"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7" name="Shape 27"/>
          <p:cNvSpPr txBox="1"/>
          <p:nvPr>
            <p:ph idx="1" type="body"/>
          </p:nvPr>
        </p:nvSpPr>
        <p:spPr>
          <a:xfrm>
            <a:off x="311700" y="1468825"/>
            <a:ext cx="3999900" cy="30999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8" name="Shape 28"/>
          <p:cNvSpPr txBox="1"/>
          <p:nvPr>
            <p:ph idx="2" type="body"/>
          </p:nvPr>
        </p:nvSpPr>
        <p:spPr>
          <a:xfrm>
            <a:off x="4832400" y="1468825"/>
            <a:ext cx="3999900" cy="30999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Shape 2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0" name="Shape 30"/>
        <p:cNvGrpSpPr/>
        <p:nvPr/>
      </p:nvGrpSpPr>
      <p:grpSpPr>
        <a:xfrm>
          <a:off x="0" y="0"/>
          <a:ext cx="0" cy="0"/>
          <a:chOff x="0" y="0"/>
          <a:chExt cx="0" cy="0"/>
        </a:xfrm>
      </p:grpSpPr>
      <p:sp>
        <p:nvSpPr>
          <p:cNvPr id="31" name="Shape 31"/>
          <p:cNvSpPr txBox="1"/>
          <p:nvPr>
            <p:ph type="title"/>
          </p:nvPr>
        </p:nvSpPr>
        <p:spPr>
          <a:xfrm>
            <a:off x="311700" y="372500"/>
            <a:ext cx="8520600" cy="733500"/>
          </a:xfrm>
          <a:prstGeom prst="rect">
            <a:avLst/>
          </a:prstGeom>
        </p:spPr>
        <p:txBody>
          <a:bodyPr anchorCtr="0" anchor="b" bIns="91425" lIns="91425" spcFirstLastPara="1" rIns="91425" wrap="square" tIns="91425"/>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2" name="Shape 3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3" name="Shape 33"/>
        <p:cNvGrpSpPr/>
        <p:nvPr/>
      </p:nvGrpSpPr>
      <p:grpSpPr>
        <a:xfrm>
          <a:off x="0" y="0"/>
          <a:ext cx="0" cy="0"/>
          <a:chOff x="0" y="0"/>
          <a:chExt cx="0" cy="0"/>
        </a:xfrm>
      </p:grpSpPr>
      <p:cxnSp>
        <p:nvCxnSpPr>
          <p:cNvPr id="34" name="Shape 34"/>
          <p:cNvCxnSpPr/>
          <p:nvPr/>
        </p:nvCxnSpPr>
        <p:spPr>
          <a:xfrm>
            <a:off x="418675" y="1457787"/>
            <a:ext cx="614100" cy="0"/>
          </a:xfrm>
          <a:prstGeom prst="straightConnector1">
            <a:avLst/>
          </a:prstGeom>
          <a:noFill/>
          <a:ln cap="flat" cmpd="sng" w="19050">
            <a:solidFill>
              <a:schemeClr val="dk2"/>
            </a:solidFill>
            <a:prstDash val="lgDash"/>
            <a:round/>
            <a:headEnd len="sm" w="sm" type="none"/>
            <a:tailEnd len="sm" w="sm" type="none"/>
          </a:ln>
        </p:spPr>
      </p:cxnSp>
      <p:sp>
        <p:nvSpPr>
          <p:cNvPr id="35" name="Shape 35"/>
          <p:cNvSpPr txBox="1"/>
          <p:nvPr>
            <p:ph type="title"/>
          </p:nvPr>
        </p:nvSpPr>
        <p:spPr>
          <a:xfrm>
            <a:off x="311700" y="6318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6" name="Shape 36"/>
          <p:cNvSpPr txBox="1"/>
          <p:nvPr>
            <p:ph idx="1" type="body"/>
          </p:nvPr>
        </p:nvSpPr>
        <p:spPr>
          <a:xfrm>
            <a:off x="311700" y="1618204"/>
            <a:ext cx="2808000" cy="29508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7" name="Shape 3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lt2"/>
        </a:solidFill>
      </p:bgPr>
    </p:bg>
    <p:spTree>
      <p:nvGrpSpPr>
        <p:cNvPr id="38" name="Shape 38"/>
        <p:cNvGrpSpPr/>
        <p:nvPr/>
      </p:nvGrpSpPr>
      <p:grpSpPr>
        <a:xfrm>
          <a:off x="0" y="0"/>
          <a:ext cx="0" cy="0"/>
          <a:chOff x="0" y="0"/>
          <a:chExt cx="0" cy="0"/>
        </a:xfrm>
      </p:grpSpPr>
      <p:sp>
        <p:nvSpPr>
          <p:cNvPr id="39" name="Shape 39"/>
          <p:cNvSpPr txBox="1"/>
          <p:nvPr>
            <p:ph type="title"/>
          </p:nvPr>
        </p:nvSpPr>
        <p:spPr>
          <a:xfrm>
            <a:off x="490250" y="528900"/>
            <a:ext cx="5678100" cy="4085700"/>
          </a:xfrm>
          <a:prstGeom prst="rect">
            <a:avLst/>
          </a:prstGeom>
        </p:spPr>
        <p:txBody>
          <a:bodyPr anchorCtr="0" anchor="ctr" bIns="91425" lIns="91425" spcFirstLastPara="1" rIns="91425" wrap="square" tIns="91425"/>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bg>
      <p:bgPr>
        <a:solidFill>
          <a:schemeClr val="dk1"/>
        </a:solidFill>
      </p:bgPr>
    </p:bg>
    <p:spTree>
      <p:nvGrpSpPr>
        <p:cNvPr id="41" name="Shape 41"/>
        <p:cNvGrpSpPr/>
        <p:nvPr/>
      </p:nvGrpSpPr>
      <p:grpSpPr>
        <a:xfrm>
          <a:off x="0" y="0"/>
          <a:ext cx="0" cy="0"/>
          <a:chOff x="0" y="0"/>
          <a:chExt cx="0" cy="0"/>
        </a:xfrm>
      </p:grpSpPr>
      <p:sp>
        <p:nvSpPr>
          <p:cNvPr id="42" name="Shape 42"/>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cxnSp>
        <p:nvCxnSpPr>
          <p:cNvPr id="43" name="Shape 43"/>
          <p:cNvCxnSpPr/>
          <p:nvPr/>
        </p:nvCxnSpPr>
        <p:spPr>
          <a:xfrm>
            <a:off x="5029675" y="4495500"/>
            <a:ext cx="577200" cy="0"/>
          </a:xfrm>
          <a:prstGeom prst="straightConnector1">
            <a:avLst/>
          </a:prstGeom>
          <a:noFill/>
          <a:ln cap="flat" cmpd="sng" w="19050">
            <a:solidFill>
              <a:schemeClr val="dk1"/>
            </a:solidFill>
            <a:prstDash val="lgDash"/>
            <a:round/>
            <a:headEnd len="sm" w="sm" type="none"/>
            <a:tailEnd len="sm" w="sm" type="none"/>
          </a:ln>
        </p:spPr>
      </p:cxnSp>
      <p:sp>
        <p:nvSpPr>
          <p:cNvPr id="44" name="Shape 44"/>
          <p:cNvSpPr txBox="1"/>
          <p:nvPr>
            <p:ph type="title"/>
          </p:nvPr>
        </p:nvSpPr>
        <p:spPr>
          <a:xfrm>
            <a:off x="265500" y="1078750"/>
            <a:ext cx="4045200" cy="1789200"/>
          </a:xfrm>
          <a:prstGeom prst="rect">
            <a:avLst/>
          </a:prstGeom>
        </p:spPr>
        <p:txBody>
          <a:bodyPr anchorCtr="0" anchor="b" bIns="91425" lIns="91425" spcFirstLastPara="1" rIns="91425" wrap="square" tIns="91425"/>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p:txBody>
      </p:sp>
      <p:sp>
        <p:nvSpPr>
          <p:cNvPr id="45" name="Shape 45"/>
          <p:cNvSpPr txBox="1"/>
          <p:nvPr>
            <p:ph idx="1" type="subTitle"/>
          </p:nvPr>
        </p:nvSpPr>
        <p:spPr>
          <a:xfrm>
            <a:off x="265500" y="2921401"/>
            <a:ext cx="4045200" cy="13455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p:txBody>
      </p:sp>
      <p:sp>
        <p:nvSpPr>
          <p:cNvPr id="46" name="Shape 46"/>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8" name="Shape 48"/>
        <p:cNvGrpSpPr/>
        <p:nvPr/>
      </p:nvGrpSpPr>
      <p:grpSpPr>
        <a:xfrm>
          <a:off x="0" y="0"/>
          <a:ext cx="0" cy="0"/>
          <a:chOff x="0" y="0"/>
          <a:chExt cx="0" cy="0"/>
        </a:xfrm>
      </p:grpSpPr>
      <p:sp>
        <p:nvSpPr>
          <p:cNvPr id="49" name="Shape 49"/>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2100"/>
              <a:buFont typeface="Oswald"/>
              <a:buNone/>
              <a:defRPr sz="2100">
                <a:latin typeface="Oswald"/>
                <a:ea typeface="Oswald"/>
                <a:cs typeface="Oswald"/>
                <a:sym typeface="Oswald"/>
              </a:defRPr>
            </a:lvl1pPr>
          </a:lstStyle>
          <a:p/>
        </p:txBody>
      </p:sp>
      <p:sp>
        <p:nvSpPr>
          <p:cNvPr id="50" name="Shape 5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odern-writer">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372500"/>
            <a:ext cx="8520600" cy="733500"/>
          </a:xfrm>
          <a:prstGeom prst="rect">
            <a:avLst/>
          </a:prstGeom>
          <a:noFill/>
          <a:ln>
            <a:noFill/>
          </a:ln>
        </p:spPr>
        <p:txBody>
          <a:bodyPr anchorCtr="0" anchor="b" bIns="91425" lIns="91425" spcFirstLastPara="1" rIns="91425" wrap="square" tIns="91425"/>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p:txBody>
      </p:sp>
      <p:sp>
        <p:nvSpPr>
          <p:cNvPr id="7" name="Shape 7"/>
          <p:cNvSpPr txBox="1"/>
          <p:nvPr>
            <p:ph idx="1" type="body"/>
          </p:nvPr>
        </p:nvSpPr>
        <p:spPr>
          <a:xfrm>
            <a:off x="311700" y="1468825"/>
            <a:ext cx="8520600" cy="30999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indent="-317500" lvl="1" marL="9144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indent="-317500" lvl="2" marL="13716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indent="-317500" lvl="3" marL="18288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indent="-317500" lvl="4" marL="22860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indent="-317500" lvl="5" marL="27432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indent="-317500" lvl="6" marL="32004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indent="-317500" lvl="7" marL="36576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indent="-317500" lvl="8" marL="41148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indent="0" lvl="0" marL="0">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hyperlink" Target="https://docs.google.com/presentation/d/e/2PACX-1vQ5-t1qV7TaTZIIzzFq4izi3mbm2vNj2hELuxVLcIjs_rOfVMBZCsw-KhzU8kn6eStred1vbGp6e-4I/pub?start=true&amp;loop=false&amp;delayms=3000&amp;slide=id.p" TargetMode="External"/><Relationship Id="rId4"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google.com.br/search?q=Modelo+educativo+tradicional+X+Modelo+dial%C3%B3gico&amp;rlz=1C1GCEA_enBR786BR786&amp;oq=Modelo+educativo+tradicional+X+Modelo+dial%C3%B3gico&amp;aqs=chrome..69i57.1372j0j7&amp;sourceid=chrome&amp;ie=UTF-8" TargetMode="External"/><Relationship Id="rId4" Type="http://schemas.openxmlformats.org/officeDocument/2006/relationships/hyperlink" Target="https://www.google.com.br/search?q=Modelo+educativo+tradicional+X+Modelo+dial%C3%B3gico&amp;rlz=1C1GCEA_enBR786BR786&amp;oq=Modelo+educativo+tradicional+X+Modelo+dial%C3%B3gico&amp;aqs=chrome..69i57.1372j0j7&amp;sourceid=chrome&amp;ie=UTF-8" TargetMode="External"/><Relationship Id="rId5" Type="http://schemas.openxmlformats.org/officeDocument/2006/relationships/hyperlink" Target="https://www.google.com.br/search?q=Fazer+educa%C3%A7%C3%A3o+em+sa%C3%BAde+para+pessoas+x+com+as+pessoas%3F&amp;rlz=1C1GCEA_enBR786BR786&amp;oq=Fazer+educa%C3%A7%C3%A3o+em+sa%C3%BAde+para+pessoas+x+com+as+pessoas%3F&amp;aqs=chrome..69i57.4960j0j9&amp;sourceid=chrome&amp;ie=UTF-8" TargetMode="External"/><Relationship Id="rId6" Type="http://schemas.openxmlformats.org/officeDocument/2006/relationships/hyperlink" Target="https://www.google.com.br/search?q=Como+organizar+a+metodologia+do+ensino+-+Utilizar+recurso+multim%C3%ADdia%2Fpanfletos%3F+ou+encena%C3%A7%C3%A3o+e+m%C3%BAsica%3F&amp;rlz=1C1GCEA_enBR786BR786&amp;oq=Como+organizar+a+metodologia+do+ensino+-+Utilizar+recurso+multim%C3%ADdia%2Fpanfletos%3F+ou+encena%C3%A7%C3%A3o+e+m%C3%BAsica%3F&amp;aqs=chrome..69i57j69i60.28663j0j9&amp;sourceid=chrome&amp;ie=UTF-8" TargetMode="External"/><Relationship Id="rId7"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1" Type="http://schemas.openxmlformats.org/officeDocument/2006/relationships/hyperlink" Target="http://www.portafolio.co/innovacion/la-importancia-de-la-ciencia-y-la-tecnologia-en-la-sociedad-de-conocimiento-510963" TargetMode="External"/><Relationship Id="rId10" Type="http://schemas.openxmlformats.org/officeDocument/2006/relationships/hyperlink" Target="http://www.portafolio.co/innovacion/la-importancia-de-la-ciencia-y-la-tecnologia-en-la-sociedad-de-conocimiento-510963" TargetMode="External"/><Relationship Id="rId13" Type="http://schemas.openxmlformats.org/officeDocument/2006/relationships/hyperlink" Target="http://www.pqr.com.br/content/certo-e-errado-opostos-que-equilibram-vida" TargetMode="External"/><Relationship Id="rId12" Type="http://schemas.openxmlformats.org/officeDocument/2006/relationships/hyperlink" Target="http://www.pqr.com.br/content/certo-e-errado-opostos-que-equilibram-vida" TargetMode="External"/><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bvsms.saude.gov.br/bvs/publicacoes/glossario_gestao_trabalho_2ed.pdf" TargetMode="External"/><Relationship Id="rId4" Type="http://schemas.openxmlformats.org/officeDocument/2006/relationships/hyperlink" Target="http://www.saude.goiania.go.gov.br/html/noticia/12/12/CMS-lanca-cartilha.shtml" TargetMode="External"/><Relationship Id="rId9" Type="http://schemas.openxmlformats.org/officeDocument/2006/relationships/hyperlink" Target="http://www.paraibatotal.com.br/noticias/2014/06/17/39387-sky-comeca-a-oferecer-banda-larga-em-campina-grande" TargetMode="External"/><Relationship Id="rId14" Type="http://schemas.openxmlformats.org/officeDocument/2006/relationships/hyperlink" Target="http://www.pqr.com.br/content/certo-e-errado-opostos-que-equilibram-vida" TargetMode="External"/><Relationship Id="rId5" Type="http://schemas.openxmlformats.org/officeDocument/2006/relationships/hyperlink" Target="http://www.saude.goiania.go.gov.br/html/noticia/12/12/CMS-lanca-cartilha.shtml" TargetMode="External"/><Relationship Id="rId6" Type="http://schemas.openxmlformats.org/officeDocument/2006/relationships/hyperlink" Target="http://www.paraibatotal.com.br/noticias/2014/06/17/39387-sky-comeca-a-oferecer-banda-larga-em-campina-grande" TargetMode="External"/><Relationship Id="rId7" Type="http://schemas.openxmlformats.org/officeDocument/2006/relationships/hyperlink" Target="http://disciplinas.famerp.br/educacao-em-saude/_layouts/mobile/view.aspx?List=1fb91968-eebb-477b-88ae-91308b60c13d&amp;View=895b3958-7dce-407e-b241-52f2923f8b01" TargetMode="External"/><Relationship Id="rId8" Type="http://schemas.openxmlformats.org/officeDocument/2006/relationships/hyperlink" Target="http://www.eparaguacu.sp.gov.br/noticia.asp?cod=1968"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1" name="Shape 61"/>
        <p:cNvGrpSpPr/>
        <p:nvPr/>
      </p:nvGrpSpPr>
      <p:grpSpPr>
        <a:xfrm>
          <a:off x="0" y="0"/>
          <a:ext cx="0" cy="0"/>
          <a:chOff x="0" y="0"/>
          <a:chExt cx="0" cy="0"/>
        </a:xfrm>
      </p:grpSpPr>
      <p:sp>
        <p:nvSpPr>
          <p:cNvPr id="62" name="Shape 62"/>
          <p:cNvSpPr txBox="1"/>
          <p:nvPr>
            <p:ph type="ctrTitle"/>
          </p:nvPr>
        </p:nvSpPr>
        <p:spPr>
          <a:xfrm>
            <a:off x="411175" y="644300"/>
            <a:ext cx="8282400" cy="21090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pt-BR"/>
              <a:t>WEBQUEST -UNCISAL</a:t>
            </a:r>
            <a:endParaRPr/>
          </a:p>
        </p:txBody>
      </p:sp>
      <p:sp>
        <p:nvSpPr>
          <p:cNvPr id="63" name="Shape 63"/>
          <p:cNvSpPr txBox="1"/>
          <p:nvPr>
            <p:ph idx="1" type="subTitle"/>
          </p:nvPr>
        </p:nvSpPr>
        <p:spPr>
          <a:xfrm>
            <a:off x="411175" y="3398250"/>
            <a:ext cx="8510400" cy="1546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pt-BR"/>
              <a:t>Educação em saúde: Tradicional x Dialógico</a:t>
            </a:r>
            <a:endParaRPr/>
          </a:p>
          <a:p>
            <a:pPr indent="0" lvl="0" marL="0" rtl="0" algn="r">
              <a:spcBef>
                <a:spcPts val="0"/>
              </a:spcBef>
              <a:spcAft>
                <a:spcPts val="0"/>
              </a:spcAft>
              <a:buNone/>
            </a:pPr>
            <a:r>
              <a:t/>
            </a:r>
            <a:endParaRPr sz="1400">
              <a:latin typeface="Arial"/>
              <a:ea typeface="Arial"/>
              <a:cs typeface="Arial"/>
              <a:sym typeface="Arial"/>
            </a:endParaRPr>
          </a:p>
          <a:p>
            <a:pPr indent="0" lvl="0" marL="0" rtl="0" algn="r">
              <a:spcBef>
                <a:spcPts val="0"/>
              </a:spcBef>
              <a:spcAft>
                <a:spcPts val="0"/>
              </a:spcAft>
              <a:buNone/>
            </a:pPr>
            <a:r>
              <a:t/>
            </a:r>
            <a:endParaRPr sz="1400">
              <a:latin typeface="Arial"/>
              <a:ea typeface="Arial"/>
              <a:cs typeface="Arial"/>
              <a:sym typeface="Arial"/>
            </a:endParaRPr>
          </a:p>
          <a:p>
            <a:pPr indent="0" lvl="0" marL="0" algn="r">
              <a:spcBef>
                <a:spcPts val="0"/>
              </a:spcBef>
              <a:spcAft>
                <a:spcPts val="0"/>
              </a:spcAft>
              <a:buNone/>
            </a:pPr>
            <a:r>
              <a:rPr b="1" i="1" lang="pt-BR" sz="1800">
                <a:latin typeface="Arial"/>
                <a:ea typeface="Arial"/>
                <a:cs typeface="Arial"/>
                <a:sym typeface="Arial"/>
              </a:rPr>
              <a:t>Cláudia Cristina Rolim da Silva</a:t>
            </a:r>
            <a:endParaRPr b="1" i="1" sz="1800">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Shape 128"/>
          <p:cNvSpPr txBox="1"/>
          <p:nvPr>
            <p:ph type="title"/>
          </p:nvPr>
        </p:nvSpPr>
        <p:spPr>
          <a:xfrm>
            <a:off x="119300" y="372500"/>
            <a:ext cx="3446700" cy="767700"/>
          </a:xfrm>
          <a:prstGeom prst="rect">
            <a:avLst/>
          </a:prstGeom>
          <a:solidFill>
            <a:srgbClr val="FFFF00"/>
          </a:solidFill>
        </p:spPr>
        <p:txBody>
          <a:bodyPr anchorCtr="0" anchor="b" bIns="91425" lIns="91425" spcFirstLastPara="1" rIns="91425" wrap="square" tIns="91425">
            <a:noAutofit/>
          </a:bodyPr>
          <a:lstStyle/>
          <a:p>
            <a:pPr indent="0" lvl="0" marL="0">
              <a:spcBef>
                <a:spcPts val="0"/>
              </a:spcBef>
              <a:spcAft>
                <a:spcPts val="0"/>
              </a:spcAft>
              <a:buNone/>
            </a:pPr>
            <a:r>
              <a:t/>
            </a:r>
            <a:endParaRPr b="1" i="1">
              <a:solidFill>
                <a:srgbClr val="980000"/>
              </a:solidFill>
              <a:latin typeface="Arial"/>
              <a:ea typeface="Arial"/>
              <a:cs typeface="Arial"/>
              <a:sym typeface="Arial"/>
            </a:endParaRPr>
          </a:p>
          <a:p>
            <a:pPr indent="0" lvl="0" marL="0">
              <a:spcBef>
                <a:spcPts val="0"/>
              </a:spcBef>
              <a:spcAft>
                <a:spcPts val="0"/>
              </a:spcAft>
              <a:buNone/>
            </a:pPr>
            <a:r>
              <a:t/>
            </a:r>
            <a:endParaRPr b="1" i="1">
              <a:solidFill>
                <a:srgbClr val="980000"/>
              </a:solidFill>
              <a:latin typeface="Arial"/>
              <a:ea typeface="Arial"/>
              <a:cs typeface="Arial"/>
              <a:sym typeface="Arial"/>
            </a:endParaRPr>
          </a:p>
          <a:p>
            <a:pPr indent="0" lvl="0" marL="0">
              <a:spcBef>
                <a:spcPts val="0"/>
              </a:spcBef>
              <a:spcAft>
                <a:spcPts val="0"/>
              </a:spcAft>
              <a:buNone/>
            </a:pPr>
            <a:r>
              <a:t/>
            </a:r>
            <a:endParaRPr b="1" i="1">
              <a:solidFill>
                <a:srgbClr val="980000"/>
              </a:solidFill>
              <a:latin typeface="Arial"/>
              <a:ea typeface="Arial"/>
              <a:cs typeface="Arial"/>
              <a:sym typeface="Arial"/>
            </a:endParaRPr>
          </a:p>
          <a:p>
            <a:pPr indent="0" lvl="0" marL="0">
              <a:spcBef>
                <a:spcPts val="0"/>
              </a:spcBef>
              <a:spcAft>
                <a:spcPts val="0"/>
              </a:spcAft>
              <a:buNone/>
            </a:pPr>
            <a:r>
              <a:t/>
            </a:r>
            <a:endParaRPr b="1" i="1">
              <a:solidFill>
                <a:srgbClr val="980000"/>
              </a:solidFill>
              <a:latin typeface="Arial"/>
              <a:ea typeface="Arial"/>
              <a:cs typeface="Arial"/>
              <a:sym typeface="Arial"/>
            </a:endParaRPr>
          </a:p>
          <a:p>
            <a:pPr indent="0" lvl="0" marL="0">
              <a:spcBef>
                <a:spcPts val="0"/>
              </a:spcBef>
              <a:spcAft>
                <a:spcPts val="0"/>
              </a:spcAft>
              <a:buNone/>
            </a:pPr>
            <a:r>
              <a:t/>
            </a:r>
            <a:endParaRPr b="1" i="1">
              <a:solidFill>
                <a:srgbClr val="980000"/>
              </a:solidFill>
              <a:latin typeface="Arial"/>
              <a:ea typeface="Arial"/>
              <a:cs typeface="Arial"/>
              <a:sym typeface="Arial"/>
            </a:endParaRPr>
          </a:p>
          <a:p>
            <a:pPr indent="0" lvl="0" marL="0">
              <a:spcBef>
                <a:spcPts val="0"/>
              </a:spcBef>
              <a:spcAft>
                <a:spcPts val="0"/>
              </a:spcAft>
              <a:buNone/>
            </a:pPr>
            <a:r>
              <a:rPr b="1" i="1" lang="pt-BR">
                <a:solidFill>
                  <a:srgbClr val="980000"/>
                </a:solidFill>
                <a:latin typeface="Arial"/>
                <a:ea typeface="Arial"/>
                <a:cs typeface="Arial"/>
                <a:sym typeface="Arial"/>
              </a:rPr>
              <a:t>CRÉDITOS</a:t>
            </a:r>
            <a:endParaRPr b="1" i="1">
              <a:solidFill>
                <a:srgbClr val="980000"/>
              </a:solidFill>
              <a:latin typeface="Arial"/>
              <a:ea typeface="Arial"/>
              <a:cs typeface="Arial"/>
              <a:sym typeface="Arial"/>
            </a:endParaRPr>
          </a:p>
        </p:txBody>
      </p:sp>
      <p:sp>
        <p:nvSpPr>
          <p:cNvPr id="129" name="Shape 129"/>
          <p:cNvSpPr txBox="1"/>
          <p:nvPr>
            <p:ph idx="1" type="body"/>
          </p:nvPr>
        </p:nvSpPr>
        <p:spPr>
          <a:xfrm>
            <a:off x="119300" y="1232850"/>
            <a:ext cx="4112700" cy="37782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Clr>
                <a:srgbClr val="FF00FF"/>
              </a:buClr>
              <a:buSzPts val="1800"/>
              <a:buFont typeface="Arial"/>
              <a:buChar char="●"/>
            </a:pPr>
            <a:r>
              <a:rPr b="1" i="1" lang="pt-BR" sz="1800" u="sng">
                <a:solidFill>
                  <a:srgbClr val="FF00FF"/>
                </a:solidFill>
                <a:latin typeface="Arial"/>
                <a:ea typeface="Arial"/>
                <a:cs typeface="Arial"/>
                <a:sym typeface="Arial"/>
              </a:rPr>
              <a:t>CRIAÇÃO: </a:t>
            </a:r>
            <a:endParaRPr b="1" i="1" sz="1800" u="sng">
              <a:solidFill>
                <a:srgbClr val="FF00FF"/>
              </a:solidFill>
              <a:latin typeface="Arial"/>
              <a:ea typeface="Arial"/>
              <a:cs typeface="Arial"/>
              <a:sym typeface="Arial"/>
            </a:endParaRPr>
          </a:p>
          <a:p>
            <a:pPr indent="0" lvl="0" marL="0" rtl="0" algn="just">
              <a:spcBef>
                <a:spcPts val="1600"/>
              </a:spcBef>
              <a:spcAft>
                <a:spcPts val="0"/>
              </a:spcAft>
              <a:buNone/>
            </a:pPr>
            <a:r>
              <a:rPr b="1" i="1" lang="pt-BR" sz="1800" u="sng">
                <a:solidFill>
                  <a:srgbClr val="000000"/>
                </a:solidFill>
                <a:latin typeface="Arial"/>
                <a:ea typeface="Arial"/>
                <a:cs typeface="Arial"/>
                <a:sym typeface="Arial"/>
              </a:rPr>
              <a:t> Cláudia Cristina Rolim da Silva</a:t>
            </a:r>
            <a:endParaRPr b="1" i="1" sz="1800" u="sng">
              <a:solidFill>
                <a:srgbClr val="000000"/>
              </a:solidFill>
              <a:latin typeface="Arial"/>
              <a:ea typeface="Arial"/>
              <a:cs typeface="Arial"/>
              <a:sym typeface="Arial"/>
            </a:endParaRPr>
          </a:p>
          <a:p>
            <a:pPr indent="0" lvl="0" marL="0" rtl="0" algn="just">
              <a:spcBef>
                <a:spcPts val="1600"/>
              </a:spcBef>
              <a:spcAft>
                <a:spcPts val="0"/>
              </a:spcAft>
              <a:buNone/>
            </a:pPr>
            <a:r>
              <a:rPr lang="pt-BR" sz="1800">
                <a:solidFill>
                  <a:srgbClr val="000000"/>
                </a:solidFill>
                <a:latin typeface="Arial"/>
                <a:ea typeface="Arial"/>
                <a:cs typeface="Arial"/>
                <a:sym typeface="Arial"/>
              </a:rPr>
              <a:t> e- mail- clarolimsilva@gmail.com</a:t>
            </a:r>
            <a:endParaRPr sz="1800">
              <a:solidFill>
                <a:srgbClr val="000000"/>
              </a:solidFill>
              <a:latin typeface="Arial"/>
              <a:ea typeface="Arial"/>
              <a:cs typeface="Arial"/>
              <a:sym typeface="Arial"/>
            </a:endParaRPr>
          </a:p>
          <a:p>
            <a:pPr indent="-342900" lvl="0" marL="457200" rtl="0" algn="just">
              <a:spcBef>
                <a:spcPts val="1600"/>
              </a:spcBef>
              <a:spcAft>
                <a:spcPts val="0"/>
              </a:spcAft>
              <a:buClr>
                <a:srgbClr val="FF00FF"/>
              </a:buClr>
              <a:buSzPts val="1800"/>
              <a:buFont typeface="Arial"/>
              <a:buChar char="●"/>
            </a:pPr>
            <a:r>
              <a:rPr lang="pt-BR" sz="1800" u="sng">
                <a:solidFill>
                  <a:srgbClr val="FF00FF"/>
                </a:solidFill>
                <a:latin typeface="Arial"/>
                <a:ea typeface="Arial"/>
                <a:cs typeface="Arial"/>
                <a:sym typeface="Arial"/>
              </a:rPr>
              <a:t>Baseada na Webquest desenvolvida por:</a:t>
            </a:r>
            <a:endParaRPr sz="1800" u="sng">
              <a:solidFill>
                <a:srgbClr val="FF00FF"/>
              </a:solidFill>
              <a:latin typeface="Arial"/>
              <a:ea typeface="Arial"/>
              <a:cs typeface="Arial"/>
              <a:sym typeface="Arial"/>
            </a:endParaRPr>
          </a:p>
          <a:p>
            <a:pPr indent="0" lvl="0" marL="0" rtl="0" algn="just">
              <a:spcBef>
                <a:spcPts val="1600"/>
              </a:spcBef>
              <a:spcAft>
                <a:spcPts val="0"/>
              </a:spcAft>
              <a:buNone/>
            </a:pPr>
            <a:r>
              <a:rPr b="1" lang="pt-BR" sz="1800">
                <a:solidFill>
                  <a:srgbClr val="000000"/>
                </a:solidFill>
                <a:latin typeface="Arial"/>
                <a:ea typeface="Arial"/>
                <a:cs typeface="Arial"/>
                <a:sym typeface="Arial"/>
              </a:rPr>
              <a:t>Melissa Peruchini e Karla Marques da Rocha:</a:t>
            </a:r>
            <a:r>
              <a:rPr lang="pt-BR" sz="1800" u="sng">
                <a:solidFill>
                  <a:schemeClr val="accent5"/>
                </a:solidFill>
                <a:latin typeface="Arial"/>
                <a:ea typeface="Arial"/>
                <a:cs typeface="Arial"/>
                <a:sym typeface="Arial"/>
                <a:hlinkClick r:id="rId3"/>
              </a:rPr>
              <a:t>Webquest Uncisal- Objetos Tecnológicos  x Objetos Convencionais</a:t>
            </a:r>
            <a:r>
              <a:rPr lang="pt-BR" sz="1800">
                <a:latin typeface="Arial"/>
                <a:ea typeface="Arial"/>
                <a:cs typeface="Arial"/>
                <a:sym typeface="Arial"/>
              </a:rPr>
              <a:t> </a:t>
            </a:r>
            <a:endParaRPr sz="1800">
              <a:latin typeface="Arial"/>
              <a:ea typeface="Arial"/>
              <a:cs typeface="Arial"/>
              <a:sym typeface="Arial"/>
            </a:endParaRPr>
          </a:p>
          <a:p>
            <a:pPr indent="0" lvl="0" marL="0">
              <a:spcBef>
                <a:spcPts val="1600"/>
              </a:spcBef>
              <a:spcAft>
                <a:spcPts val="1600"/>
              </a:spcAft>
              <a:buNone/>
            </a:pPr>
            <a:r>
              <a:t/>
            </a:r>
            <a:endParaRPr/>
          </a:p>
        </p:txBody>
      </p:sp>
      <p:sp>
        <p:nvSpPr>
          <p:cNvPr id="130" name="Shape 130"/>
          <p:cNvSpPr txBox="1"/>
          <p:nvPr>
            <p:ph idx="2" type="body"/>
          </p:nvPr>
        </p:nvSpPr>
        <p:spPr>
          <a:xfrm>
            <a:off x="5018000" y="1468825"/>
            <a:ext cx="3999900" cy="3099900"/>
          </a:xfrm>
          <a:prstGeom prst="rect">
            <a:avLst/>
          </a:prstGeom>
        </p:spPr>
        <p:txBody>
          <a:bodyPr anchorCtr="0" anchor="t" bIns="91425" lIns="91425" spcFirstLastPara="1" rIns="91425" wrap="square" tIns="91425">
            <a:noAutofit/>
          </a:bodyPr>
          <a:lstStyle/>
          <a:p>
            <a:pPr indent="0" lvl="0" marL="0">
              <a:spcBef>
                <a:spcPts val="0"/>
              </a:spcBef>
              <a:spcAft>
                <a:spcPts val="1600"/>
              </a:spcAft>
              <a:buNone/>
            </a:pPr>
            <a:r>
              <a:t/>
            </a:r>
            <a:endParaRPr/>
          </a:p>
        </p:txBody>
      </p:sp>
      <p:pic>
        <p:nvPicPr>
          <p:cNvPr id="131" name="Shape 131"/>
          <p:cNvPicPr preferRelativeResize="0"/>
          <p:nvPr/>
        </p:nvPicPr>
        <p:blipFill>
          <a:blip r:embed="rId4">
            <a:alphaModFix/>
          </a:blip>
          <a:stretch>
            <a:fillRect/>
          </a:stretch>
        </p:blipFill>
        <p:spPr>
          <a:xfrm>
            <a:off x="4463925" y="66275"/>
            <a:ext cx="4520699" cy="50772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noFill/>
      </p:bgPr>
    </p:bg>
    <p:spTree>
      <p:nvGrpSpPr>
        <p:cNvPr id="67" name="Shape 67"/>
        <p:cNvGrpSpPr/>
        <p:nvPr/>
      </p:nvGrpSpPr>
      <p:grpSpPr>
        <a:xfrm>
          <a:off x="0" y="0"/>
          <a:ext cx="0" cy="0"/>
          <a:chOff x="0" y="0"/>
          <a:chExt cx="0" cy="0"/>
        </a:xfrm>
      </p:grpSpPr>
      <p:sp>
        <p:nvSpPr>
          <p:cNvPr id="68" name="Shape 68"/>
          <p:cNvSpPr txBox="1"/>
          <p:nvPr>
            <p:ph type="title"/>
          </p:nvPr>
        </p:nvSpPr>
        <p:spPr>
          <a:xfrm>
            <a:off x="79550" y="443100"/>
            <a:ext cx="8954700" cy="604200"/>
          </a:xfrm>
          <a:prstGeom prst="rect">
            <a:avLst/>
          </a:prstGeom>
          <a:solidFill>
            <a:srgbClr val="FFFF00"/>
          </a:solidFill>
        </p:spPr>
        <p:txBody>
          <a:bodyPr anchorCtr="0" anchor="b" bIns="91425" lIns="91425" spcFirstLastPara="1" rIns="91425" wrap="square" tIns="91425">
            <a:noAutofit/>
          </a:bodyPr>
          <a:lstStyle/>
          <a:p>
            <a:pPr indent="0" lvl="0" marL="0" rtl="0" algn="ctr">
              <a:spcBef>
                <a:spcPts val="0"/>
              </a:spcBef>
              <a:spcAft>
                <a:spcPts val="0"/>
              </a:spcAft>
              <a:buNone/>
            </a:pPr>
            <a:r>
              <a:rPr b="1" lang="pt-BR">
                <a:solidFill>
                  <a:srgbClr val="980000"/>
                </a:solidFill>
                <a:latin typeface="Arial"/>
                <a:ea typeface="Arial"/>
                <a:cs typeface="Arial"/>
                <a:sym typeface="Arial"/>
              </a:rPr>
              <a:t>INTRODUÇÃO</a:t>
            </a:r>
            <a:endParaRPr b="1">
              <a:solidFill>
                <a:srgbClr val="980000"/>
              </a:solidFill>
              <a:latin typeface="Arial"/>
              <a:ea typeface="Arial"/>
              <a:cs typeface="Arial"/>
              <a:sym typeface="Arial"/>
            </a:endParaRPr>
          </a:p>
        </p:txBody>
      </p:sp>
      <p:sp>
        <p:nvSpPr>
          <p:cNvPr id="69" name="Shape 69"/>
          <p:cNvSpPr txBox="1"/>
          <p:nvPr>
            <p:ph idx="1" type="body"/>
          </p:nvPr>
        </p:nvSpPr>
        <p:spPr>
          <a:xfrm>
            <a:off x="242900" y="1106000"/>
            <a:ext cx="8589300" cy="40374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pt-BR">
                <a:solidFill>
                  <a:srgbClr val="424242"/>
                </a:solidFill>
                <a:latin typeface="Arial"/>
                <a:ea typeface="Arial"/>
                <a:cs typeface="Arial"/>
                <a:sym typeface="Arial"/>
              </a:rPr>
              <a:t>Educa</a:t>
            </a:r>
            <a:r>
              <a:rPr lang="pt-BR">
                <a:solidFill>
                  <a:srgbClr val="424242"/>
                </a:solidFill>
                <a:latin typeface="Arial"/>
                <a:ea typeface="Arial"/>
                <a:cs typeface="Arial"/>
                <a:sym typeface="Arial"/>
              </a:rPr>
              <a:t>ç</a:t>
            </a:r>
            <a:r>
              <a:rPr lang="pt-BR">
                <a:solidFill>
                  <a:srgbClr val="424242"/>
                </a:solidFill>
                <a:latin typeface="Arial"/>
                <a:ea typeface="Arial"/>
                <a:cs typeface="Arial"/>
                <a:sym typeface="Arial"/>
              </a:rPr>
              <a:t>ão em saúde é uma prática  educativa que possui  como proposta central, orientar  pessoas e coletividade, </a:t>
            </a:r>
            <a:r>
              <a:rPr lang="pt-BR">
                <a:solidFill>
                  <a:srgbClr val="424242"/>
                </a:solidFill>
                <a:latin typeface="Arial"/>
                <a:ea typeface="Arial"/>
                <a:cs typeface="Arial"/>
                <a:sym typeface="Arial"/>
              </a:rPr>
              <a:t>e com a apropriação de temas, do conhecimento dos determinantes e condicionantes do processo saúde e doença, garantir o  desenvolvimento da autonomia e  do controle social </a:t>
            </a:r>
            <a:r>
              <a:rPr lang="pt-BR">
                <a:solidFill>
                  <a:srgbClr val="424242"/>
                </a:solidFill>
                <a:latin typeface="Arial"/>
                <a:ea typeface="Arial"/>
                <a:cs typeface="Arial"/>
                <a:sym typeface="Arial"/>
              </a:rPr>
              <a:t>( BRASIL, 2012).</a:t>
            </a:r>
            <a:endParaRPr>
              <a:solidFill>
                <a:srgbClr val="424242"/>
              </a:solidFill>
              <a:latin typeface="Arial"/>
              <a:ea typeface="Arial"/>
              <a:cs typeface="Arial"/>
              <a:sym typeface="Arial"/>
            </a:endParaRPr>
          </a:p>
          <a:p>
            <a:pPr indent="0" lvl="0" marL="0" rtl="0" algn="just">
              <a:spcBef>
                <a:spcPts val="1600"/>
              </a:spcBef>
              <a:spcAft>
                <a:spcPts val="0"/>
              </a:spcAft>
              <a:buNone/>
            </a:pPr>
            <a:r>
              <a:t/>
            </a:r>
            <a:endParaRPr i="1">
              <a:latin typeface="Arial"/>
              <a:ea typeface="Arial"/>
              <a:cs typeface="Arial"/>
              <a:sym typeface="Arial"/>
            </a:endParaRPr>
          </a:p>
          <a:p>
            <a:pPr indent="0" lvl="0" marL="0" rtl="0">
              <a:spcBef>
                <a:spcPts val="1600"/>
              </a:spcBef>
              <a:spcAft>
                <a:spcPts val="1600"/>
              </a:spcAft>
              <a:buNone/>
            </a:pPr>
            <a:r>
              <a:t/>
            </a:r>
            <a:endParaRPr/>
          </a:p>
        </p:txBody>
      </p:sp>
      <p:pic>
        <p:nvPicPr>
          <p:cNvPr id="70" name="Shape 70"/>
          <p:cNvPicPr preferRelativeResize="0"/>
          <p:nvPr/>
        </p:nvPicPr>
        <p:blipFill>
          <a:blip r:embed="rId3">
            <a:alphaModFix/>
          </a:blip>
          <a:stretch>
            <a:fillRect/>
          </a:stretch>
        </p:blipFill>
        <p:spPr>
          <a:xfrm>
            <a:off x="2122191" y="2571750"/>
            <a:ext cx="5102559" cy="24391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1000"/>
                                        <p:tgtEl>
                                          <p:spTgt spid="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noFill/>
      </p:bgPr>
    </p:bg>
    <p:spTree>
      <p:nvGrpSpPr>
        <p:cNvPr id="74" name="Shape 74"/>
        <p:cNvGrpSpPr/>
        <p:nvPr/>
      </p:nvGrpSpPr>
      <p:grpSpPr>
        <a:xfrm>
          <a:off x="0" y="0"/>
          <a:ext cx="0" cy="0"/>
          <a:chOff x="0" y="0"/>
          <a:chExt cx="0" cy="0"/>
        </a:xfrm>
      </p:grpSpPr>
      <p:sp>
        <p:nvSpPr>
          <p:cNvPr id="75" name="Shape 75"/>
          <p:cNvSpPr txBox="1"/>
          <p:nvPr>
            <p:ph type="title"/>
          </p:nvPr>
        </p:nvSpPr>
        <p:spPr>
          <a:xfrm>
            <a:off x="142875" y="372500"/>
            <a:ext cx="8911200" cy="733500"/>
          </a:xfrm>
          <a:prstGeom prst="rect">
            <a:avLst/>
          </a:prstGeom>
          <a:solidFill>
            <a:srgbClr val="FFFF00"/>
          </a:solidFill>
        </p:spPr>
        <p:txBody>
          <a:bodyPr anchorCtr="0" anchor="b" bIns="91425" lIns="91425" spcFirstLastPara="1" rIns="91425" wrap="square" tIns="91425">
            <a:noAutofit/>
          </a:bodyPr>
          <a:lstStyle/>
          <a:p>
            <a:pPr indent="0" lvl="0" marL="0" algn="ctr">
              <a:spcBef>
                <a:spcPts val="0"/>
              </a:spcBef>
              <a:spcAft>
                <a:spcPts val="0"/>
              </a:spcAft>
              <a:buNone/>
            </a:pPr>
            <a:r>
              <a:rPr i="1" lang="pt-BR">
                <a:solidFill>
                  <a:srgbClr val="0000FF"/>
                </a:solidFill>
              </a:rPr>
              <a:t>     </a:t>
            </a:r>
            <a:r>
              <a:rPr b="1" lang="pt-BR">
                <a:solidFill>
                  <a:srgbClr val="980000"/>
                </a:solidFill>
                <a:latin typeface="Arial"/>
                <a:ea typeface="Arial"/>
                <a:cs typeface="Arial"/>
                <a:sym typeface="Arial"/>
              </a:rPr>
              <a:t>INTRODUÇÃO</a:t>
            </a:r>
            <a:endParaRPr b="1">
              <a:solidFill>
                <a:srgbClr val="980000"/>
              </a:solidFill>
              <a:latin typeface="Arial"/>
              <a:ea typeface="Arial"/>
              <a:cs typeface="Arial"/>
              <a:sym typeface="Arial"/>
            </a:endParaRPr>
          </a:p>
        </p:txBody>
      </p:sp>
      <p:sp>
        <p:nvSpPr>
          <p:cNvPr id="76" name="Shape 76"/>
          <p:cNvSpPr txBox="1"/>
          <p:nvPr>
            <p:ph idx="1" type="body"/>
          </p:nvPr>
        </p:nvSpPr>
        <p:spPr>
          <a:xfrm>
            <a:off x="311700" y="1106000"/>
            <a:ext cx="8520600" cy="3099900"/>
          </a:xfrm>
          <a:prstGeom prst="rect">
            <a:avLst/>
          </a:prstGeom>
          <a:noFill/>
        </p:spPr>
        <p:txBody>
          <a:bodyPr anchorCtr="0" anchor="t" bIns="91425" lIns="91425" spcFirstLastPara="1" rIns="91425" wrap="square" tIns="91425">
            <a:noAutofit/>
          </a:bodyPr>
          <a:lstStyle/>
          <a:p>
            <a:pPr indent="-342900" lvl="0" marL="457200" algn="just">
              <a:spcBef>
                <a:spcPts val="0"/>
              </a:spcBef>
              <a:spcAft>
                <a:spcPts val="0"/>
              </a:spcAft>
              <a:buSzPts val="1800"/>
              <a:buChar char="●"/>
            </a:pPr>
            <a:r>
              <a:rPr b="1" i="1" lang="pt-BR" u="sng">
                <a:solidFill>
                  <a:srgbClr val="FF00FF"/>
                </a:solidFill>
                <a:latin typeface="Arial"/>
                <a:ea typeface="Arial"/>
                <a:cs typeface="Arial"/>
                <a:sym typeface="Arial"/>
              </a:rPr>
              <a:t>Fique Sabendo</a:t>
            </a:r>
            <a:r>
              <a:rPr b="1" i="1" lang="pt-BR">
                <a:solidFill>
                  <a:srgbClr val="FF00FF"/>
                </a:solidFill>
                <a:latin typeface="Arial"/>
                <a:ea typeface="Arial"/>
                <a:cs typeface="Arial"/>
                <a:sym typeface="Arial"/>
              </a:rPr>
              <a:t>:</a:t>
            </a:r>
            <a:r>
              <a:rPr i="1" lang="pt-BR">
                <a:latin typeface="Arial"/>
                <a:ea typeface="Arial"/>
                <a:cs typeface="Arial"/>
                <a:sym typeface="Arial"/>
              </a:rPr>
              <a:t> </a:t>
            </a:r>
            <a:r>
              <a:rPr lang="pt-BR">
                <a:latin typeface="Arial"/>
                <a:ea typeface="Arial"/>
                <a:cs typeface="Arial"/>
                <a:sym typeface="Arial"/>
              </a:rPr>
              <a:t>as ações de educação em saúde são executadas diariamente nos campos de atuação do Sistema Único de Saúde (SUS), por profissionais de diversas áreas da saúde. Na execução, cada profissional, independente de sua formação ou temática, tende a seguir um modelo educativo, o tradicional ou o </a:t>
            </a:r>
            <a:r>
              <a:rPr lang="pt-BR">
                <a:latin typeface="Arial"/>
                <a:ea typeface="Arial"/>
                <a:cs typeface="Arial"/>
                <a:sym typeface="Arial"/>
              </a:rPr>
              <a:t>dialógico</a:t>
            </a:r>
            <a:r>
              <a:rPr i="1" lang="pt-BR">
                <a:latin typeface="Arial"/>
                <a:ea typeface="Arial"/>
                <a:cs typeface="Arial"/>
                <a:sym typeface="Arial"/>
              </a:rPr>
              <a:t>.  </a:t>
            </a:r>
            <a:endParaRPr i="1">
              <a:latin typeface="Arial"/>
              <a:ea typeface="Arial"/>
              <a:cs typeface="Arial"/>
              <a:sym typeface="Arial"/>
            </a:endParaRPr>
          </a:p>
          <a:p>
            <a:pPr indent="0" lvl="0" marL="0">
              <a:spcBef>
                <a:spcPts val="1600"/>
              </a:spcBef>
              <a:spcAft>
                <a:spcPts val="0"/>
              </a:spcAft>
              <a:buNone/>
            </a:pPr>
            <a:r>
              <a:t/>
            </a:r>
            <a:endParaRPr i="1">
              <a:latin typeface="Arial"/>
              <a:ea typeface="Arial"/>
              <a:cs typeface="Arial"/>
              <a:sym typeface="Arial"/>
            </a:endParaRPr>
          </a:p>
          <a:p>
            <a:pPr indent="0" lvl="0" marL="0">
              <a:spcBef>
                <a:spcPts val="1600"/>
              </a:spcBef>
              <a:spcAft>
                <a:spcPts val="1600"/>
              </a:spcAft>
              <a:buNone/>
            </a:pPr>
            <a:r>
              <a:rPr i="1" lang="pt-BR">
                <a:latin typeface="Arial"/>
                <a:ea typeface="Arial"/>
                <a:cs typeface="Arial"/>
                <a:sym typeface="Arial"/>
              </a:rPr>
              <a:t> </a:t>
            </a:r>
            <a:endParaRPr i="1">
              <a:latin typeface="Arial"/>
              <a:ea typeface="Arial"/>
              <a:cs typeface="Arial"/>
              <a:sym typeface="Arial"/>
            </a:endParaRPr>
          </a:p>
        </p:txBody>
      </p:sp>
      <p:pic>
        <p:nvPicPr>
          <p:cNvPr id="77" name="Shape 77"/>
          <p:cNvPicPr preferRelativeResize="0"/>
          <p:nvPr/>
        </p:nvPicPr>
        <p:blipFill>
          <a:blip r:embed="rId3">
            <a:alphaModFix/>
          </a:blip>
          <a:stretch>
            <a:fillRect/>
          </a:stretch>
        </p:blipFill>
        <p:spPr>
          <a:xfrm>
            <a:off x="142875" y="2800375"/>
            <a:ext cx="4186250" cy="2185975"/>
          </a:xfrm>
          <a:prstGeom prst="rect">
            <a:avLst/>
          </a:prstGeom>
          <a:noFill/>
          <a:ln>
            <a:noFill/>
          </a:ln>
        </p:spPr>
      </p:pic>
      <p:pic>
        <p:nvPicPr>
          <p:cNvPr id="78" name="Shape 78"/>
          <p:cNvPicPr preferRelativeResize="0"/>
          <p:nvPr/>
        </p:nvPicPr>
        <p:blipFill>
          <a:blip r:embed="rId4">
            <a:alphaModFix/>
          </a:blip>
          <a:stretch>
            <a:fillRect/>
          </a:stretch>
        </p:blipFill>
        <p:spPr>
          <a:xfrm>
            <a:off x="4872325" y="2686050"/>
            <a:ext cx="3959975" cy="22598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noFill/>
      </p:bgPr>
    </p:bg>
    <p:spTree>
      <p:nvGrpSpPr>
        <p:cNvPr id="82" name="Shape 82"/>
        <p:cNvGrpSpPr/>
        <p:nvPr/>
      </p:nvGrpSpPr>
      <p:grpSpPr>
        <a:xfrm>
          <a:off x="0" y="0"/>
          <a:ext cx="0" cy="0"/>
          <a:chOff x="0" y="0"/>
          <a:chExt cx="0" cy="0"/>
        </a:xfrm>
      </p:grpSpPr>
      <p:sp>
        <p:nvSpPr>
          <p:cNvPr id="83" name="Shape 83"/>
          <p:cNvSpPr txBox="1"/>
          <p:nvPr>
            <p:ph type="title"/>
          </p:nvPr>
        </p:nvSpPr>
        <p:spPr>
          <a:xfrm>
            <a:off x="92800" y="159075"/>
            <a:ext cx="4679400" cy="798300"/>
          </a:xfrm>
          <a:prstGeom prst="rect">
            <a:avLst/>
          </a:prstGeom>
          <a:solidFill>
            <a:srgbClr val="FFFF00"/>
          </a:solidFill>
        </p:spPr>
        <p:txBody>
          <a:bodyPr anchorCtr="0" anchor="b" bIns="91425" lIns="91425" spcFirstLastPara="1" rIns="91425" wrap="square" tIns="91425">
            <a:noAutofit/>
          </a:bodyPr>
          <a:lstStyle/>
          <a:p>
            <a:pPr indent="0" lvl="0" marL="0" rtl="0">
              <a:spcBef>
                <a:spcPts val="0"/>
              </a:spcBef>
              <a:spcAft>
                <a:spcPts val="0"/>
              </a:spcAft>
              <a:buNone/>
            </a:pPr>
            <a:r>
              <a:rPr b="1" i="1" lang="pt-BR">
                <a:solidFill>
                  <a:srgbClr val="0000FF"/>
                </a:solidFill>
              </a:rPr>
              <a:t>           </a:t>
            </a:r>
            <a:r>
              <a:rPr b="1" i="1" lang="pt-BR">
                <a:solidFill>
                  <a:srgbClr val="980000"/>
                </a:solidFill>
                <a:latin typeface="Arial"/>
                <a:ea typeface="Arial"/>
                <a:cs typeface="Arial"/>
                <a:sym typeface="Arial"/>
              </a:rPr>
              <a:t>TAREFA </a:t>
            </a:r>
            <a:endParaRPr b="1" i="1">
              <a:solidFill>
                <a:srgbClr val="980000"/>
              </a:solidFill>
              <a:latin typeface="Arial"/>
              <a:ea typeface="Arial"/>
              <a:cs typeface="Arial"/>
              <a:sym typeface="Arial"/>
            </a:endParaRPr>
          </a:p>
        </p:txBody>
      </p:sp>
      <p:sp>
        <p:nvSpPr>
          <p:cNvPr id="84" name="Shape 84"/>
          <p:cNvSpPr txBox="1"/>
          <p:nvPr>
            <p:ph idx="1" type="body"/>
          </p:nvPr>
        </p:nvSpPr>
        <p:spPr>
          <a:xfrm>
            <a:off x="0" y="957275"/>
            <a:ext cx="4572000" cy="40374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pt-BR">
                <a:solidFill>
                  <a:srgbClr val="000000"/>
                </a:solidFill>
                <a:latin typeface="Arial"/>
                <a:ea typeface="Arial"/>
                <a:cs typeface="Arial"/>
                <a:sym typeface="Arial"/>
              </a:rPr>
              <a:t>E você? Qual modelo educativo você prefere utilizar na sua prática de educação em saúde  e qual é o motivo de sua utilização- (vantagens e desvantagens)?</a:t>
            </a:r>
            <a:endParaRPr>
              <a:solidFill>
                <a:srgbClr val="000000"/>
              </a:solidFill>
              <a:latin typeface="Arial"/>
              <a:ea typeface="Arial"/>
              <a:cs typeface="Arial"/>
              <a:sym typeface="Arial"/>
            </a:endParaRPr>
          </a:p>
          <a:p>
            <a:pPr indent="0" lvl="0" marL="0" rtl="0">
              <a:lnSpc>
                <a:spcPct val="115000"/>
              </a:lnSpc>
              <a:spcBef>
                <a:spcPts val="1600"/>
              </a:spcBef>
              <a:spcAft>
                <a:spcPts val="0"/>
              </a:spcAft>
              <a:buNone/>
            </a:pPr>
            <a:r>
              <a:rPr lang="pt-BR">
                <a:solidFill>
                  <a:srgbClr val="000000"/>
                </a:solidFill>
                <a:latin typeface="Arial"/>
                <a:ea typeface="Arial"/>
                <a:cs typeface="Arial"/>
                <a:sym typeface="Arial"/>
              </a:rPr>
              <a:t>Nesta tarefa vamos debater sobre os modelos de educação em saúde,  sua aplicação e os possíveis resultados advindos com cada prática.</a:t>
            </a:r>
            <a:endParaRPr>
              <a:solidFill>
                <a:srgbClr val="000000"/>
              </a:solidFill>
              <a:latin typeface="Arial"/>
              <a:ea typeface="Arial"/>
              <a:cs typeface="Arial"/>
              <a:sym typeface="Arial"/>
            </a:endParaRPr>
          </a:p>
          <a:p>
            <a:pPr indent="-317500" lvl="0" marL="457200" rtl="0">
              <a:spcBef>
                <a:spcPts val="1600"/>
              </a:spcBef>
              <a:spcAft>
                <a:spcPts val="0"/>
              </a:spcAft>
              <a:buClr>
                <a:srgbClr val="0B5394"/>
              </a:buClr>
              <a:buSzPts val="1400"/>
              <a:buFont typeface="Arial"/>
              <a:buChar char="➔"/>
            </a:pPr>
            <a:r>
              <a:rPr b="1" lang="pt-BR">
                <a:solidFill>
                  <a:srgbClr val="0B5394"/>
                </a:solidFill>
                <a:latin typeface="Arial"/>
                <a:ea typeface="Arial"/>
                <a:cs typeface="Arial"/>
                <a:sym typeface="Arial"/>
              </a:rPr>
              <a:t> Modelo educativo  tradicional ou Modelo dialógico? </a:t>
            </a:r>
            <a:endParaRPr b="1">
              <a:solidFill>
                <a:srgbClr val="0B5394"/>
              </a:solidFill>
              <a:latin typeface="Arial"/>
              <a:ea typeface="Arial"/>
              <a:cs typeface="Arial"/>
              <a:sym typeface="Arial"/>
            </a:endParaRPr>
          </a:p>
          <a:p>
            <a:pPr indent="-317500" lvl="0" marL="457200" rtl="0">
              <a:spcBef>
                <a:spcPts val="0"/>
              </a:spcBef>
              <a:spcAft>
                <a:spcPts val="0"/>
              </a:spcAft>
              <a:buClr>
                <a:srgbClr val="0B5394"/>
              </a:buClr>
              <a:buSzPts val="1400"/>
              <a:buFont typeface="Arial"/>
              <a:buChar char="➔"/>
            </a:pPr>
            <a:r>
              <a:rPr b="1" lang="pt-BR">
                <a:solidFill>
                  <a:srgbClr val="0B5394"/>
                </a:solidFill>
                <a:latin typeface="Arial"/>
                <a:ea typeface="Arial"/>
                <a:cs typeface="Arial"/>
                <a:sym typeface="Arial"/>
              </a:rPr>
              <a:t>Fazer educação em saúde para pessoas ou com as pessoas?</a:t>
            </a:r>
            <a:endParaRPr b="1">
              <a:solidFill>
                <a:srgbClr val="0B5394"/>
              </a:solidFill>
              <a:latin typeface="Arial"/>
              <a:ea typeface="Arial"/>
              <a:cs typeface="Arial"/>
              <a:sym typeface="Arial"/>
            </a:endParaRPr>
          </a:p>
          <a:p>
            <a:pPr indent="-317500" lvl="0" marL="457200" rtl="0">
              <a:spcBef>
                <a:spcPts val="0"/>
              </a:spcBef>
              <a:spcAft>
                <a:spcPts val="0"/>
              </a:spcAft>
              <a:buClr>
                <a:srgbClr val="0B5394"/>
              </a:buClr>
              <a:buSzPts val="1400"/>
              <a:buFont typeface="Arial"/>
              <a:buChar char="➔"/>
            </a:pPr>
            <a:r>
              <a:rPr b="1" lang="pt-BR">
                <a:solidFill>
                  <a:srgbClr val="0B5394"/>
                </a:solidFill>
                <a:latin typeface="Arial"/>
                <a:ea typeface="Arial"/>
                <a:cs typeface="Arial"/>
                <a:sym typeface="Arial"/>
              </a:rPr>
              <a:t>Como  organizar a  metodologia  do ensino - Utilizar recurso multimídia/panfletos? ou encenação e música?</a:t>
            </a:r>
            <a:endParaRPr b="1">
              <a:solidFill>
                <a:srgbClr val="0B5394"/>
              </a:solidFill>
              <a:latin typeface="Arial"/>
              <a:ea typeface="Arial"/>
              <a:cs typeface="Arial"/>
              <a:sym typeface="Arial"/>
            </a:endParaRPr>
          </a:p>
          <a:p>
            <a:pPr indent="0" lvl="0" marL="0" rtl="0">
              <a:spcBef>
                <a:spcPts val="0"/>
              </a:spcBef>
              <a:spcAft>
                <a:spcPts val="0"/>
              </a:spcAft>
              <a:buNone/>
            </a:pPr>
            <a:r>
              <a:t/>
            </a:r>
            <a:endParaRPr b="1">
              <a:solidFill>
                <a:srgbClr val="0B5394"/>
              </a:solidFill>
              <a:latin typeface="Arial"/>
              <a:ea typeface="Arial"/>
              <a:cs typeface="Arial"/>
              <a:sym typeface="Arial"/>
            </a:endParaRPr>
          </a:p>
          <a:p>
            <a:pPr indent="0" lvl="0" marL="0" rtl="0">
              <a:spcBef>
                <a:spcPts val="0"/>
              </a:spcBef>
              <a:spcAft>
                <a:spcPts val="0"/>
              </a:spcAft>
              <a:buNone/>
            </a:pPr>
            <a:r>
              <a:t/>
            </a:r>
            <a:endParaRPr b="1">
              <a:solidFill>
                <a:srgbClr val="0B5394"/>
              </a:solidFill>
              <a:latin typeface="Arial"/>
              <a:ea typeface="Arial"/>
              <a:cs typeface="Arial"/>
              <a:sym typeface="Arial"/>
            </a:endParaRPr>
          </a:p>
          <a:p>
            <a:pPr indent="0" lvl="0" marL="0" rtl="0">
              <a:spcBef>
                <a:spcPts val="0"/>
              </a:spcBef>
              <a:spcAft>
                <a:spcPts val="0"/>
              </a:spcAft>
              <a:buNone/>
            </a:pPr>
            <a:r>
              <a:t/>
            </a:r>
            <a:endParaRPr b="1">
              <a:solidFill>
                <a:srgbClr val="0B5394"/>
              </a:solidFill>
              <a:latin typeface="Arial"/>
              <a:ea typeface="Arial"/>
              <a:cs typeface="Arial"/>
              <a:sym typeface="Arial"/>
            </a:endParaRPr>
          </a:p>
          <a:p>
            <a:pPr indent="0" lvl="0" marL="0" rtl="0">
              <a:spcBef>
                <a:spcPts val="0"/>
              </a:spcBef>
              <a:spcAft>
                <a:spcPts val="0"/>
              </a:spcAft>
              <a:buNone/>
            </a:pPr>
            <a:r>
              <a:rPr b="1" lang="pt-BR">
                <a:solidFill>
                  <a:srgbClr val="0B5394"/>
                </a:solidFill>
                <a:latin typeface="Arial"/>
                <a:ea typeface="Arial"/>
                <a:cs typeface="Arial"/>
                <a:sym typeface="Arial"/>
              </a:rPr>
              <a:t> </a:t>
            </a:r>
            <a:endParaRPr b="1">
              <a:solidFill>
                <a:srgbClr val="0B5394"/>
              </a:solidFill>
              <a:latin typeface="Arial"/>
              <a:ea typeface="Arial"/>
              <a:cs typeface="Arial"/>
              <a:sym typeface="Arial"/>
            </a:endParaRPr>
          </a:p>
          <a:p>
            <a:pPr indent="0" lvl="0" marL="0" rtl="0">
              <a:spcBef>
                <a:spcPts val="0"/>
              </a:spcBef>
              <a:spcAft>
                <a:spcPts val="0"/>
              </a:spcAft>
              <a:buNone/>
            </a:pPr>
            <a:r>
              <a:t/>
            </a:r>
            <a:endParaRPr b="1">
              <a:solidFill>
                <a:srgbClr val="0B5394"/>
              </a:solidFill>
              <a:latin typeface="Arial"/>
              <a:ea typeface="Arial"/>
              <a:cs typeface="Arial"/>
              <a:sym typeface="Arial"/>
            </a:endParaRPr>
          </a:p>
          <a:p>
            <a:pPr indent="0" lvl="0" marL="0" rtl="0">
              <a:spcBef>
                <a:spcPts val="0"/>
              </a:spcBef>
              <a:spcAft>
                <a:spcPts val="0"/>
              </a:spcAft>
              <a:buNone/>
            </a:pPr>
            <a:r>
              <a:t/>
            </a:r>
            <a:endParaRPr b="1">
              <a:solidFill>
                <a:srgbClr val="0B5394"/>
              </a:solidFill>
              <a:latin typeface="Arial"/>
              <a:ea typeface="Arial"/>
              <a:cs typeface="Arial"/>
              <a:sym typeface="Arial"/>
            </a:endParaRPr>
          </a:p>
          <a:p>
            <a:pPr indent="0" lvl="0" marL="0" rtl="0" algn="just">
              <a:lnSpc>
                <a:spcPct val="100000"/>
              </a:lnSpc>
              <a:spcBef>
                <a:spcPts val="0"/>
              </a:spcBef>
              <a:spcAft>
                <a:spcPts val="0"/>
              </a:spcAft>
              <a:buNone/>
            </a:pPr>
            <a:r>
              <a:t/>
            </a:r>
            <a:endParaRPr sz="3600"/>
          </a:p>
          <a:p>
            <a:pPr indent="0" lvl="0" marL="0" rtl="0" algn="just">
              <a:lnSpc>
                <a:spcPct val="100000"/>
              </a:lnSpc>
              <a:spcBef>
                <a:spcPts val="1600"/>
              </a:spcBef>
              <a:spcAft>
                <a:spcPts val="1600"/>
              </a:spcAft>
              <a:buNone/>
            </a:pPr>
            <a:r>
              <a:rPr lang="pt-BR" sz="3600"/>
              <a:t> </a:t>
            </a:r>
            <a:endParaRPr sz="3600"/>
          </a:p>
        </p:txBody>
      </p:sp>
      <p:sp>
        <p:nvSpPr>
          <p:cNvPr id="85" name="Shape 85"/>
          <p:cNvSpPr txBox="1"/>
          <p:nvPr>
            <p:ph idx="2" type="body"/>
          </p:nvPr>
        </p:nvSpPr>
        <p:spPr>
          <a:xfrm>
            <a:off x="4832400" y="1468825"/>
            <a:ext cx="3999900" cy="3374700"/>
          </a:xfrm>
          <a:prstGeom prst="rect">
            <a:avLst/>
          </a:prstGeom>
        </p:spPr>
        <p:txBody>
          <a:bodyPr anchorCtr="0" anchor="t" bIns="91425" lIns="91425" spcFirstLastPara="1" rIns="91425" wrap="square" tIns="91425">
            <a:noAutofit/>
          </a:bodyPr>
          <a:lstStyle/>
          <a:p>
            <a:pPr indent="0" lvl="0" marL="0" rtl="0">
              <a:spcBef>
                <a:spcPts val="0"/>
              </a:spcBef>
              <a:spcAft>
                <a:spcPts val="1600"/>
              </a:spcAft>
              <a:buNone/>
            </a:pPr>
            <a:r>
              <a:t/>
            </a:r>
            <a:endParaRPr/>
          </a:p>
        </p:txBody>
      </p:sp>
      <p:pic>
        <p:nvPicPr>
          <p:cNvPr id="86" name="Shape 86"/>
          <p:cNvPicPr preferRelativeResize="0"/>
          <p:nvPr/>
        </p:nvPicPr>
        <p:blipFill rotWithShape="1">
          <a:blip r:embed="rId3">
            <a:alphaModFix/>
          </a:blip>
          <a:srcRect b="10257" l="-2520" r="2520" t="0"/>
          <a:stretch/>
        </p:blipFill>
        <p:spPr>
          <a:xfrm>
            <a:off x="4689525" y="159075"/>
            <a:ext cx="4311600" cy="46844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noFill/>
      </p:bgPr>
    </p:bg>
    <p:spTree>
      <p:nvGrpSpPr>
        <p:cNvPr id="90" name="Shape 90"/>
        <p:cNvGrpSpPr/>
        <p:nvPr/>
      </p:nvGrpSpPr>
      <p:grpSpPr>
        <a:xfrm>
          <a:off x="0" y="0"/>
          <a:ext cx="0" cy="0"/>
          <a:chOff x="0" y="0"/>
          <a:chExt cx="0" cy="0"/>
        </a:xfrm>
      </p:grpSpPr>
      <p:sp>
        <p:nvSpPr>
          <p:cNvPr id="91" name="Shape 91"/>
          <p:cNvSpPr txBox="1"/>
          <p:nvPr>
            <p:ph type="title"/>
          </p:nvPr>
        </p:nvSpPr>
        <p:spPr>
          <a:xfrm>
            <a:off x="311700" y="372500"/>
            <a:ext cx="8520600" cy="733500"/>
          </a:xfrm>
          <a:prstGeom prst="rect">
            <a:avLst/>
          </a:prstGeom>
          <a:solidFill>
            <a:srgbClr val="FFFF00"/>
          </a:solidFill>
        </p:spPr>
        <p:txBody>
          <a:bodyPr anchorCtr="0" anchor="b" bIns="91425" lIns="91425" spcFirstLastPara="1" rIns="91425" wrap="square" tIns="91425">
            <a:noAutofit/>
          </a:bodyPr>
          <a:lstStyle/>
          <a:p>
            <a:pPr indent="0" lvl="0" marL="0" rtl="0">
              <a:spcBef>
                <a:spcPts val="0"/>
              </a:spcBef>
              <a:spcAft>
                <a:spcPts val="0"/>
              </a:spcAft>
              <a:buNone/>
            </a:pPr>
            <a:r>
              <a:rPr lang="pt-BR"/>
              <a:t>                               </a:t>
            </a:r>
            <a:r>
              <a:rPr b="1" lang="pt-BR">
                <a:solidFill>
                  <a:srgbClr val="980000"/>
                </a:solidFill>
                <a:latin typeface="Arial"/>
                <a:ea typeface="Arial"/>
                <a:cs typeface="Arial"/>
                <a:sym typeface="Arial"/>
              </a:rPr>
              <a:t>0 PROCESSO</a:t>
            </a:r>
            <a:endParaRPr b="1">
              <a:solidFill>
                <a:srgbClr val="980000"/>
              </a:solidFill>
              <a:latin typeface="Arial"/>
              <a:ea typeface="Arial"/>
              <a:cs typeface="Arial"/>
              <a:sym typeface="Arial"/>
            </a:endParaRPr>
          </a:p>
        </p:txBody>
      </p:sp>
      <p:sp>
        <p:nvSpPr>
          <p:cNvPr id="92" name="Shape 92"/>
          <p:cNvSpPr txBox="1"/>
          <p:nvPr>
            <p:ph idx="1" type="body"/>
          </p:nvPr>
        </p:nvSpPr>
        <p:spPr>
          <a:xfrm>
            <a:off x="311700" y="1171575"/>
            <a:ext cx="4174500" cy="3671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pt-BR" u="sng">
                <a:solidFill>
                  <a:srgbClr val="000000"/>
                </a:solidFill>
                <a:latin typeface="Arial"/>
                <a:ea typeface="Arial"/>
                <a:cs typeface="Arial"/>
                <a:sym typeface="Arial"/>
              </a:rPr>
              <a:t>Para realizar a tarefa, você deve:</a:t>
            </a:r>
            <a:endParaRPr u="sng">
              <a:solidFill>
                <a:srgbClr val="000000"/>
              </a:solidFill>
              <a:latin typeface="Arial"/>
              <a:ea typeface="Arial"/>
              <a:cs typeface="Arial"/>
              <a:sym typeface="Arial"/>
            </a:endParaRPr>
          </a:p>
          <a:p>
            <a:pPr indent="0" lvl="0" marL="0" rtl="0">
              <a:lnSpc>
                <a:spcPct val="115000"/>
              </a:lnSpc>
              <a:spcBef>
                <a:spcPts val="0"/>
              </a:spcBef>
              <a:spcAft>
                <a:spcPts val="0"/>
              </a:spcAft>
              <a:buNone/>
            </a:pPr>
            <a:r>
              <a:rPr lang="pt-BR">
                <a:solidFill>
                  <a:srgbClr val="000000"/>
                </a:solidFill>
                <a:latin typeface="Arial"/>
                <a:ea typeface="Arial"/>
                <a:cs typeface="Arial"/>
                <a:sym typeface="Arial"/>
              </a:rPr>
              <a:t>1 - Acessar o fórum no Moodle da disciplina e escolher entre um dos tópicos de embate:</a:t>
            </a:r>
            <a:endParaRPr>
              <a:solidFill>
                <a:srgbClr val="000000"/>
              </a:solidFill>
              <a:latin typeface="Arial"/>
              <a:ea typeface="Arial"/>
              <a:cs typeface="Arial"/>
              <a:sym typeface="Arial"/>
            </a:endParaRPr>
          </a:p>
          <a:p>
            <a:pPr indent="-317500" lvl="0" marL="457200" rtl="0">
              <a:spcBef>
                <a:spcPts val="1600"/>
              </a:spcBef>
              <a:spcAft>
                <a:spcPts val="0"/>
              </a:spcAft>
              <a:buClr>
                <a:srgbClr val="0000FF"/>
              </a:buClr>
              <a:buSzPts val="1400"/>
              <a:buFont typeface="Arial"/>
              <a:buChar char="➔"/>
            </a:pPr>
            <a:r>
              <a:rPr b="1" lang="pt-BR">
                <a:solidFill>
                  <a:srgbClr val="0000FF"/>
                </a:solidFill>
                <a:latin typeface="Arial"/>
                <a:ea typeface="Arial"/>
                <a:cs typeface="Arial"/>
                <a:sym typeface="Arial"/>
              </a:rPr>
              <a:t>Modelo educativo  tradicional ou Modelo dialógico? </a:t>
            </a:r>
            <a:endParaRPr b="1">
              <a:solidFill>
                <a:srgbClr val="0000FF"/>
              </a:solidFill>
              <a:latin typeface="Arial"/>
              <a:ea typeface="Arial"/>
              <a:cs typeface="Arial"/>
              <a:sym typeface="Arial"/>
            </a:endParaRPr>
          </a:p>
          <a:p>
            <a:pPr indent="-317500" lvl="0" marL="457200" rtl="0">
              <a:spcBef>
                <a:spcPts val="0"/>
              </a:spcBef>
              <a:spcAft>
                <a:spcPts val="0"/>
              </a:spcAft>
              <a:buClr>
                <a:srgbClr val="0000FF"/>
              </a:buClr>
              <a:buSzPts val="1400"/>
              <a:buFont typeface="Arial"/>
              <a:buChar char="➔"/>
            </a:pPr>
            <a:r>
              <a:rPr b="1" lang="pt-BR">
                <a:solidFill>
                  <a:srgbClr val="0000FF"/>
                </a:solidFill>
                <a:latin typeface="Arial"/>
                <a:ea typeface="Arial"/>
                <a:cs typeface="Arial"/>
                <a:sym typeface="Arial"/>
              </a:rPr>
              <a:t>Fazer educação em saúde para pessoas ou com as pessoas?</a:t>
            </a:r>
            <a:endParaRPr b="1">
              <a:solidFill>
                <a:srgbClr val="0000FF"/>
              </a:solidFill>
              <a:latin typeface="Arial"/>
              <a:ea typeface="Arial"/>
              <a:cs typeface="Arial"/>
              <a:sym typeface="Arial"/>
            </a:endParaRPr>
          </a:p>
          <a:p>
            <a:pPr indent="-317500" lvl="0" marL="457200" rtl="0">
              <a:spcBef>
                <a:spcPts val="0"/>
              </a:spcBef>
              <a:spcAft>
                <a:spcPts val="0"/>
              </a:spcAft>
              <a:buClr>
                <a:srgbClr val="0000FF"/>
              </a:buClr>
              <a:buSzPts val="1400"/>
              <a:buFont typeface="Arial"/>
              <a:buChar char="➔"/>
            </a:pPr>
            <a:r>
              <a:rPr b="1" lang="pt-BR">
                <a:solidFill>
                  <a:srgbClr val="0000FF"/>
                </a:solidFill>
                <a:latin typeface="Arial"/>
                <a:ea typeface="Arial"/>
                <a:cs typeface="Arial"/>
                <a:sym typeface="Arial"/>
              </a:rPr>
              <a:t> Como  organizar a  metodologia  do ensino - Utilizar recurso multimídia/panfletos? ou encenação e música?</a:t>
            </a:r>
            <a:endParaRPr b="1">
              <a:solidFill>
                <a:srgbClr val="0000FF"/>
              </a:solidFill>
              <a:latin typeface="Arial"/>
              <a:ea typeface="Arial"/>
              <a:cs typeface="Arial"/>
              <a:sym typeface="Arial"/>
            </a:endParaRPr>
          </a:p>
          <a:p>
            <a:pPr indent="0" lvl="0" marL="0" rtl="0">
              <a:spcBef>
                <a:spcPts val="0"/>
              </a:spcBef>
              <a:spcAft>
                <a:spcPts val="1600"/>
              </a:spcAft>
              <a:buNone/>
            </a:pPr>
            <a:r>
              <a:t/>
            </a:r>
            <a:endParaRPr>
              <a:solidFill>
                <a:srgbClr val="0000FF"/>
              </a:solidFill>
            </a:endParaRPr>
          </a:p>
        </p:txBody>
      </p:sp>
      <p:sp>
        <p:nvSpPr>
          <p:cNvPr id="93" name="Shape 93"/>
          <p:cNvSpPr txBox="1"/>
          <p:nvPr>
            <p:ph idx="2" type="body"/>
          </p:nvPr>
        </p:nvSpPr>
        <p:spPr>
          <a:xfrm>
            <a:off x="4832400" y="1457475"/>
            <a:ext cx="3999900" cy="30999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lang="pt-BR">
                <a:solidFill>
                  <a:srgbClr val="000000"/>
                </a:solidFill>
                <a:latin typeface="Arial"/>
                <a:ea typeface="Arial"/>
                <a:cs typeface="Arial"/>
                <a:sym typeface="Arial"/>
              </a:rPr>
              <a:t>2 - Comentar no tópico escolhido, as solicitações abaixo:</a:t>
            </a:r>
            <a:endParaRPr>
              <a:solidFill>
                <a:srgbClr val="000000"/>
              </a:solidFill>
              <a:latin typeface="Arial"/>
              <a:ea typeface="Arial"/>
              <a:cs typeface="Arial"/>
              <a:sym typeface="Arial"/>
            </a:endParaRPr>
          </a:p>
          <a:p>
            <a:pPr indent="0" lvl="0" marL="0" rtl="0" algn="just">
              <a:lnSpc>
                <a:spcPct val="115000"/>
              </a:lnSpc>
              <a:spcBef>
                <a:spcPts val="0"/>
              </a:spcBef>
              <a:spcAft>
                <a:spcPts val="0"/>
              </a:spcAft>
              <a:buNone/>
            </a:pPr>
            <a:r>
              <a:rPr lang="pt-BR">
                <a:solidFill>
                  <a:srgbClr val="000000"/>
                </a:solidFill>
                <a:latin typeface="Arial"/>
                <a:ea typeface="Arial"/>
                <a:cs typeface="Arial"/>
                <a:sym typeface="Arial"/>
              </a:rPr>
              <a:t>a)Informe qual dos dois recursos que dão título ao tópico você prefere e justifique;</a:t>
            </a:r>
            <a:endParaRPr>
              <a:solidFill>
                <a:srgbClr val="000000"/>
              </a:solidFill>
              <a:latin typeface="Arial"/>
              <a:ea typeface="Arial"/>
              <a:cs typeface="Arial"/>
              <a:sym typeface="Arial"/>
            </a:endParaRPr>
          </a:p>
          <a:p>
            <a:pPr indent="0" lvl="0" marL="0" rtl="0" algn="just">
              <a:lnSpc>
                <a:spcPct val="115000"/>
              </a:lnSpc>
              <a:spcBef>
                <a:spcPts val="0"/>
              </a:spcBef>
              <a:spcAft>
                <a:spcPts val="0"/>
              </a:spcAft>
              <a:buNone/>
            </a:pPr>
            <a:r>
              <a:rPr lang="pt-BR">
                <a:solidFill>
                  <a:srgbClr val="000000"/>
                </a:solidFill>
                <a:latin typeface="Arial"/>
                <a:ea typeface="Arial"/>
                <a:cs typeface="Arial"/>
                <a:sym typeface="Arial"/>
              </a:rPr>
              <a:t>b)Pesquise na internet algum texto cujo autor fale sobre vantagens do recurso que você escolheu. Não esqueça de mencionar a fonte.</a:t>
            </a:r>
            <a:r>
              <a:rPr lang="pt-BR" sz="1800">
                <a:solidFill>
                  <a:srgbClr val="666666"/>
                </a:solidFill>
                <a:latin typeface="Arial"/>
                <a:ea typeface="Arial"/>
                <a:cs typeface="Arial"/>
                <a:sym typeface="Arial"/>
              </a:rPr>
              <a:t> </a:t>
            </a:r>
            <a:endParaRPr sz="1800">
              <a:solidFill>
                <a:srgbClr val="666666"/>
              </a:solidFill>
              <a:latin typeface="Arial"/>
              <a:ea typeface="Arial"/>
              <a:cs typeface="Arial"/>
              <a:sym typeface="Arial"/>
            </a:endParaRPr>
          </a:p>
          <a:p>
            <a:pPr indent="0" lvl="0" marL="0" rtl="0">
              <a:spcBef>
                <a:spcPts val="0"/>
              </a:spcBef>
              <a:spcAft>
                <a:spcPts val="1600"/>
              </a:spcAft>
              <a:buNone/>
            </a:pPr>
            <a:r>
              <a:t/>
            </a:r>
            <a:endParaRPr sz="1800"/>
          </a:p>
        </p:txBody>
      </p:sp>
      <p:pic>
        <p:nvPicPr>
          <p:cNvPr id="94" name="Shape 94"/>
          <p:cNvPicPr preferRelativeResize="0"/>
          <p:nvPr/>
        </p:nvPicPr>
        <p:blipFill>
          <a:blip r:embed="rId3">
            <a:alphaModFix/>
          </a:blip>
          <a:stretch>
            <a:fillRect/>
          </a:stretch>
        </p:blipFill>
        <p:spPr>
          <a:xfrm>
            <a:off x="5843600" y="3429000"/>
            <a:ext cx="3100375" cy="15144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noFill/>
      </p:bgPr>
    </p:bg>
    <p:spTree>
      <p:nvGrpSpPr>
        <p:cNvPr id="98" name="Shape 98"/>
        <p:cNvGrpSpPr/>
        <p:nvPr/>
      </p:nvGrpSpPr>
      <p:grpSpPr>
        <a:xfrm>
          <a:off x="0" y="0"/>
          <a:ext cx="0" cy="0"/>
          <a:chOff x="0" y="0"/>
          <a:chExt cx="0" cy="0"/>
        </a:xfrm>
      </p:grpSpPr>
      <p:sp>
        <p:nvSpPr>
          <p:cNvPr id="99" name="Shape 99"/>
          <p:cNvSpPr txBox="1"/>
          <p:nvPr>
            <p:ph type="title"/>
          </p:nvPr>
        </p:nvSpPr>
        <p:spPr>
          <a:xfrm>
            <a:off x="311700" y="372500"/>
            <a:ext cx="2180400" cy="733500"/>
          </a:xfrm>
          <a:prstGeom prst="rect">
            <a:avLst/>
          </a:prstGeom>
          <a:solidFill>
            <a:srgbClr val="FFFF00"/>
          </a:solidFill>
        </p:spPr>
        <p:txBody>
          <a:bodyPr anchorCtr="0" anchor="b" bIns="91425" lIns="91425" spcFirstLastPara="1" rIns="91425" wrap="square" tIns="91425">
            <a:noAutofit/>
          </a:bodyPr>
          <a:lstStyle/>
          <a:p>
            <a:pPr indent="0" lvl="0" marL="0">
              <a:spcBef>
                <a:spcPts val="0"/>
              </a:spcBef>
              <a:spcAft>
                <a:spcPts val="0"/>
              </a:spcAft>
              <a:buNone/>
            </a:pPr>
            <a:r>
              <a:rPr b="1" lang="pt-BR">
                <a:solidFill>
                  <a:srgbClr val="980000"/>
                </a:solidFill>
                <a:latin typeface="Arial"/>
                <a:ea typeface="Arial"/>
                <a:cs typeface="Arial"/>
                <a:sym typeface="Arial"/>
              </a:rPr>
              <a:t>FONTES</a:t>
            </a:r>
            <a:endParaRPr b="1">
              <a:solidFill>
                <a:srgbClr val="980000"/>
              </a:solidFill>
              <a:latin typeface="Arial"/>
              <a:ea typeface="Arial"/>
              <a:cs typeface="Arial"/>
              <a:sym typeface="Arial"/>
            </a:endParaRPr>
          </a:p>
        </p:txBody>
      </p:sp>
      <p:sp>
        <p:nvSpPr>
          <p:cNvPr id="100" name="Shape 100"/>
          <p:cNvSpPr txBox="1"/>
          <p:nvPr>
            <p:ph idx="1" type="body"/>
          </p:nvPr>
        </p:nvSpPr>
        <p:spPr>
          <a:xfrm>
            <a:off x="311700" y="1221650"/>
            <a:ext cx="8520600" cy="30999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pt-BR">
                <a:solidFill>
                  <a:srgbClr val="000000"/>
                </a:solidFill>
                <a:latin typeface="Arial"/>
                <a:ea typeface="Arial"/>
                <a:cs typeface="Arial"/>
                <a:sym typeface="Arial"/>
              </a:rPr>
              <a:t>Nesta Webquest, você é livre para escolher suas fontes de pesquisa na web. Mas, para nortear a pesquisa, também disponibilizamos alguns links. Acesse:</a:t>
            </a:r>
            <a:endParaRPr>
              <a:solidFill>
                <a:srgbClr val="000000"/>
              </a:solidFill>
              <a:latin typeface="Arial"/>
              <a:ea typeface="Arial"/>
              <a:cs typeface="Arial"/>
              <a:sym typeface="Arial"/>
            </a:endParaRPr>
          </a:p>
          <a:p>
            <a:pPr indent="0" lvl="0" marL="0" rtl="0" algn="just">
              <a:spcBef>
                <a:spcPts val="0"/>
              </a:spcBef>
              <a:spcAft>
                <a:spcPts val="0"/>
              </a:spcAft>
              <a:buNone/>
            </a:pPr>
            <a:r>
              <a:t/>
            </a:r>
            <a:endParaRPr>
              <a:solidFill>
                <a:srgbClr val="000000"/>
              </a:solidFill>
              <a:latin typeface="Arial"/>
              <a:ea typeface="Arial"/>
              <a:cs typeface="Arial"/>
              <a:sym typeface="Arial"/>
            </a:endParaRPr>
          </a:p>
          <a:p>
            <a:pPr indent="-342900" lvl="0" marL="457200" rtl="0" algn="just">
              <a:spcBef>
                <a:spcPts val="0"/>
              </a:spcBef>
              <a:spcAft>
                <a:spcPts val="0"/>
              </a:spcAft>
              <a:buClr>
                <a:srgbClr val="0000FF"/>
              </a:buClr>
              <a:buSzPts val="1800"/>
              <a:buFont typeface="Arial"/>
              <a:buChar char="●"/>
            </a:pPr>
            <a:r>
              <a:rPr lang="pt-BR" u="sng">
                <a:solidFill>
                  <a:srgbClr val="0000FF"/>
                </a:solidFill>
                <a:latin typeface="Arial"/>
                <a:ea typeface="Arial"/>
                <a:cs typeface="Arial"/>
                <a:sym typeface="Arial"/>
                <a:hlinkClick r:id="rId3"/>
              </a:rPr>
              <a:t>M</a:t>
            </a:r>
            <a:r>
              <a:rPr b="1" lang="pt-BR" u="sng">
                <a:solidFill>
                  <a:srgbClr val="0000FF"/>
                </a:solidFill>
                <a:latin typeface="Arial"/>
                <a:ea typeface="Arial"/>
                <a:cs typeface="Arial"/>
                <a:sym typeface="Arial"/>
                <a:hlinkClick r:id="rId4"/>
              </a:rPr>
              <a:t>odelo educativo tradicional X Modelo dialógico</a:t>
            </a:r>
            <a:endParaRPr b="1">
              <a:solidFill>
                <a:srgbClr val="0000FF"/>
              </a:solidFill>
              <a:latin typeface="Arial"/>
              <a:ea typeface="Arial"/>
              <a:cs typeface="Arial"/>
              <a:sym typeface="Arial"/>
            </a:endParaRPr>
          </a:p>
          <a:p>
            <a:pPr indent="0" lvl="0" marL="0" rtl="0" algn="just">
              <a:spcBef>
                <a:spcPts val="0"/>
              </a:spcBef>
              <a:spcAft>
                <a:spcPts val="0"/>
              </a:spcAft>
              <a:buNone/>
            </a:pPr>
            <a:r>
              <a:t/>
            </a:r>
            <a:endParaRPr>
              <a:solidFill>
                <a:srgbClr val="0000FF"/>
              </a:solidFill>
              <a:latin typeface="Arial"/>
              <a:ea typeface="Arial"/>
              <a:cs typeface="Arial"/>
              <a:sym typeface="Arial"/>
            </a:endParaRPr>
          </a:p>
          <a:p>
            <a:pPr indent="-342900" lvl="0" marL="457200" rtl="0">
              <a:spcBef>
                <a:spcPts val="0"/>
              </a:spcBef>
              <a:spcAft>
                <a:spcPts val="0"/>
              </a:spcAft>
              <a:buClr>
                <a:srgbClr val="0000FF"/>
              </a:buClr>
              <a:buSzPts val="1800"/>
              <a:buFont typeface="Arial"/>
              <a:buChar char="●"/>
            </a:pPr>
            <a:r>
              <a:rPr b="1" lang="pt-BR" u="sng">
                <a:solidFill>
                  <a:srgbClr val="0000FF"/>
                </a:solidFill>
                <a:latin typeface="Arial"/>
                <a:ea typeface="Arial"/>
                <a:cs typeface="Arial"/>
                <a:sym typeface="Arial"/>
                <a:hlinkClick r:id="rId5"/>
              </a:rPr>
              <a:t>Fazer educação em saúde para pessoas x com as pessoas?</a:t>
            </a:r>
            <a:endParaRPr b="1">
              <a:solidFill>
                <a:srgbClr val="0000FF"/>
              </a:solidFill>
              <a:latin typeface="Arial"/>
              <a:ea typeface="Arial"/>
              <a:cs typeface="Arial"/>
              <a:sym typeface="Arial"/>
            </a:endParaRPr>
          </a:p>
          <a:p>
            <a:pPr indent="0" lvl="0" marL="0" rtl="0">
              <a:spcBef>
                <a:spcPts val="0"/>
              </a:spcBef>
              <a:spcAft>
                <a:spcPts val="0"/>
              </a:spcAft>
              <a:buNone/>
            </a:pPr>
            <a:r>
              <a:t/>
            </a:r>
            <a:endParaRPr b="1">
              <a:solidFill>
                <a:srgbClr val="0000FF"/>
              </a:solidFill>
              <a:latin typeface="Arial"/>
              <a:ea typeface="Arial"/>
              <a:cs typeface="Arial"/>
              <a:sym typeface="Arial"/>
            </a:endParaRPr>
          </a:p>
          <a:p>
            <a:pPr indent="-317500" lvl="0" marL="457200" rtl="0">
              <a:spcBef>
                <a:spcPts val="0"/>
              </a:spcBef>
              <a:spcAft>
                <a:spcPts val="0"/>
              </a:spcAft>
              <a:buClr>
                <a:srgbClr val="0000FF"/>
              </a:buClr>
              <a:buSzPts val="1400"/>
              <a:buFont typeface="Arial"/>
              <a:buChar char="●"/>
            </a:pPr>
            <a:r>
              <a:rPr b="1" lang="pt-BR" u="sng">
                <a:solidFill>
                  <a:srgbClr val="0000FF"/>
                </a:solidFill>
                <a:latin typeface="Arial"/>
                <a:ea typeface="Arial"/>
                <a:cs typeface="Arial"/>
                <a:sym typeface="Arial"/>
                <a:hlinkClick r:id="rId6"/>
              </a:rPr>
              <a:t>Como  organizar a  metodologia  do ensino - Utilizar recurso multimídia/panfletos? ou encenação e música?</a:t>
            </a:r>
            <a:endParaRPr b="1">
              <a:solidFill>
                <a:srgbClr val="0000FF"/>
              </a:solidFill>
              <a:latin typeface="Arial"/>
              <a:ea typeface="Arial"/>
              <a:cs typeface="Arial"/>
              <a:sym typeface="Arial"/>
            </a:endParaRPr>
          </a:p>
          <a:p>
            <a:pPr indent="0" lvl="0" marL="0">
              <a:spcBef>
                <a:spcPts val="0"/>
              </a:spcBef>
              <a:spcAft>
                <a:spcPts val="1600"/>
              </a:spcAft>
              <a:buNone/>
            </a:pPr>
            <a:r>
              <a:t/>
            </a:r>
            <a:endParaRPr/>
          </a:p>
        </p:txBody>
      </p:sp>
      <p:pic>
        <p:nvPicPr>
          <p:cNvPr id="101" name="Shape 101"/>
          <p:cNvPicPr preferRelativeResize="0"/>
          <p:nvPr/>
        </p:nvPicPr>
        <p:blipFill>
          <a:blip r:embed="rId7">
            <a:alphaModFix/>
          </a:blip>
          <a:stretch>
            <a:fillRect/>
          </a:stretch>
        </p:blipFill>
        <p:spPr>
          <a:xfrm>
            <a:off x="7238575" y="3813475"/>
            <a:ext cx="1812575" cy="1235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noFill/>
      </p:bgPr>
    </p:bg>
    <p:spTree>
      <p:nvGrpSpPr>
        <p:cNvPr id="105" name="Shape 105"/>
        <p:cNvGrpSpPr/>
        <p:nvPr/>
      </p:nvGrpSpPr>
      <p:grpSpPr>
        <a:xfrm>
          <a:off x="0" y="0"/>
          <a:ext cx="0" cy="0"/>
          <a:chOff x="0" y="0"/>
          <a:chExt cx="0" cy="0"/>
        </a:xfrm>
      </p:grpSpPr>
      <p:sp>
        <p:nvSpPr>
          <p:cNvPr id="106" name="Shape 106"/>
          <p:cNvSpPr txBox="1"/>
          <p:nvPr>
            <p:ph type="title"/>
          </p:nvPr>
        </p:nvSpPr>
        <p:spPr>
          <a:xfrm>
            <a:off x="311700" y="372500"/>
            <a:ext cx="3999900" cy="733500"/>
          </a:xfrm>
          <a:prstGeom prst="rect">
            <a:avLst/>
          </a:prstGeom>
          <a:solidFill>
            <a:srgbClr val="FFFF00"/>
          </a:solidFill>
        </p:spPr>
        <p:txBody>
          <a:bodyPr anchorCtr="0" anchor="b" bIns="91425" lIns="91425" spcFirstLastPara="1" rIns="91425" wrap="square" tIns="91425">
            <a:noAutofit/>
          </a:bodyPr>
          <a:lstStyle/>
          <a:p>
            <a:pPr indent="0" lvl="0" marL="0" algn="ctr">
              <a:spcBef>
                <a:spcPts val="0"/>
              </a:spcBef>
              <a:spcAft>
                <a:spcPts val="0"/>
              </a:spcAft>
              <a:buNone/>
            </a:pPr>
            <a:r>
              <a:rPr b="1" i="1" lang="pt-BR">
                <a:solidFill>
                  <a:srgbClr val="980000"/>
                </a:solidFill>
                <a:latin typeface="Arial"/>
                <a:ea typeface="Arial"/>
                <a:cs typeface="Arial"/>
                <a:sym typeface="Arial"/>
              </a:rPr>
              <a:t>AVALIAÇÃO </a:t>
            </a:r>
            <a:endParaRPr b="1" i="1">
              <a:solidFill>
                <a:srgbClr val="980000"/>
              </a:solidFill>
              <a:latin typeface="Arial"/>
              <a:ea typeface="Arial"/>
              <a:cs typeface="Arial"/>
              <a:sym typeface="Arial"/>
            </a:endParaRPr>
          </a:p>
        </p:txBody>
      </p:sp>
      <p:sp>
        <p:nvSpPr>
          <p:cNvPr id="107" name="Shape 107"/>
          <p:cNvSpPr txBox="1"/>
          <p:nvPr>
            <p:ph idx="1" type="body"/>
          </p:nvPr>
        </p:nvSpPr>
        <p:spPr>
          <a:xfrm>
            <a:off x="311700" y="1468825"/>
            <a:ext cx="4419900" cy="32040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i="1" lang="pt-BR" u="sng">
                <a:solidFill>
                  <a:srgbClr val="FF00FF"/>
                </a:solidFill>
                <a:latin typeface="Arial"/>
                <a:ea typeface="Arial"/>
                <a:cs typeface="Arial"/>
                <a:sym typeface="Arial"/>
              </a:rPr>
              <a:t>VOCÊ SERÁ AVALIADO A PARTIR DE:</a:t>
            </a:r>
            <a:endParaRPr b="1" i="1" u="sng">
              <a:solidFill>
                <a:srgbClr val="FF00FF"/>
              </a:solidFill>
              <a:latin typeface="Arial"/>
              <a:ea typeface="Arial"/>
              <a:cs typeface="Arial"/>
              <a:sym typeface="Arial"/>
            </a:endParaRPr>
          </a:p>
          <a:p>
            <a:pPr indent="-342900" lvl="0" marL="457200" rtl="0">
              <a:spcBef>
                <a:spcPts val="1600"/>
              </a:spcBef>
              <a:spcAft>
                <a:spcPts val="0"/>
              </a:spcAft>
              <a:buSzPts val="1800"/>
              <a:buFont typeface="Arial"/>
              <a:buAutoNum type="arabicPeriod"/>
            </a:pPr>
            <a:r>
              <a:rPr lang="pt-BR" sz="1800">
                <a:latin typeface="Arial"/>
                <a:ea typeface="Arial"/>
                <a:cs typeface="Arial"/>
                <a:sym typeface="Arial"/>
              </a:rPr>
              <a:t>Sua participação no fórum do Moodle;</a:t>
            </a:r>
            <a:endParaRPr sz="1800">
              <a:latin typeface="Arial"/>
              <a:ea typeface="Arial"/>
              <a:cs typeface="Arial"/>
              <a:sym typeface="Arial"/>
            </a:endParaRPr>
          </a:p>
          <a:p>
            <a:pPr indent="-342900" lvl="0" marL="457200" rtl="0">
              <a:spcBef>
                <a:spcPts val="0"/>
              </a:spcBef>
              <a:spcAft>
                <a:spcPts val="0"/>
              </a:spcAft>
              <a:buSzPts val="1800"/>
              <a:buFont typeface="Arial"/>
              <a:buAutoNum type="arabicPeriod"/>
            </a:pPr>
            <a:r>
              <a:rPr lang="pt-BR" sz="1800">
                <a:latin typeface="Arial"/>
                <a:ea typeface="Arial"/>
                <a:cs typeface="Arial"/>
                <a:sym typeface="Arial"/>
              </a:rPr>
              <a:t>A relevância do seu comentário acerca da temática;</a:t>
            </a:r>
            <a:endParaRPr sz="1800">
              <a:latin typeface="Arial"/>
              <a:ea typeface="Arial"/>
              <a:cs typeface="Arial"/>
              <a:sym typeface="Arial"/>
            </a:endParaRPr>
          </a:p>
          <a:p>
            <a:pPr indent="-342900" lvl="0" marL="457200" rtl="0">
              <a:spcBef>
                <a:spcPts val="0"/>
              </a:spcBef>
              <a:spcAft>
                <a:spcPts val="0"/>
              </a:spcAft>
              <a:buSzPts val="1800"/>
              <a:buFont typeface="Arial"/>
              <a:buAutoNum type="arabicPeriod"/>
            </a:pPr>
            <a:r>
              <a:rPr lang="pt-BR" sz="1800">
                <a:latin typeface="Arial"/>
                <a:ea typeface="Arial"/>
                <a:cs typeface="Arial"/>
                <a:sym typeface="Arial"/>
              </a:rPr>
              <a:t>A qualidade do referencial teórico associado ao seu comentário.</a:t>
            </a:r>
            <a:endParaRPr sz="1800">
              <a:latin typeface="Arial"/>
              <a:ea typeface="Arial"/>
              <a:cs typeface="Arial"/>
              <a:sym typeface="Arial"/>
            </a:endParaRPr>
          </a:p>
          <a:p>
            <a:pPr indent="0" lvl="0" marL="0">
              <a:spcBef>
                <a:spcPts val="1600"/>
              </a:spcBef>
              <a:spcAft>
                <a:spcPts val="0"/>
              </a:spcAft>
              <a:buNone/>
            </a:pPr>
            <a:r>
              <a:t/>
            </a:r>
            <a:endParaRPr sz="1800">
              <a:latin typeface="Arial"/>
              <a:ea typeface="Arial"/>
              <a:cs typeface="Arial"/>
              <a:sym typeface="Arial"/>
            </a:endParaRPr>
          </a:p>
          <a:p>
            <a:pPr indent="0" lvl="0" marL="0">
              <a:spcBef>
                <a:spcPts val="1600"/>
              </a:spcBef>
              <a:spcAft>
                <a:spcPts val="1600"/>
              </a:spcAft>
              <a:buNone/>
            </a:pPr>
            <a:r>
              <a:rPr lang="pt-BR"/>
              <a:t> </a:t>
            </a:r>
            <a:endParaRPr/>
          </a:p>
        </p:txBody>
      </p:sp>
      <p:sp>
        <p:nvSpPr>
          <p:cNvPr id="108" name="Shape 108"/>
          <p:cNvSpPr txBox="1"/>
          <p:nvPr>
            <p:ph idx="2" type="body"/>
          </p:nvPr>
        </p:nvSpPr>
        <p:spPr>
          <a:xfrm>
            <a:off x="4832400" y="1468825"/>
            <a:ext cx="3999900" cy="3099900"/>
          </a:xfrm>
          <a:prstGeom prst="rect">
            <a:avLst/>
          </a:prstGeom>
        </p:spPr>
        <p:txBody>
          <a:bodyPr anchorCtr="0" anchor="t" bIns="91425" lIns="91425" spcFirstLastPara="1" rIns="91425" wrap="square" tIns="91425">
            <a:noAutofit/>
          </a:bodyPr>
          <a:lstStyle/>
          <a:p>
            <a:pPr indent="0" lvl="0" marL="0">
              <a:spcBef>
                <a:spcPts val="0"/>
              </a:spcBef>
              <a:spcAft>
                <a:spcPts val="1600"/>
              </a:spcAft>
              <a:buNone/>
            </a:pPr>
            <a:r>
              <a:t/>
            </a:r>
            <a:endParaRPr/>
          </a:p>
        </p:txBody>
      </p:sp>
      <p:pic>
        <p:nvPicPr>
          <p:cNvPr id="109" name="Shape 109"/>
          <p:cNvPicPr preferRelativeResize="0"/>
          <p:nvPr/>
        </p:nvPicPr>
        <p:blipFill>
          <a:blip r:embed="rId3">
            <a:alphaModFix/>
          </a:blip>
          <a:stretch>
            <a:fillRect/>
          </a:stretch>
        </p:blipFill>
        <p:spPr>
          <a:xfrm>
            <a:off x="4572000" y="372500"/>
            <a:ext cx="4419900" cy="463842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Shape 114"/>
          <p:cNvSpPr txBox="1"/>
          <p:nvPr>
            <p:ph type="title"/>
          </p:nvPr>
        </p:nvSpPr>
        <p:spPr>
          <a:xfrm>
            <a:off x="311700" y="372500"/>
            <a:ext cx="8520600" cy="733500"/>
          </a:xfrm>
          <a:prstGeom prst="rect">
            <a:avLst/>
          </a:prstGeom>
          <a:solidFill>
            <a:srgbClr val="FFFF00"/>
          </a:solidFill>
        </p:spPr>
        <p:txBody>
          <a:bodyPr anchorCtr="0" anchor="b" bIns="91425" lIns="91425" spcFirstLastPara="1" rIns="91425" wrap="square" tIns="91425">
            <a:noAutofit/>
          </a:bodyPr>
          <a:lstStyle/>
          <a:p>
            <a:pPr indent="0" lvl="0" marL="0">
              <a:spcBef>
                <a:spcPts val="0"/>
              </a:spcBef>
              <a:spcAft>
                <a:spcPts val="0"/>
              </a:spcAft>
              <a:buNone/>
            </a:pPr>
            <a:r>
              <a:rPr lang="pt-BR"/>
              <a:t>                             </a:t>
            </a:r>
            <a:r>
              <a:rPr b="1" lang="pt-BR">
                <a:solidFill>
                  <a:srgbClr val="980000"/>
                </a:solidFill>
                <a:latin typeface="Arial"/>
                <a:ea typeface="Arial"/>
                <a:cs typeface="Arial"/>
                <a:sym typeface="Arial"/>
              </a:rPr>
              <a:t>CONCLUSÃO</a:t>
            </a:r>
            <a:endParaRPr b="1">
              <a:solidFill>
                <a:srgbClr val="980000"/>
              </a:solidFill>
              <a:latin typeface="Arial"/>
              <a:ea typeface="Arial"/>
              <a:cs typeface="Arial"/>
              <a:sym typeface="Arial"/>
            </a:endParaRPr>
          </a:p>
        </p:txBody>
      </p:sp>
      <p:sp>
        <p:nvSpPr>
          <p:cNvPr id="115" name="Shape 115"/>
          <p:cNvSpPr txBox="1"/>
          <p:nvPr>
            <p:ph idx="1" type="body"/>
          </p:nvPr>
        </p:nvSpPr>
        <p:spPr>
          <a:xfrm>
            <a:off x="311700" y="1468825"/>
            <a:ext cx="3999900" cy="3099900"/>
          </a:xfrm>
          <a:prstGeom prst="rect">
            <a:avLst/>
          </a:prstGeom>
        </p:spPr>
        <p:txBody>
          <a:bodyPr anchorCtr="0" anchor="t" bIns="91425" lIns="91425" spcFirstLastPara="1" rIns="91425" wrap="square" tIns="91425">
            <a:noAutofit/>
          </a:bodyPr>
          <a:lstStyle/>
          <a:p>
            <a:pPr indent="0" lvl="0" marL="0">
              <a:spcBef>
                <a:spcPts val="0"/>
              </a:spcBef>
              <a:spcAft>
                <a:spcPts val="1600"/>
              </a:spcAft>
              <a:buNone/>
            </a:pPr>
            <a:r>
              <a:t/>
            </a:r>
            <a:endParaRPr/>
          </a:p>
        </p:txBody>
      </p:sp>
      <p:sp>
        <p:nvSpPr>
          <p:cNvPr id="116" name="Shape 116"/>
          <p:cNvSpPr txBox="1"/>
          <p:nvPr>
            <p:ph idx="2" type="body"/>
          </p:nvPr>
        </p:nvSpPr>
        <p:spPr>
          <a:xfrm>
            <a:off x="4832400" y="1468825"/>
            <a:ext cx="3999900" cy="3475800"/>
          </a:xfrm>
          <a:prstGeom prst="rect">
            <a:avLst/>
          </a:prstGeom>
        </p:spPr>
        <p:txBody>
          <a:bodyPr anchorCtr="0" anchor="t" bIns="91425" lIns="91425" spcFirstLastPara="1" rIns="91425" wrap="square" tIns="91425">
            <a:noAutofit/>
          </a:bodyPr>
          <a:lstStyle/>
          <a:p>
            <a:pPr indent="0" lvl="0" marL="0" algn="just">
              <a:spcBef>
                <a:spcPts val="0"/>
              </a:spcBef>
              <a:spcAft>
                <a:spcPts val="0"/>
              </a:spcAft>
              <a:buNone/>
            </a:pPr>
            <a:r>
              <a:rPr b="1" i="1" lang="pt-BR" sz="1600">
                <a:latin typeface="Arial"/>
                <a:ea typeface="Arial"/>
                <a:cs typeface="Arial"/>
                <a:sym typeface="Arial"/>
              </a:rPr>
              <a:t>Nesta atividade, você descobriu outros modelos de educação em saúde. </a:t>
            </a:r>
            <a:endParaRPr b="1" i="1" sz="1600">
              <a:latin typeface="Arial"/>
              <a:ea typeface="Arial"/>
              <a:cs typeface="Arial"/>
              <a:sym typeface="Arial"/>
            </a:endParaRPr>
          </a:p>
          <a:p>
            <a:pPr indent="0" lvl="0" marL="0" algn="just">
              <a:spcBef>
                <a:spcPts val="1600"/>
              </a:spcBef>
              <a:spcAft>
                <a:spcPts val="0"/>
              </a:spcAft>
              <a:buNone/>
            </a:pPr>
            <a:r>
              <a:rPr b="1" i="1" lang="pt-BR" sz="1600">
                <a:latin typeface="Arial"/>
                <a:ea typeface="Arial"/>
                <a:cs typeface="Arial"/>
                <a:sym typeface="Arial"/>
              </a:rPr>
              <a:t>Experimente aquele que ainda não utilizou. Aplique diferentes metodologias e observe os resultados.</a:t>
            </a:r>
            <a:endParaRPr b="1" i="1" sz="1600">
              <a:latin typeface="Arial"/>
              <a:ea typeface="Arial"/>
              <a:cs typeface="Arial"/>
              <a:sym typeface="Arial"/>
            </a:endParaRPr>
          </a:p>
          <a:p>
            <a:pPr indent="0" lvl="0" marL="0" algn="just">
              <a:spcBef>
                <a:spcPts val="1600"/>
              </a:spcBef>
              <a:spcAft>
                <a:spcPts val="0"/>
              </a:spcAft>
              <a:buNone/>
            </a:pPr>
            <a:r>
              <a:rPr b="1" i="1" lang="pt-BR" sz="1600" u="sng">
                <a:solidFill>
                  <a:srgbClr val="FF00FF"/>
                </a:solidFill>
                <a:latin typeface="Arial"/>
                <a:ea typeface="Arial"/>
                <a:cs typeface="Arial"/>
                <a:sym typeface="Arial"/>
              </a:rPr>
              <a:t>Lembre-se</a:t>
            </a:r>
            <a:r>
              <a:rPr b="1" i="1" lang="pt-BR" sz="1600">
                <a:latin typeface="Arial"/>
                <a:ea typeface="Arial"/>
                <a:cs typeface="Arial"/>
                <a:sym typeface="Arial"/>
              </a:rPr>
              <a:t> de compartilhar aqui no fórum e  com outros profissionais suas experiências decorrentes de sua prática!</a:t>
            </a:r>
            <a:endParaRPr b="1" i="1" sz="1600">
              <a:latin typeface="Arial"/>
              <a:ea typeface="Arial"/>
              <a:cs typeface="Arial"/>
              <a:sym typeface="Arial"/>
            </a:endParaRPr>
          </a:p>
          <a:p>
            <a:pPr indent="0" lvl="0" marL="0" algn="just">
              <a:spcBef>
                <a:spcPts val="1600"/>
              </a:spcBef>
              <a:spcAft>
                <a:spcPts val="0"/>
              </a:spcAft>
              <a:buNone/>
            </a:pPr>
            <a:r>
              <a:rPr b="1" i="1" lang="pt-BR" sz="1600">
                <a:latin typeface="Arial"/>
                <a:ea typeface="Arial"/>
                <a:cs typeface="Arial"/>
                <a:sym typeface="Arial"/>
              </a:rPr>
              <a:t>Conto com sua participação</a:t>
            </a:r>
            <a:r>
              <a:rPr b="1" i="1" lang="pt-BR"/>
              <a:t>!</a:t>
            </a:r>
            <a:endParaRPr b="1" i="1"/>
          </a:p>
          <a:p>
            <a:pPr indent="0" lvl="0" marL="0">
              <a:spcBef>
                <a:spcPts val="1600"/>
              </a:spcBef>
              <a:spcAft>
                <a:spcPts val="0"/>
              </a:spcAft>
              <a:buNone/>
            </a:pPr>
            <a:r>
              <a:t/>
            </a:r>
            <a:endParaRPr/>
          </a:p>
          <a:p>
            <a:pPr indent="0" lvl="0" marL="0">
              <a:spcBef>
                <a:spcPts val="1600"/>
              </a:spcBef>
              <a:spcAft>
                <a:spcPts val="0"/>
              </a:spcAft>
              <a:buNone/>
            </a:pPr>
            <a:r>
              <a:t/>
            </a:r>
            <a:endParaRPr/>
          </a:p>
          <a:p>
            <a:pPr indent="0" lvl="0" marL="0">
              <a:spcBef>
                <a:spcPts val="1600"/>
              </a:spcBef>
              <a:spcAft>
                <a:spcPts val="1600"/>
              </a:spcAft>
              <a:buNone/>
            </a:pPr>
            <a:r>
              <a:t/>
            </a:r>
            <a:endParaRPr/>
          </a:p>
        </p:txBody>
      </p:sp>
      <p:pic>
        <p:nvPicPr>
          <p:cNvPr id="117" name="Shape 117"/>
          <p:cNvPicPr preferRelativeResize="0"/>
          <p:nvPr/>
        </p:nvPicPr>
        <p:blipFill>
          <a:blip r:embed="rId3">
            <a:alphaModFix/>
          </a:blip>
          <a:stretch>
            <a:fillRect/>
          </a:stretch>
        </p:blipFill>
        <p:spPr>
          <a:xfrm>
            <a:off x="311700" y="1560100"/>
            <a:ext cx="3999900" cy="3475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Shape 122"/>
          <p:cNvSpPr txBox="1"/>
          <p:nvPr>
            <p:ph type="title"/>
          </p:nvPr>
        </p:nvSpPr>
        <p:spPr>
          <a:xfrm>
            <a:off x="79550" y="186900"/>
            <a:ext cx="3499800" cy="733500"/>
          </a:xfrm>
          <a:prstGeom prst="rect">
            <a:avLst/>
          </a:prstGeom>
          <a:solidFill>
            <a:srgbClr val="FFFF00"/>
          </a:solidFill>
        </p:spPr>
        <p:txBody>
          <a:bodyPr anchorCtr="0" anchor="b" bIns="91425" lIns="91425" spcFirstLastPara="1" rIns="91425" wrap="square" tIns="91425">
            <a:noAutofit/>
          </a:bodyPr>
          <a:lstStyle/>
          <a:p>
            <a:pPr indent="0" lvl="0" marL="0">
              <a:spcBef>
                <a:spcPts val="0"/>
              </a:spcBef>
              <a:spcAft>
                <a:spcPts val="0"/>
              </a:spcAft>
              <a:buNone/>
            </a:pPr>
            <a:r>
              <a:rPr b="1" lang="pt-BR">
                <a:latin typeface="Arial"/>
                <a:ea typeface="Arial"/>
                <a:cs typeface="Arial"/>
                <a:sym typeface="Arial"/>
              </a:rPr>
              <a:t>REFERÊNCIAS </a:t>
            </a:r>
            <a:endParaRPr b="1">
              <a:latin typeface="Arial"/>
              <a:ea typeface="Arial"/>
              <a:cs typeface="Arial"/>
              <a:sym typeface="Arial"/>
            </a:endParaRPr>
          </a:p>
        </p:txBody>
      </p:sp>
      <p:sp>
        <p:nvSpPr>
          <p:cNvPr id="123" name="Shape 123"/>
          <p:cNvSpPr txBox="1"/>
          <p:nvPr>
            <p:ph idx="1" type="body"/>
          </p:nvPr>
        </p:nvSpPr>
        <p:spPr>
          <a:xfrm>
            <a:off x="0" y="994225"/>
            <a:ext cx="8934900" cy="41493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t/>
            </a:r>
            <a:endParaRPr sz="1200"/>
          </a:p>
          <a:p>
            <a:pPr indent="0" lvl="0" marL="0" rtl="0" algn="just">
              <a:spcBef>
                <a:spcPts val="1600"/>
              </a:spcBef>
              <a:spcAft>
                <a:spcPts val="0"/>
              </a:spcAft>
              <a:buNone/>
            </a:pPr>
            <a:r>
              <a:rPr lang="pt-BR" sz="1000">
                <a:latin typeface="Arial"/>
                <a:ea typeface="Arial"/>
                <a:cs typeface="Arial"/>
                <a:sym typeface="Arial"/>
              </a:rPr>
              <a:t>BRASIL, Ministério da Saúde.  Secretaria-Executiva. Secretaria de Gestão do Trabalho e da Educação na Saúde. Glossário temático : gestão do trabalho e da educação na saúde / Ministério da Saúde. Secretaria-Executiva. Secretaria de Gestão do Trabalho e da Educação na Saúde. – 2. ed. – Brasília : Ministério da Saúde, 2012. 44 p. – (Série A. Normas e Manuais Técnicos) disponível em :  </a:t>
            </a:r>
            <a:r>
              <a:rPr lang="pt-BR" sz="1000" u="sng">
                <a:solidFill>
                  <a:schemeClr val="accent5"/>
                </a:solidFill>
                <a:latin typeface="Arial"/>
                <a:ea typeface="Arial"/>
                <a:cs typeface="Arial"/>
                <a:sym typeface="Arial"/>
                <a:hlinkClick r:id="rId3"/>
              </a:rPr>
              <a:t>http://bvsms.saude.gov.br/bvs/publicacoes/glossario_gestao_trabalho_2ed.pdf</a:t>
            </a:r>
            <a:endParaRPr sz="1000">
              <a:latin typeface="Arial"/>
              <a:ea typeface="Arial"/>
              <a:cs typeface="Arial"/>
              <a:sym typeface="Arial"/>
            </a:endParaRPr>
          </a:p>
          <a:p>
            <a:pPr indent="0" lvl="0" marL="0" algn="just">
              <a:lnSpc>
                <a:spcPct val="100000"/>
              </a:lnSpc>
              <a:spcBef>
                <a:spcPts val="1600"/>
              </a:spcBef>
              <a:spcAft>
                <a:spcPts val="0"/>
              </a:spcAft>
              <a:buNone/>
            </a:pPr>
            <a:r>
              <a:rPr b="1" lang="pt-BR" sz="1000">
                <a:latin typeface="Arial"/>
                <a:ea typeface="Arial"/>
                <a:cs typeface="Arial"/>
                <a:sym typeface="Arial"/>
              </a:rPr>
              <a:t>Imagens:</a:t>
            </a:r>
            <a:endParaRPr b="1" sz="1000">
              <a:latin typeface="Arial"/>
              <a:ea typeface="Arial"/>
              <a:cs typeface="Arial"/>
              <a:sym typeface="Arial"/>
            </a:endParaRPr>
          </a:p>
          <a:p>
            <a:pPr indent="0" lvl="0" marL="0" algn="just">
              <a:lnSpc>
                <a:spcPct val="100000"/>
              </a:lnSpc>
              <a:spcBef>
                <a:spcPts val="1600"/>
              </a:spcBef>
              <a:spcAft>
                <a:spcPts val="0"/>
              </a:spcAft>
              <a:buNone/>
            </a:pPr>
            <a:r>
              <a:rPr lang="pt-BR" sz="1000">
                <a:solidFill>
                  <a:srgbClr val="000000"/>
                </a:solidFill>
                <a:latin typeface="Arial"/>
                <a:ea typeface="Arial"/>
                <a:cs typeface="Arial"/>
                <a:sym typeface="Arial"/>
              </a:rPr>
              <a:t>CMS lança cartilha sobre Controle Social na Saúde em Goiânia</a:t>
            </a:r>
            <a:r>
              <a:rPr lang="pt-BR" sz="1000">
                <a:solidFill>
                  <a:srgbClr val="000000"/>
                </a:solidFill>
                <a:uFill>
                  <a:noFill/>
                </a:uFill>
                <a:latin typeface="Arial"/>
                <a:ea typeface="Arial"/>
                <a:cs typeface="Arial"/>
                <a:sym typeface="Arial"/>
                <a:hlinkClick r:id="rId4"/>
              </a:rPr>
              <a:t> </a:t>
            </a:r>
            <a:r>
              <a:rPr lang="pt-BR" sz="1000" u="sng">
                <a:solidFill>
                  <a:schemeClr val="hlink"/>
                </a:solidFill>
                <a:latin typeface="Arial"/>
                <a:ea typeface="Arial"/>
                <a:cs typeface="Arial"/>
                <a:sym typeface="Arial"/>
                <a:hlinkClick r:id="rId5"/>
              </a:rPr>
              <a:t>http://www.saude.goiania.go.gov.br/html/noticia/12/12/CMS-lanca-cartilha.shtml</a:t>
            </a:r>
            <a:endParaRPr sz="1000">
              <a:solidFill>
                <a:srgbClr val="000000"/>
              </a:solidFill>
              <a:latin typeface="Arial"/>
              <a:ea typeface="Arial"/>
              <a:cs typeface="Arial"/>
              <a:sym typeface="Arial"/>
            </a:endParaRPr>
          </a:p>
          <a:p>
            <a:pPr indent="0" lvl="0" marL="0" rtl="0" algn="just">
              <a:lnSpc>
                <a:spcPct val="100000"/>
              </a:lnSpc>
              <a:spcBef>
                <a:spcPts val="1600"/>
              </a:spcBef>
              <a:spcAft>
                <a:spcPts val="0"/>
              </a:spcAft>
              <a:buNone/>
            </a:pPr>
            <a:r>
              <a:rPr lang="pt-BR" sz="1000">
                <a:solidFill>
                  <a:srgbClr val="000000"/>
                </a:solidFill>
                <a:latin typeface="Arial"/>
                <a:ea typeface="Arial"/>
                <a:cs typeface="Arial"/>
                <a:sym typeface="Arial"/>
              </a:rPr>
              <a:t>Sky começa a oferecer banda larga em Campina Grande </a:t>
            </a:r>
            <a:r>
              <a:rPr lang="pt-BR" sz="1000" u="sng">
                <a:solidFill>
                  <a:schemeClr val="hlink"/>
                </a:solidFill>
                <a:latin typeface="Arial"/>
                <a:ea typeface="Arial"/>
                <a:cs typeface="Arial"/>
                <a:sym typeface="Arial"/>
                <a:hlinkClick r:id="rId6"/>
              </a:rPr>
              <a:t>http://www.paraibatotal.com.br/noticias/2014/06/17/39387-sky-comeca-a-oferecer-banda-larga-em-campina-grande</a:t>
            </a:r>
            <a:endParaRPr sz="1000">
              <a:latin typeface="Arial"/>
              <a:ea typeface="Arial"/>
              <a:cs typeface="Arial"/>
              <a:sym typeface="Arial"/>
            </a:endParaRPr>
          </a:p>
          <a:p>
            <a:pPr indent="0" lvl="0" marL="0" rtl="0" algn="just">
              <a:lnSpc>
                <a:spcPct val="100000"/>
              </a:lnSpc>
              <a:spcBef>
                <a:spcPts val="1600"/>
              </a:spcBef>
              <a:spcAft>
                <a:spcPts val="0"/>
              </a:spcAft>
              <a:buNone/>
            </a:pPr>
            <a:r>
              <a:rPr lang="pt-BR" sz="1000" u="sng">
                <a:solidFill>
                  <a:schemeClr val="hlink"/>
                </a:solidFill>
                <a:latin typeface="Arial"/>
                <a:ea typeface="Arial"/>
                <a:cs typeface="Arial"/>
                <a:sym typeface="Arial"/>
                <a:hlinkClick r:id="rId7"/>
              </a:rPr>
              <a:t>http://disciplinas.famerp.br/educacao-em-saude/_layouts/mobile/view.aspx?List=1fb91968-eebb-477b-88ae-91308b60c13d&amp;View=895b3958-7dce-407e-b241-52f2923f8b01</a:t>
            </a:r>
            <a:endParaRPr sz="1000">
              <a:latin typeface="Arial"/>
              <a:ea typeface="Arial"/>
              <a:cs typeface="Arial"/>
              <a:sym typeface="Arial"/>
            </a:endParaRPr>
          </a:p>
          <a:p>
            <a:pPr indent="0" lvl="0" marL="0" algn="just">
              <a:lnSpc>
                <a:spcPct val="100000"/>
              </a:lnSpc>
              <a:spcBef>
                <a:spcPts val="1600"/>
              </a:spcBef>
              <a:spcAft>
                <a:spcPts val="0"/>
              </a:spcAft>
              <a:buNone/>
            </a:pPr>
            <a:r>
              <a:rPr lang="pt-BR" sz="1000" u="sng">
                <a:solidFill>
                  <a:schemeClr val="hlink"/>
                </a:solidFill>
                <a:latin typeface="Arial"/>
                <a:ea typeface="Arial"/>
                <a:cs typeface="Arial"/>
                <a:sym typeface="Arial"/>
                <a:hlinkClick r:id="rId8"/>
              </a:rPr>
              <a:t>http://www.eparaguacu.sp.gov.br/noticia.asp?cod=1968</a:t>
            </a:r>
            <a:endParaRPr sz="1000">
              <a:uFill>
                <a:noFill/>
              </a:uFill>
              <a:latin typeface="Arial"/>
              <a:ea typeface="Arial"/>
              <a:cs typeface="Arial"/>
              <a:sym typeface="Arial"/>
              <a:hlinkClick r:id="rId9"/>
            </a:endParaRPr>
          </a:p>
          <a:p>
            <a:pPr indent="0" lvl="0" marL="0" algn="just">
              <a:lnSpc>
                <a:spcPct val="100000"/>
              </a:lnSpc>
              <a:spcBef>
                <a:spcPts val="1600"/>
              </a:spcBef>
              <a:spcAft>
                <a:spcPts val="0"/>
              </a:spcAft>
              <a:buNone/>
            </a:pPr>
            <a:r>
              <a:rPr lang="pt-BR" sz="1000">
                <a:solidFill>
                  <a:srgbClr val="000000"/>
                </a:solidFill>
                <a:latin typeface="Arial"/>
                <a:ea typeface="Arial"/>
                <a:cs typeface="Arial"/>
                <a:sym typeface="Arial"/>
              </a:rPr>
              <a:t>El papel de la ciencia y la tecnología en la sociedad de conocimiento.  </a:t>
            </a:r>
            <a:r>
              <a:rPr lang="pt-BR" sz="1000" u="sng">
                <a:solidFill>
                  <a:schemeClr val="hlink"/>
                </a:solidFill>
                <a:latin typeface="Arial"/>
                <a:ea typeface="Arial"/>
                <a:cs typeface="Arial"/>
                <a:sym typeface="Arial"/>
                <a:hlinkClick r:id="rId10"/>
              </a:rPr>
              <a:t>http://www.portafolio.co/innovacion/la-importancia-de-la-ciencia-y-la-tecnologia-en-la-sociedad-de-conocimiento-510963</a:t>
            </a:r>
            <a:endParaRPr sz="1000" u="sng">
              <a:solidFill>
                <a:schemeClr val="hlink"/>
              </a:solidFill>
              <a:latin typeface="Arial"/>
              <a:ea typeface="Arial"/>
              <a:cs typeface="Arial"/>
              <a:sym typeface="Arial"/>
              <a:hlinkClick r:id="rId11"/>
            </a:endParaRPr>
          </a:p>
          <a:p>
            <a:pPr indent="0" lvl="0" marL="0" algn="just">
              <a:lnSpc>
                <a:spcPct val="100000"/>
              </a:lnSpc>
              <a:spcBef>
                <a:spcPts val="1600"/>
              </a:spcBef>
              <a:spcAft>
                <a:spcPts val="0"/>
              </a:spcAft>
              <a:buNone/>
            </a:pPr>
            <a:r>
              <a:rPr lang="pt-BR" sz="1000">
                <a:solidFill>
                  <a:srgbClr val="000000"/>
                </a:solidFill>
                <a:latin typeface="Arial"/>
                <a:ea typeface="Arial"/>
                <a:cs typeface="Arial"/>
                <a:sym typeface="Arial"/>
              </a:rPr>
              <a:t> RAGONE, P Q Certo e errado: opostos que equilibram a vida.</a:t>
            </a:r>
            <a:r>
              <a:rPr lang="pt-BR" sz="1000">
                <a:solidFill>
                  <a:srgbClr val="000000"/>
                </a:solidFill>
                <a:uFill>
                  <a:noFill/>
                </a:uFill>
                <a:latin typeface="Arial"/>
                <a:ea typeface="Arial"/>
                <a:cs typeface="Arial"/>
                <a:sym typeface="Arial"/>
                <a:hlinkClick r:id="rId12"/>
              </a:rPr>
              <a:t> </a:t>
            </a:r>
            <a:r>
              <a:rPr lang="pt-BR" sz="1000" u="sng">
                <a:solidFill>
                  <a:schemeClr val="hlink"/>
                </a:solidFill>
                <a:latin typeface="Arial"/>
                <a:ea typeface="Arial"/>
                <a:cs typeface="Arial"/>
                <a:sym typeface="Arial"/>
                <a:hlinkClick r:id="rId13"/>
              </a:rPr>
              <a:t>http://www.pqr.com.br/content/certo-e-errado-opostos-que-equilibram-vida</a:t>
            </a:r>
            <a:endParaRPr sz="1000" u="sng">
              <a:solidFill>
                <a:schemeClr val="hlink"/>
              </a:solidFill>
              <a:latin typeface="Arial"/>
              <a:ea typeface="Arial"/>
              <a:cs typeface="Arial"/>
              <a:sym typeface="Arial"/>
              <a:hlinkClick r:id="rId14"/>
            </a:endParaRPr>
          </a:p>
          <a:p>
            <a:pPr indent="0" lvl="0" marL="0">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1AFD1"/>
      </a:accent5>
      <a:accent6>
        <a:srgbClr val="F8E71C"/>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