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5F37ABB-45AC-4F66-881C-C7C0E25DE4AF}" type="datetimeFigureOut">
              <a:rPr lang="pt-BR" smtClean="0"/>
              <a:t>15/06/2018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C8773AF-142A-487F-BE7E-4D5DB8F296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55576" y="908721"/>
            <a:ext cx="69847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/>
          </a:p>
          <a:p>
            <a:pPr algn="ctr"/>
            <a:endParaRPr lang="pt-BR" sz="3200" dirty="0" smtClean="0"/>
          </a:p>
          <a:p>
            <a:pPr algn="ctr"/>
            <a:r>
              <a:rPr lang="pt-BR" sz="3200" dirty="0" smtClean="0"/>
              <a:t>INTRODUÇÃO A EDUCAÇÃO A DISTÂNCIA</a:t>
            </a:r>
          </a:p>
          <a:p>
            <a:pPr algn="ctr"/>
            <a:endParaRPr lang="pt-BR" sz="3200" dirty="0"/>
          </a:p>
          <a:p>
            <a:r>
              <a:rPr lang="pt-BR" sz="2400" dirty="0" smtClean="0"/>
              <a:t>AULA 1</a:t>
            </a:r>
          </a:p>
          <a:p>
            <a:endParaRPr lang="pt-BR" sz="2400" dirty="0" smtClean="0"/>
          </a:p>
          <a:p>
            <a:r>
              <a:rPr lang="pt-BR" sz="2400" dirty="0" smtClean="0"/>
              <a:t>TECNOLOGIA E MÍDIAS</a:t>
            </a:r>
          </a:p>
          <a:p>
            <a:endParaRPr lang="pt-BR" dirty="0"/>
          </a:p>
          <a:p>
            <a:r>
              <a:rPr lang="pt-BR" dirty="0" smtClean="0"/>
              <a:t>Valério Passos</a:t>
            </a:r>
            <a:endParaRPr lang="pt-BR" dirty="0"/>
          </a:p>
        </p:txBody>
      </p:sp>
      <p:pic>
        <p:nvPicPr>
          <p:cNvPr id="6" name="Imagem 2" descr="IFM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55624"/>
            <a:ext cx="1255712" cy="1001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3" descr="ce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391" y="515173"/>
            <a:ext cx="1576388" cy="899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539552" y="537321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Adaptado de Nunes, </a:t>
            </a:r>
            <a:r>
              <a:rPr lang="pt-BR" dirty="0" err="1" smtClean="0"/>
              <a:t>Rosimeri</a:t>
            </a:r>
            <a:r>
              <a:rPr lang="pt-BR" dirty="0" smtClean="0"/>
              <a:t> Coelho. MÍDIAS APLICADAS NA EDUCAÇÃO E AVEA. 2ª ED, IFSC, 2013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165304"/>
            <a:ext cx="1178286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509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33898" y="803015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Mídias sociais </a:t>
            </a:r>
            <a:r>
              <a:rPr lang="pt-BR" dirty="0"/>
              <a:t>são os meios ou ferramentas utilizadas para se comunicar e através desses meios constroem-se as redes sociais. Mídias sociais associam-se a conteúdos tais como vídeos, imagens, textos, que são compartilhados nas redes sociais.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01656" y="2780928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Multimídia, hipertexto, hipermídia e telemática</a:t>
            </a:r>
            <a:endParaRPr lang="pt-BR" b="1" dirty="0" smtClean="0">
              <a:effectLst/>
            </a:endParaRPr>
          </a:p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/>
              <a:t>As mídias e a tecnologia evoluem constantemente e a associação de mídias, novas formas de apresentar conteúdos e o avanço das telecomunicações e do hardware (parte física do computador) e do software (programas) gerou novos termos que serão conceituados a seguir.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1732" y="404664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Multimídia</a:t>
            </a:r>
            <a:endParaRPr lang="pt-BR" b="1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O estudo etimológico da palavra </a:t>
            </a:r>
            <a:r>
              <a:rPr lang="pt-BR" dirty="0" err="1"/>
              <a:t>Multimédia</a:t>
            </a:r>
            <a:r>
              <a:rPr lang="pt-BR" dirty="0"/>
              <a:t> (português europeu) ou multimídia (português brasileiro) mostra que ela é composta por duas palavras, </a:t>
            </a:r>
            <a:r>
              <a:rPr lang="pt-BR" dirty="0" err="1"/>
              <a:t>multi</a:t>
            </a:r>
            <a:r>
              <a:rPr lang="pt-BR" dirty="0"/>
              <a:t> e media, ambas provenientes do latim. </a:t>
            </a:r>
            <a:r>
              <a:rPr lang="pt-BR" dirty="0" err="1"/>
              <a:t>Multi</a:t>
            </a:r>
            <a:r>
              <a:rPr lang="pt-BR" dirty="0"/>
              <a:t> tem origem na palavra </a:t>
            </a:r>
            <a:r>
              <a:rPr lang="pt-BR" dirty="0" err="1"/>
              <a:t>multus</a:t>
            </a:r>
            <a:r>
              <a:rPr lang="pt-BR" dirty="0"/>
              <a:t>, que significa múltiplo ou numeroso e media é o plural da palavra </a:t>
            </a:r>
            <a:r>
              <a:rPr lang="pt-BR" dirty="0" err="1"/>
              <a:t>medium</a:t>
            </a:r>
            <a:r>
              <a:rPr lang="pt-BR" dirty="0"/>
              <a:t> e significa meio ou centro. Podemos então dizer que multimídia é a utilização diversificada de meios, entre o emissor e o receptor, para a divulgação de uma mensagem.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3068960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Hipertexto</a:t>
            </a:r>
          </a:p>
          <a:p>
            <a:endParaRPr lang="pt-BR" dirty="0" smtClean="0">
              <a:effectLst/>
            </a:endParaRPr>
          </a:p>
          <a:p>
            <a:pPr algn="just"/>
            <a:r>
              <a:rPr lang="pt-BR" dirty="0"/>
              <a:t>O hipertexto é uma forma não linear de apresentação de textos com uma forma de organização em rede. O leitor decide que caminho seguir acessando um ponto determinado e outros textos são disponibilizados.</a:t>
            </a:r>
            <a:endParaRPr lang="pt-BR" dirty="0" smtClean="0">
              <a:effectLst/>
            </a:endParaRPr>
          </a:p>
          <a:p>
            <a:pPr algn="just"/>
            <a:r>
              <a:rPr lang="pt-BR" dirty="0" smtClean="0"/>
              <a:t>Somente na década de 60, </a:t>
            </a:r>
            <a:r>
              <a:rPr lang="pt-BR" b="1" dirty="0" smtClean="0"/>
              <a:t>Theodor </a:t>
            </a:r>
            <a:r>
              <a:rPr lang="pt-BR" b="1" dirty="0" err="1" smtClean="0"/>
              <a:t>Holm</a:t>
            </a:r>
            <a:r>
              <a:rPr lang="pt-BR" b="1" dirty="0" smtClean="0"/>
              <a:t> Nelson</a:t>
            </a:r>
            <a:r>
              <a:rPr lang="pt-BR" dirty="0" smtClean="0"/>
              <a:t> criou o termo Hipertexto para denominar a forma de escrita não linear na informática. Com seu projeto chamado </a:t>
            </a:r>
            <a:r>
              <a:rPr lang="pt-BR" i="1" dirty="0" err="1" smtClean="0"/>
              <a:t>Xanadu</a:t>
            </a:r>
            <a:r>
              <a:rPr lang="pt-BR" dirty="0" smtClean="0"/>
              <a:t>, seu objetivo era criar uma rede de computadores de interface simples. Seu lema é: “uma interface para um usuário deve ser tão simples que um iniciante, numa emergência, deve entendê-la em 10 segundos”. O hipertexto auxilia o ser humano, à medida que funciona tal como o cérebro, de forma não linear e interativa, proporcionando uma construção textual flexível.</a:t>
            </a:r>
            <a:endParaRPr lang="pt-BR" dirty="0" smtClean="0">
              <a:effectLst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476672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Telemática</a:t>
            </a:r>
            <a:endParaRPr lang="pt-BR" b="1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O computador em rede e as novas formas de combinação de diferentes equipamentos eletrônicos trouxeram novas nomenclaturas como, por exemplo, telemática. “A palavra telemática foi criada por Simon Nora e Alain Minc, em 1978, para batizar uma tecnologia que funde os </a:t>
            </a:r>
            <a:r>
              <a:rPr lang="pt-BR" dirty="0" smtClean="0"/>
              <a:t>sistemas computacionais </a:t>
            </a:r>
            <a:r>
              <a:rPr lang="pt-BR" dirty="0"/>
              <a:t>e os de telecomunicação” (CASTRO, 2012, p. 4 apud VENTURELLI, 2004).</a:t>
            </a:r>
            <a:endParaRPr lang="pt-BR" dirty="0" smtClean="0">
              <a:effectLst/>
            </a:endParaRPr>
          </a:p>
          <a:p>
            <a:pPr algn="just"/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3068960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 Telemática permite transmissões de textos, som e imagem e isso ampliou o fluxo e o acesso a informação, de modo síncrono (emissor e receptor se comunicam em tempo real, como por exemplo em chat e videoconferência) e assíncrono (não há necessidade do emissor e receptor participarem simultaneamente, exemplo, fórum, listas de discussão, correio eletrônico). Na educação, a telemática abriu um universo de possibilidades </a:t>
            </a:r>
            <a:r>
              <a:rPr lang="pt-BR" dirty="0" smtClean="0"/>
              <a:t>para potencializar </a:t>
            </a:r>
            <a:r>
              <a:rPr lang="pt-BR" dirty="0"/>
              <a:t>o processo de ensino-aprendizagem.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850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764704"/>
            <a:ext cx="8424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b="1" dirty="0"/>
              <a:t>Hipermídia</a:t>
            </a:r>
            <a:endParaRPr lang="pt-BR" b="1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A hipermídia une as características de não linearidade do hipertexto e multimídia. Segundo </a:t>
            </a:r>
            <a:r>
              <a:rPr lang="pt-BR" dirty="0" err="1"/>
              <a:t>Bugay</a:t>
            </a:r>
            <a:r>
              <a:rPr lang="pt-BR" dirty="0"/>
              <a:t> (2000), uma forma bastante comum de Hipermídia é o Hipertexto, no qual a informação é apresentada ao usuário sob a forma de texto, através de uma tela do computador. O usuário pode iniciar uma leitura de forma não linear, ou seja, escolhe entre o início, </a:t>
            </a:r>
            <a:r>
              <a:rPr lang="pt-BR" dirty="0" smtClean="0"/>
              <a:t>meio ou </a:t>
            </a:r>
            <a:r>
              <a:rPr lang="pt-BR" dirty="0"/>
              <a:t>fim de um texto. Segundo a referida autora, a Hipermídia pode ser considerada uma extensão do Hipertexto, entretanto, inclui além de textos comuns, sons, animações e vídeos, e de uma forma interativa, com apenas um clique no mouse, o computador responde ao caminho desejado.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850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11560" y="836712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Referências Bibliográficas</a:t>
            </a:r>
          </a:p>
          <a:p>
            <a:endParaRPr lang="pt-BR" dirty="0"/>
          </a:p>
          <a:p>
            <a:r>
              <a:rPr lang="pt-BR" dirty="0"/>
              <a:t>Nunes, </a:t>
            </a:r>
            <a:r>
              <a:rPr lang="pt-BR" dirty="0" err="1"/>
              <a:t>Rosemeri</a:t>
            </a:r>
            <a:r>
              <a:rPr lang="pt-BR" dirty="0"/>
              <a:t> </a:t>
            </a:r>
            <a:r>
              <a:rPr lang="pt-BR" dirty="0" smtClean="0"/>
              <a:t>COELHO.MÍDIAS APLICADAS NA EDUCAÇÃO E AVEA, 2</a:t>
            </a:r>
            <a:r>
              <a:rPr lang="pt-BR" dirty="0"/>
              <a:t>. ed. rev. </a:t>
            </a:r>
            <a:r>
              <a:rPr lang="pt-BR" dirty="0" smtClean="0"/>
              <a:t>Florianópolis, IFSC</a:t>
            </a:r>
            <a:r>
              <a:rPr lang="pt-BR" dirty="0"/>
              <a:t>, 2013</a:t>
            </a:r>
          </a:p>
        </p:txBody>
      </p:sp>
    </p:spTree>
    <p:extLst>
      <p:ext uri="{BB962C8B-B14F-4D97-AF65-F5344CB8AC3E}">
        <p14:creationId xmlns:p14="http://schemas.microsoft.com/office/powerpoint/2010/main" val="194850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548680"/>
            <a:ext cx="77048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Introdução 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A </a:t>
            </a:r>
            <a:r>
              <a:rPr lang="pt-BR" dirty="0"/>
              <a:t>educação a distância embora apresente as suas especificidades, como processo de ensino-aprendizagem mediado por </a:t>
            </a:r>
            <a:r>
              <a:rPr lang="pt-BR" b="1" dirty="0"/>
              <a:t>tecnologias </a:t>
            </a:r>
            <a:r>
              <a:rPr lang="pt-BR" dirty="0"/>
              <a:t>não pode prescindir da discussão dos aspectos que conduzem a produção e reprodução de conhecimentos e saberes socialmente constituídos. Neste sentido falamos do contexto histórico em que o processo educativo formal ou mesmo informal está inserido</a:t>
            </a:r>
            <a:r>
              <a:rPr lang="pt-BR" dirty="0" smtClean="0"/>
              <a:t>. 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O desenvolvimento dos meios de comunicação e informação têm caracterizado as sociedades capitalistas contemporâneas e, por conseguinte aprofundado o processo de globalização das relações sociais. É neste contexto que a utilização das </a:t>
            </a:r>
            <a:r>
              <a:rPr lang="pt-BR" dirty="0" err="1"/>
              <a:t>TICs</a:t>
            </a:r>
            <a:r>
              <a:rPr lang="pt-BR" dirty="0"/>
              <a:t> tem contribuído para a ampliação da oferta formal de ensino traduzida nas escolas, sobretudo pela modalidade da educação a distância.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 Objetivo desta aula é apresentar os conceitos de tecnologia e mídia de maneira a contribuir para a compreensão destas ferramentas e a sua utilização no desenvolvimento das relações de ensino e aprendizagem a distância.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620688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TECNOLOGIA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Ao </a:t>
            </a:r>
            <a:r>
              <a:rPr lang="pt-BR" dirty="0"/>
              <a:t>pensar em tecnologia imagina-se objetos ou “coisas” sofisticadas, complexas, mas não é só isso, pois tecnologia envolve conhecimento, processos e materiais para produzir desde um simples lápis até uma bomba atômica ou um supercomputador.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Segundo Longo (1984, p.10), “tecnologia é o conjunto de conhecimentos científicos ou empíricos empregados na produção e comercialização de bens e serviços”. Esse termo envolve conhecimento (técnico e cientifico) e tudo que é criado a partir dele.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A partir dessa definição, pode-se afirmar que, através dos </a:t>
            </a:r>
            <a:r>
              <a:rPr lang="pt-BR" dirty="0" smtClean="0"/>
              <a:t>tempos, o </a:t>
            </a:r>
            <a:r>
              <a:rPr lang="pt-BR" dirty="0"/>
              <a:t>homem sempre esteve em contato com diversas tecnologias, </a:t>
            </a:r>
            <a:r>
              <a:rPr lang="pt-BR" dirty="0" smtClean="0"/>
              <a:t>e utiliza </a:t>
            </a:r>
            <a:r>
              <a:rPr lang="pt-BR" dirty="0"/>
              <a:t>diversas delas no dia a dia.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219" y="5145003"/>
            <a:ext cx="1764197" cy="141135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912522" y="6093296"/>
            <a:ext cx="16401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 smtClean="0"/>
              <a:t>https://pixabay.com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548680"/>
            <a:ext cx="81369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Mídia</a:t>
            </a:r>
            <a:endParaRPr lang="pt-BR" sz="2400" b="1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pPr algn="just"/>
            <a:r>
              <a:rPr lang="pt-BR" dirty="0"/>
              <a:t>O ser humano se comunica e se expressa de diversas formas utilizando textos, sons, gráficos, imagens, entre outros. As mídias possibilitam novas formas de comunicação, fazendo uma interface entre o homem e o meio que o cerca. Portanto, mídia é um termo utilizado para referenciar um sistema que permite novas formas de comunicação e expressão do indivíduo com o mundo.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39552" y="2996952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dirty="0" smtClean="0"/>
              <a:t>Segundo </a:t>
            </a:r>
            <a:r>
              <a:rPr lang="pt-BR" dirty="0"/>
              <a:t>o Dicionário </a:t>
            </a:r>
            <a:r>
              <a:rPr lang="pt-BR" dirty="0" err="1"/>
              <a:t>Priberam</a:t>
            </a:r>
            <a:r>
              <a:rPr lang="pt-BR" dirty="0"/>
              <a:t> disponibilizado na web, mídia é “[...] todo o suporte de difusão de informação (rádio, televisão, imprensa, publicação na internet, vídeo grama, satélite de telecomunicação, etc.) que constitui ao mesmo tempo um meio de expressão e um intermediário na transmissão de uma mensagem”.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869160"/>
            <a:ext cx="1979712" cy="148478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926376" y="6069551"/>
            <a:ext cx="16401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 smtClean="0"/>
              <a:t>https://pixabay.com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76470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“Mídia” é o plural de “meio”, que em latim correspondem, respectivamente, à “media” e “</a:t>
            </a:r>
            <a:r>
              <a:rPr lang="pt-BR" dirty="0" err="1"/>
              <a:t>medium</a:t>
            </a:r>
            <a:r>
              <a:rPr lang="pt-BR" dirty="0"/>
              <a:t>”. Mídia pode ser definida como o material físico utilizado para armazenar dados como, por exemplo, discos, fitas, CD e DVD, bem como o veículo que dissemina a informação, tais como o rádio, a televisão, o jornal, o computador e, dependendo do tipo de mídia, atribuem-se denominações diferentes, como por exemplo, </a:t>
            </a:r>
            <a:r>
              <a:rPr lang="pt-BR" dirty="0" smtClean="0"/>
              <a:t>mídia impressa</a:t>
            </a:r>
            <a:r>
              <a:rPr lang="pt-BR" dirty="0"/>
              <a:t>, mídia eletrônica e mídia digital. 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008" y="3573016"/>
            <a:ext cx="3901440" cy="219456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699792" y="5779612"/>
            <a:ext cx="16401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 smtClean="0"/>
              <a:t>https://pixabay.com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531412"/>
            <a:ext cx="763284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Mídias sociais</a:t>
            </a:r>
            <a:endParaRPr lang="pt-BR" sz="2000" b="1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r>
              <a:rPr lang="pt-BR" dirty="0"/>
              <a:t>Para Torres (2009, p.113), mídias sociais são [...] sites na internet que permitem a criação e o compartilhamento de informações e conteúdos pelas pessoas e para as pessoas, nas quais o consumidor é ao mesmo tempo produtor e consumidor de informação.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611560" y="2636912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Atualmente existem diversas ferramentas de mídias sociais que nada mais são do que sistemas on-line que têm por objetivo permitir a interação entre as pessoas, possibilitando a criação colaborativa e o compartilhamento de informações diversas, tais como fotos, vídeos, áudios, textos, dentre outros.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r>
              <a:rPr lang="pt-BR" dirty="0"/>
              <a:t>Qual a diferença entre mídias sociais e mídias tradicionais? É importante que você compreenda que </a:t>
            </a:r>
            <a:r>
              <a:rPr lang="pt-BR" b="1" dirty="0"/>
              <a:t>mídias sociais e mídias tradicionais </a:t>
            </a:r>
            <a:r>
              <a:rPr lang="pt-BR" dirty="0"/>
              <a:t>se diferenciam à medida que estas últimas (televisão, jornais, revistas etc.) são finitas, e os usuários não podem realizar alterações nas mesmas. Já as mídias sociais são infinitas à medida que os usuários interagem com as mesmas, acrescentando, editando, incluindo novas mídias, como por exemplo, vídeos, gráficos, fotos, a partir de uma já produzida.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Philip Kotler</a:t>
            </a:r>
            <a:r>
              <a:rPr lang="pt-BR" dirty="0"/>
              <a:t>, em seu livro “Marketing para o século XXI”, classifica</a:t>
            </a:r>
            <a:endParaRPr lang="pt-BR" dirty="0" smtClean="0">
              <a:effectLst/>
            </a:endParaRPr>
          </a:p>
          <a:p>
            <a:r>
              <a:rPr lang="pt-BR" dirty="0"/>
              <a:t>as mídias sociais em: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r>
              <a:rPr lang="pt-BR" dirty="0"/>
              <a:t> </a:t>
            </a:r>
            <a:endParaRPr lang="pt-BR" dirty="0" smtClean="0">
              <a:effectLst/>
            </a:endParaRPr>
          </a:p>
          <a:p>
            <a:r>
              <a:rPr lang="pt-BR" b="1" dirty="0"/>
              <a:t>Expressivas:</a:t>
            </a:r>
            <a:r>
              <a:rPr lang="pt-BR" dirty="0"/>
              <a:t> são aquelas em que o autor se expressa sobre um determinado assunto. Como exemplo pode-se citar blogs, </a:t>
            </a:r>
            <a:r>
              <a:rPr lang="pt-BR" dirty="0" err="1"/>
              <a:t>twitter</a:t>
            </a:r>
            <a:r>
              <a:rPr lang="pt-BR" dirty="0"/>
              <a:t>, </a:t>
            </a:r>
            <a:r>
              <a:rPr lang="pt-BR" dirty="0" err="1"/>
              <a:t>youtube</a:t>
            </a:r>
            <a:r>
              <a:rPr lang="pt-BR" dirty="0"/>
              <a:t>, entre outros. As mídias sociais expressivas se subdividem em: </a:t>
            </a:r>
            <a:endParaRPr lang="pt-BR" dirty="0" smtClean="0">
              <a:effectLst/>
            </a:endParaRPr>
          </a:p>
          <a:p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dirty="0" smtClean="0"/>
              <a:t>Comunicação</a:t>
            </a:r>
            <a:r>
              <a:rPr lang="pt-BR" dirty="0"/>
              <a:t>: através destas mídias o autor “comunica” alguma informação. Exemplos: blogs, </a:t>
            </a:r>
            <a:r>
              <a:rPr lang="pt-BR" dirty="0" err="1"/>
              <a:t>Twitter</a:t>
            </a:r>
            <a:r>
              <a:rPr lang="pt-BR" dirty="0"/>
              <a:t>, Orkut, </a:t>
            </a:r>
            <a:r>
              <a:rPr lang="pt-BR" dirty="0" err="1"/>
              <a:t>Facebook</a:t>
            </a:r>
            <a:r>
              <a:rPr lang="pt-BR" dirty="0"/>
              <a:t>, </a:t>
            </a:r>
            <a:r>
              <a:rPr lang="pt-BR" dirty="0" err="1"/>
              <a:t>MySpace</a:t>
            </a:r>
            <a:r>
              <a:rPr lang="pt-BR" dirty="0"/>
              <a:t>, </a:t>
            </a:r>
            <a:r>
              <a:rPr lang="pt-BR" dirty="0" err="1"/>
              <a:t>Upcoming</a:t>
            </a:r>
            <a:r>
              <a:rPr lang="pt-BR" dirty="0"/>
              <a:t>, Lista Amiga etc. </a:t>
            </a:r>
            <a:endParaRPr lang="pt-BR" dirty="0" smtClean="0">
              <a:effectLst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dirty="0"/>
              <a:t>Multimídia</a:t>
            </a:r>
            <a:r>
              <a:rPr lang="pt-BR" dirty="0"/>
              <a:t>: através dessas mídias o autor “compartilha” informações utilizando diversas delas. Exemplos: compartilhamento de fotos (</a:t>
            </a:r>
            <a:r>
              <a:rPr lang="pt-BR" dirty="0" err="1"/>
              <a:t>Flickr</a:t>
            </a:r>
            <a:r>
              <a:rPr lang="pt-BR" dirty="0"/>
              <a:t>, </a:t>
            </a:r>
            <a:r>
              <a:rPr lang="pt-BR" dirty="0" err="1"/>
              <a:t>Zooomr</a:t>
            </a:r>
            <a:r>
              <a:rPr lang="pt-BR" dirty="0"/>
              <a:t>, </a:t>
            </a:r>
            <a:r>
              <a:rPr lang="pt-BR" dirty="0" err="1"/>
              <a:t>Fotolog</a:t>
            </a:r>
            <a:r>
              <a:rPr lang="pt-BR" dirty="0"/>
              <a:t>, </a:t>
            </a:r>
            <a:r>
              <a:rPr lang="pt-BR" dirty="0" err="1"/>
              <a:t>Picasa</a:t>
            </a:r>
            <a:r>
              <a:rPr lang="pt-BR" dirty="0"/>
              <a:t>), compartilhamento de vídeo (Videolog, </a:t>
            </a:r>
            <a:r>
              <a:rPr lang="pt-BR" dirty="0" err="1"/>
              <a:t>YouTube</a:t>
            </a:r>
            <a:r>
              <a:rPr lang="pt-BR" dirty="0"/>
              <a:t>, </a:t>
            </a:r>
            <a:r>
              <a:rPr lang="pt-BR" dirty="0" err="1"/>
              <a:t>Vimeo</a:t>
            </a:r>
            <a:r>
              <a:rPr lang="pt-BR" dirty="0"/>
              <a:t>), </a:t>
            </a:r>
            <a:r>
              <a:rPr lang="pt-BR" dirty="0" err="1"/>
              <a:t>livecasting</a:t>
            </a:r>
            <a:r>
              <a:rPr lang="pt-BR" dirty="0"/>
              <a:t> ou transmissão ao vivo (Justin.tv, </a:t>
            </a:r>
            <a:r>
              <a:rPr lang="pt-BR" dirty="0" err="1"/>
              <a:t>Twitcam</a:t>
            </a:r>
            <a:r>
              <a:rPr lang="pt-BR" dirty="0"/>
              <a:t>), compartilhamento de música/áudio (</a:t>
            </a:r>
            <a:r>
              <a:rPr lang="pt-BR" dirty="0" err="1"/>
              <a:t>Imeem</a:t>
            </a:r>
            <a:r>
              <a:rPr lang="pt-BR" dirty="0"/>
              <a:t>, Last.fm, </a:t>
            </a:r>
            <a:r>
              <a:rPr lang="pt-BR" dirty="0" err="1"/>
              <a:t>Jamendo</a:t>
            </a:r>
            <a:r>
              <a:rPr lang="pt-BR" dirty="0"/>
              <a:t>, </a:t>
            </a:r>
            <a:r>
              <a:rPr lang="pt-BR" dirty="0" err="1"/>
              <a:t>Blaving</a:t>
            </a:r>
            <a:r>
              <a:rPr lang="pt-BR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>
              <a:effectLst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err="1"/>
              <a:t>Entretenimento</a:t>
            </a:r>
            <a:r>
              <a:rPr lang="en-US" dirty="0"/>
              <a:t>: </a:t>
            </a:r>
            <a:r>
              <a:rPr lang="en-US" dirty="0" err="1"/>
              <a:t>exemplos</a:t>
            </a:r>
            <a:r>
              <a:rPr lang="en-US" dirty="0"/>
              <a:t>: Second Life, World of Warcraft, Miniclip.com.</a:t>
            </a:r>
            <a:endParaRPr lang="pt-BR" dirty="0" smtClean="0">
              <a:effectLst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b="1" dirty="0" smtClean="0"/>
              <a:t>Mídias Colaborativas</a:t>
            </a:r>
            <a:r>
              <a:rPr lang="pt-BR" dirty="0"/>
              <a:t>: são aquelas em que os usuários colaboram mutuamente uns com os outros. Como exemplo pode-se citar </a:t>
            </a:r>
            <a:r>
              <a:rPr lang="pt-BR" dirty="0" err="1"/>
              <a:t>Wikis</a:t>
            </a:r>
            <a:r>
              <a:rPr lang="pt-BR" dirty="0"/>
              <a:t> (</a:t>
            </a:r>
            <a:r>
              <a:rPr lang="pt-BR" dirty="0" err="1"/>
              <a:t>Wikipedia</a:t>
            </a:r>
            <a:r>
              <a:rPr lang="pt-BR" dirty="0"/>
              <a:t>), agregadores de sites ( </a:t>
            </a:r>
            <a:r>
              <a:rPr lang="pt-BR" dirty="0" err="1"/>
              <a:t>andStumbleUpon</a:t>
            </a:r>
            <a:r>
              <a:rPr lang="pt-BR" dirty="0"/>
              <a:t>), Social News ou </a:t>
            </a:r>
            <a:r>
              <a:rPr lang="pt-BR" dirty="0" err="1"/>
              <a:t>crowdsourcing</a:t>
            </a:r>
            <a:r>
              <a:rPr lang="pt-BR" dirty="0"/>
              <a:t> (</a:t>
            </a:r>
            <a:r>
              <a:rPr lang="pt-BR" dirty="0" err="1"/>
              <a:t>Digg</a:t>
            </a:r>
            <a:r>
              <a:rPr lang="pt-BR" dirty="0"/>
              <a:t>, </a:t>
            </a:r>
            <a:r>
              <a:rPr lang="pt-BR" dirty="0" err="1"/>
              <a:t>Reddit</a:t>
            </a:r>
            <a:r>
              <a:rPr lang="pt-BR" dirty="0"/>
              <a:t>, </a:t>
            </a:r>
            <a:r>
              <a:rPr lang="pt-BR" dirty="0" err="1"/>
              <a:t>EuCurti</a:t>
            </a:r>
            <a:r>
              <a:rPr lang="pt-BR" dirty="0"/>
              <a:t>, Rec6), sites de opiniões (</a:t>
            </a:r>
            <a:r>
              <a:rPr lang="pt-BR" dirty="0" err="1"/>
              <a:t>Epinions</a:t>
            </a:r>
            <a:r>
              <a:rPr lang="pt-BR" dirty="0"/>
              <a:t>).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636912"/>
            <a:ext cx="5632626" cy="3168352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2195736" y="4869160"/>
            <a:ext cx="16401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 smtClean="0"/>
              <a:t>https://pixabay.com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5486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Você sabe qual a diferença entre mídias sociais e redes sociais?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1340768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Redes sociais </a:t>
            </a:r>
            <a:r>
              <a:rPr lang="pt-BR" dirty="0"/>
              <a:t>são grupos de pessoas com interesses comuns que se relacionam e isso sempre ocorreu através dos tempos, mesmo antes da internet. Com a internet, esses grupos ganharam um novo ambiente para se relacionarem, o ambiente virtual.</a:t>
            </a:r>
            <a:endParaRPr lang="pt-BR" dirty="0" smtClean="0">
              <a:effectLst/>
            </a:endParaRPr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171474"/>
            <a:ext cx="3312368" cy="2208245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555776" y="5445224"/>
            <a:ext cx="16401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 smtClean="0"/>
              <a:t>https://pixabay.com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1639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305</TotalTime>
  <Words>904</Words>
  <Application>Microsoft Office PowerPoint</Application>
  <PresentationFormat>Apresentação na tela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Aspecto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Valério Augusto Lopes Passos</dc:creator>
  <cp:lastModifiedBy>Valério Augusto Lopes Passos</cp:lastModifiedBy>
  <cp:revision>16</cp:revision>
  <dcterms:created xsi:type="dcterms:W3CDTF">2018-06-15T17:31:55Z</dcterms:created>
  <dcterms:modified xsi:type="dcterms:W3CDTF">2018-06-15T22:37:51Z</dcterms:modified>
</cp:coreProperties>
</file>