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5"/>
  </p:notesMasterIdLst>
  <p:sldIdLst>
    <p:sldId id="449" r:id="rId2"/>
    <p:sldId id="581" r:id="rId3"/>
    <p:sldId id="585" r:id="rId4"/>
    <p:sldId id="586" r:id="rId5"/>
    <p:sldId id="588" r:id="rId6"/>
    <p:sldId id="591" r:id="rId7"/>
    <p:sldId id="592" r:id="rId8"/>
    <p:sldId id="501" r:id="rId9"/>
    <p:sldId id="502" r:id="rId10"/>
    <p:sldId id="584" r:id="rId11"/>
    <p:sldId id="562" r:id="rId12"/>
    <p:sldId id="505" r:id="rId13"/>
    <p:sldId id="557" r:id="rId14"/>
    <p:sldId id="572" r:id="rId15"/>
    <p:sldId id="573" r:id="rId16"/>
    <p:sldId id="571" r:id="rId17"/>
    <p:sldId id="574" r:id="rId18"/>
    <p:sldId id="575" r:id="rId19"/>
    <p:sldId id="563" r:id="rId20"/>
    <p:sldId id="544" r:id="rId21"/>
    <p:sldId id="547" r:id="rId22"/>
    <p:sldId id="548" r:id="rId23"/>
    <p:sldId id="565" r:id="rId24"/>
    <p:sldId id="566" r:id="rId25"/>
    <p:sldId id="567" r:id="rId26"/>
    <p:sldId id="568" r:id="rId27"/>
    <p:sldId id="569" r:id="rId28"/>
    <p:sldId id="577" r:id="rId29"/>
    <p:sldId id="578" r:id="rId30"/>
    <p:sldId id="579" r:id="rId31"/>
    <p:sldId id="580" r:id="rId32"/>
    <p:sldId id="576" r:id="rId33"/>
    <p:sldId id="57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075" autoAdjust="0"/>
  </p:normalViewPr>
  <p:slideViewPr>
    <p:cSldViewPr snapToObjects="1"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6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DC7A5-4AD6-41C2-998D-A6F9B5D548E2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1347-C6EF-4706-8C53-3119BA2F5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5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0F9BF6-F317-4849-A664-619E205C1588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7E2BC0-821F-4CCA-AE7E-8BBE80489051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8005B3-B742-49D3-85DA-4C36F2FBF59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D7F772-8C15-4500-B64E-C5BC54E5C0C8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BC674F-8023-41F3-88FD-93A3AD5A8AB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404BA5-ECBE-4E05-B395-DF97BB7E1A08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pes.capes.gov.br/handle/capes/20619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ducapes.capes.gov.br/handle/capes/17478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pes.capes.gov.br/handle/capes/1747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pes.capes.gov.br/handle/capes/17478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pes.capes.gov.br/handle/capes/17478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47580" y="1196690"/>
            <a:ext cx="6477000" cy="247689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Segurança hídrica e mudanças climáticas</a:t>
            </a:r>
            <a:endParaRPr lang="pt-BR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24000" y="260560"/>
            <a:ext cx="6400800" cy="129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85638" y="3933070"/>
            <a:ext cx="6705600" cy="18722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62625" y="381000"/>
            <a:ext cx="3281362" cy="6019800"/>
            <a:chOff x="3645" y="480"/>
            <a:chExt cx="2067" cy="3792"/>
          </a:xfrm>
        </p:grpSpPr>
        <p:sp>
          <p:nvSpPr>
            <p:cNvPr id="98" name="Freeform 3"/>
            <p:cNvSpPr>
              <a:spLocks/>
            </p:cNvSpPr>
            <p:nvPr/>
          </p:nvSpPr>
          <p:spPr bwMode="auto">
            <a:xfrm>
              <a:off x="3645" y="576"/>
              <a:ext cx="2067" cy="3696"/>
            </a:xfrm>
            <a:custGeom>
              <a:avLst/>
              <a:gdLst>
                <a:gd name="T0" fmla="*/ 914 w 2067"/>
                <a:gd name="T1" fmla="*/ 49 h 3696"/>
                <a:gd name="T2" fmla="*/ 729 w 2067"/>
                <a:gd name="T3" fmla="*/ 137 h 3696"/>
                <a:gd name="T4" fmla="*/ 455 w 2067"/>
                <a:gd name="T5" fmla="*/ 254 h 3696"/>
                <a:gd name="T6" fmla="*/ 221 w 2067"/>
                <a:gd name="T7" fmla="*/ 303 h 3696"/>
                <a:gd name="T8" fmla="*/ 192 w 2067"/>
                <a:gd name="T9" fmla="*/ 322 h 3696"/>
                <a:gd name="T10" fmla="*/ 133 w 2067"/>
                <a:gd name="T11" fmla="*/ 342 h 3696"/>
                <a:gd name="T12" fmla="*/ 114 w 2067"/>
                <a:gd name="T13" fmla="*/ 1074 h 3696"/>
                <a:gd name="T14" fmla="*/ 260 w 2067"/>
                <a:gd name="T15" fmla="*/ 1211 h 3696"/>
                <a:gd name="T16" fmla="*/ 387 w 2067"/>
                <a:gd name="T17" fmla="*/ 1318 h 3696"/>
                <a:gd name="T18" fmla="*/ 446 w 2067"/>
                <a:gd name="T19" fmla="*/ 1445 h 3696"/>
                <a:gd name="T20" fmla="*/ 465 w 2067"/>
                <a:gd name="T21" fmla="*/ 1591 h 3696"/>
                <a:gd name="T22" fmla="*/ 524 w 2067"/>
                <a:gd name="T23" fmla="*/ 1738 h 3696"/>
                <a:gd name="T24" fmla="*/ 778 w 2067"/>
                <a:gd name="T25" fmla="*/ 1728 h 3696"/>
                <a:gd name="T26" fmla="*/ 856 w 2067"/>
                <a:gd name="T27" fmla="*/ 1738 h 3696"/>
                <a:gd name="T28" fmla="*/ 846 w 2067"/>
                <a:gd name="T29" fmla="*/ 1904 h 3696"/>
                <a:gd name="T30" fmla="*/ 807 w 2067"/>
                <a:gd name="T31" fmla="*/ 1953 h 3696"/>
                <a:gd name="T32" fmla="*/ 723 w 2067"/>
                <a:gd name="T33" fmla="*/ 2496 h 3696"/>
                <a:gd name="T34" fmla="*/ 531 w 2067"/>
                <a:gd name="T35" fmla="*/ 3600 h 3696"/>
                <a:gd name="T36" fmla="*/ 579 w 2067"/>
                <a:gd name="T37" fmla="*/ 3696 h 3696"/>
                <a:gd name="T38" fmla="*/ 1827 w 2067"/>
                <a:gd name="T39" fmla="*/ 3696 h 3696"/>
                <a:gd name="T40" fmla="*/ 2067 w 2067"/>
                <a:gd name="T41" fmla="*/ 3600 h 3696"/>
                <a:gd name="T42" fmla="*/ 2067 w 2067"/>
                <a:gd name="T43" fmla="*/ 1872 h 3696"/>
                <a:gd name="T44" fmla="*/ 2067 w 2067"/>
                <a:gd name="T45" fmla="*/ 96 h 3696"/>
                <a:gd name="T46" fmla="*/ 1395 w 2067"/>
                <a:gd name="T47" fmla="*/ 0 h 3696"/>
                <a:gd name="T48" fmla="*/ 914 w 2067"/>
                <a:gd name="T49" fmla="*/ 49 h 36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7"/>
                <a:gd name="T76" fmla="*/ 0 h 3696"/>
                <a:gd name="T77" fmla="*/ 2067 w 2067"/>
                <a:gd name="T78" fmla="*/ 3696 h 36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7" h="3696">
                  <a:moveTo>
                    <a:pt x="914" y="49"/>
                  </a:moveTo>
                  <a:cubicBezTo>
                    <a:pt x="876" y="107"/>
                    <a:pt x="792" y="114"/>
                    <a:pt x="729" y="137"/>
                  </a:cubicBezTo>
                  <a:cubicBezTo>
                    <a:pt x="634" y="172"/>
                    <a:pt x="545" y="208"/>
                    <a:pt x="455" y="254"/>
                  </a:cubicBezTo>
                  <a:cubicBezTo>
                    <a:pt x="389" y="287"/>
                    <a:pt x="291" y="296"/>
                    <a:pt x="221" y="303"/>
                  </a:cubicBezTo>
                  <a:cubicBezTo>
                    <a:pt x="211" y="309"/>
                    <a:pt x="203" y="317"/>
                    <a:pt x="192" y="322"/>
                  </a:cubicBezTo>
                  <a:cubicBezTo>
                    <a:pt x="173" y="330"/>
                    <a:pt x="133" y="342"/>
                    <a:pt x="133" y="342"/>
                  </a:cubicBezTo>
                  <a:cubicBezTo>
                    <a:pt x="0" y="545"/>
                    <a:pt x="108" y="935"/>
                    <a:pt x="114" y="1074"/>
                  </a:cubicBezTo>
                  <a:cubicBezTo>
                    <a:pt x="117" y="1156"/>
                    <a:pt x="190" y="1197"/>
                    <a:pt x="260" y="1211"/>
                  </a:cubicBezTo>
                  <a:cubicBezTo>
                    <a:pt x="300" y="1237"/>
                    <a:pt x="365" y="1275"/>
                    <a:pt x="387" y="1318"/>
                  </a:cubicBezTo>
                  <a:cubicBezTo>
                    <a:pt x="409" y="1361"/>
                    <a:pt x="419" y="1405"/>
                    <a:pt x="446" y="1445"/>
                  </a:cubicBezTo>
                  <a:cubicBezTo>
                    <a:pt x="473" y="1531"/>
                    <a:pt x="430" y="1387"/>
                    <a:pt x="465" y="1591"/>
                  </a:cubicBezTo>
                  <a:cubicBezTo>
                    <a:pt x="473" y="1640"/>
                    <a:pt x="497" y="1697"/>
                    <a:pt x="524" y="1738"/>
                  </a:cubicBezTo>
                  <a:cubicBezTo>
                    <a:pt x="609" y="1735"/>
                    <a:pt x="693" y="1728"/>
                    <a:pt x="778" y="1728"/>
                  </a:cubicBezTo>
                  <a:cubicBezTo>
                    <a:pt x="804" y="1728"/>
                    <a:pt x="847" y="1714"/>
                    <a:pt x="856" y="1738"/>
                  </a:cubicBezTo>
                  <a:cubicBezTo>
                    <a:pt x="876" y="1790"/>
                    <a:pt x="852" y="1849"/>
                    <a:pt x="846" y="1904"/>
                  </a:cubicBezTo>
                  <a:cubicBezTo>
                    <a:pt x="843" y="1937"/>
                    <a:pt x="827" y="1886"/>
                    <a:pt x="807" y="1953"/>
                  </a:cubicBezTo>
                  <a:lnTo>
                    <a:pt x="723" y="2496"/>
                  </a:lnTo>
                  <a:lnTo>
                    <a:pt x="531" y="3600"/>
                  </a:lnTo>
                  <a:lnTo>
                    <a:pt x="579" y="3696"/>
                  </a:lnTo>
                  <a:lnTo>
                    <a:pt x="1827" y="3696"/>
                  </a:lnTo>
                  <a:lnTo>
                    <a:pt x="2067" y="3600"/>
                  </a:lnTo>
                  <a:lnTo>
                    <a:pt x="2067" y="1872"/>
                  </a:lnTo>
                  <a:lnTo>
                    <a:pt x="2067" y="96"/>
                  </a:lnTo>
                  <a:lnTo>
                    <a:pt x="1395" y="0"/>
                  </a:lnTo>
                  <a:lnTo>
                    <a:pt x="914" y="4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99" name="Text Box 4"/>
            <p:cNvSpPr txBox="1">
              <a:spLocks noChangeArrowheads="1"/>
            </p:cNvSpPr>
            <p:nvPr/>
          </p:nvSpPr>
          <p:spPr bwMode="auto">
            <a:xfrm>
              <a:off x="3996" y="480"/>
              <a:ext cx="1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National/Local Problem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52588" y="1905000"/>
            <a:ext cx="2352678" cy="1066800"/>
            <a:chOff x="1056" y="1440"/>
            <a:chExt cx="1482" cy="672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056" y="1536"/>
              <a:ext cx="960" cy="57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12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0000"/>
                  </a:solidFill>
                </a:rPr>
                <a:t>Problema</a:t>
              </a:r>
              <a:r>
                <a:rPr lang="en-US" b="1" dirty="0" smtClean="0">
                  <a:solidFill>
                    <a:srgbClr val="FF0000"/>
                  </a:solidFill>
                </a:rPr>
                <a:t> Climático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67075" y="2057400"/>
            <a:ext cx="2900362" cy="3282950"/>
            <a:chOff x="2073" y="1536"/>
            <a:chExt cx="1827" cy="2068"/>
          </a:xfrm>
        </p:grpSpPr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2073" y="1565"/>
              <a:ext cx="1623" cy="2039"/>
            </a:xfrm>
            <a:custGeom>
              <a:avLst/>
              <a:gdLst>
                <a:gd name="T0" fmla="*/ 836 w 1623"/>
                <a:gd name="T1" fmla="*/ 278 h 2039"/>
                <a:gd name="T2" fmla="*/ 845 w 1623"/>
                <a:gd name="T3" fmla="*/ 432 h 2039"/>
                <a:gd name="T4" fmla="*/ 845 w 1623"/>
                <a:gd name="T5" fmla="*/ 787 h 2039"/>
                <a:gd name="T6" fmla="*/ 807 w 1623"/>
                <a:gd name="T7" fmla="*/ 912 h 2039"/>
                <a:gd name="T8" fmla="*/ 519 w 1623"/>
                <a:gd name="T9" fmla="*/ 1219 h 2039"/>
                <a:gd name="T10" fmla="*/ 413 w 1623"/>
                <a:gd name="T11" fmla="*/ 1277 h 2039"/>
                <a:gd name="T12" fmla="*/ 279 w 1623"/>
                <a:gd name="T13" fmla="*/ 1353 h 2039"/>
                <a:gd name="T14" fmla="*/ 231 w 1623"/>
                <a:gd name="T15" fmla="*/ 1363 h 2039"/>
                <a:gd name="T16" fmla="*/ 173 w 1623"/>
                <a:gd name="T17" fmla="*/ 1382 h 2039"/>
                <a:gd name="T18" fmla="*/ 97 w 1623"/>
                <a:gd name="T19" fmla="*/ 1449 h 2039"/>
                <a:gd name="T20" fmla="*/ 49 w 1623"/>
                <a:gd name="T21" fmla="*/ 1526 h 2039"/>
                <a:gd name="T22" fmla="*/ 1 w 1623"/>
                <a:gd name="T23" fmla="*/ 1728 h 2039"/>
                <a:gd name="T24" fmla="*/ 10 w 1623"/>
                <a:gd name="T25" fmla="*/ 1776 h 2039"/>
                <a:gd name="T26" fmla="*/ 68 w 1623"/>
                <a:gd name="T27" fmla="*/ 1814 h 2039"/>
                <a:gd name="T28" fmla="*/ 231 w 1623"/>
                <a:gd name="T29" fmla="*/ 1910 h 2039"/>
                <a:gd name="T30" fmla="*/ 356 w 1623"/>
                <a:gd name="T31" fmla="*/ 1958 h 2039"/>
                <a:gd name="T32" fmla="*/ 423 w 1623"/>
                <a:gd name="T33" fmla="*/ 1997 h 2039"/>
                <a:gd name="T34" fmla="*/ 509 w 1623"/>
                <a:gd name="T35" fmla="*/ 2016 h 2039"/>
                <a:gd name="T36" fmla="*/ 673 w 1623"/>
                <a:gd name="T37" fmla="*/ 1977 h 2039"/>
                <a:gd name="T38" fmla="*/ 759 w 1623"/>
                <a:gd name="T39" fmla="*/ 1920 h 2039"/>
                <a:gd name="T40" fmla="*/ 788 w 1623"/>
                <a:gd name="T41" fmla="*/ 1901 h 2039"/>
                <a:gd name="T42" fmla="*/ 961 w 1623"/>
                <a:gd name="T43" fmla="*/ 1805 h 2039"/>
                <a:gd name="T44" fmla="*/ 1066 w 1623"/>
                <a:gd name="T45" fmla="*/ 1747 h 2039"/>
                <a:gd name="T46" fmla="*/ 1085 w 1623"/>
                <a:gd name="T47" fmla="*/ 1718 h 2039"/>
                <a:gd name="T48" fmla="*/ 1143 w 1623"/>
                <a:gd name="T49" fmla="*/ 1680 h 2039"/>
                <a:gd name="T50" fmla="*/ 1239 w 1623"/>
                <a:gd name="T51" fmla="*/ 1574 h 2039"/>
                <a:gd name="T52" fmla="*/ 1412 w 1623"/>
                <a:gd name="T53" fmla="*/ 1296 h 2039"/>
                <a:gd name="T54" fmla="*/ 1489 w 1623"/>
                <a:gd name="T55" fmla="*/ 1152 h 2039"/>
                <a:gd name="T56" fmla="*/ 1527 w 1623"/>
                <a:gd name="T57" fmla="*/ 1075 h 2039"/>
                <a:gd name="T58" fmla="*/ 1575 w 1623"/>
                <a:gd name="T59" fmla="*/ 950 h 2039"/>
                <a:gd name="T60" fmla="*/ 1623 w 1623"/>
                <a:gd name="T61" fmla="*/ 537 h 2039"/>
                <a:gd name="T62" fmla="*/ 1613 w 1623"/>
                <a:gd name="T63" fmla="*/ 269 h 2039"/>
                <a:gd name="T64" fmla="*/ 1604 w 1623"/>
                <a:gd name="T65" fmla="*/ 240 h 2039"/>
                <a:gd name="T66" fmla="*/ 1575 w 1623"/>
                <a:gd name="T67" fmla="*/ 221 h 2039"/>
                <a:gd name="T68" fmla="*/ 1508 w 1623"/>
                <a:gd name="T69" fmla="*/ 153 h 2039"/>
                <a:gd name="T70" fmla="*/ 1412 w 1623"/>
                <a:gd name="T71" fmla="*/ 105 h 2039"/>
                <a:gd name="T72" fmla="*/ 1143 w 1623"/>
                <a:gd name="T73" fmla="*/ 9 h 2039"/>
                <a:gd name="T74" fmla="*/ 922 w 1623"/>
                <a:gd name="T75" fmla="*/ 29 h 2039"/>
                <a:gd name="T76" fmla="*/ 893 w 1623"/>
                <a:gd name="T77" fmla="*/ 48 h 2039"/>
                <a:gd name="T78" fmla="*/ 836 w 1623"/>
                <a:gd name="T79" fmla="*/ 67 h 2039"/>
                <a:gd name="T80" fmla="*/ 807 w 1623"/>
                <a:gd name="T81" fmla="*/ 77 h 2039"/>
                <a:gd name="T82" fmla="*/ 778 w 1623"/>
                <a:gd name="T83" fmla="*/ 105 h 2039"/>
                <a:gd name="T84" fmla="*/ 759 w 1623"/>
                <a:gd name="T85" fmla="*/ 163 h 2039"/>
                <a:gd name="T86" fmla="*/ 817 w 1623"/>
                <a:gd name="T87" fmla="*/ 201 h 2039"/>
                <a:gd name="T88" fmla="*/ 836 w 1623"/>
                <a:gd name="T89" fmla="*/ 221 h 2039"/>
                <a:gd name="T90" fmla="*/ 874 w 1623"/>
                <a:gd name="T91" fmla="*/ 240 h 2039"/>
                <a:gd name="T92" fmla="*/ 845 w 1623"/>
                <a:gd name="T93" fmla="*/ 317 h 2039"/>
                <a:gd name="T94" fmla="*/ 836 w 1623"/>
                <a:gd name="T95" fmla="*/ 345 h 2039"/>
                <a:gd name="T96" fmla="*/ 836 w 1623"/>
                <a:gd name="T97" fmla="*/ 278 h 20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3"/>
                <a:gd name="T148" fmla="*/ 0 h 2039"/>
                <a:gd name="T149" fmla="*/ 1623 w 1623"/>
                <a:gd name="T150" fmla="*/ 2039 h 20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3" h="2039">
                  <a:moveTo>
                    <a:pt x="836" y="278"/>
                  </a:moveTo>
                  <a:cubicBezTo>
                    <a:pt x="839" y="329"/>
                    <a:pt x="842" y="381"/>
                    <a:pt x="845" y="432"/>
                  </a:cubicBezTo>
                  <a:cubicBezTo>
                    <a:pt x="857" y="620"/>
                    <a:pt x="862" y="554"/>
                    <a:pt x="845" y="787"/>
                  </a:cubicBezTo>
                  <a:cubicBezTo>
                    <a:pt x="842" y="826"/>
                    <a:pt x="819" y="877"/>
                    <a:pt x="807" y="912"/>
                  </a:cubicBezTo>
                  <a:cubicBezTo>
                    <a:pt x="759" y="1055"/>
                    <a:pt x="673" y="1179"/>
                    <a:pt x="519" y="1219"/>
                  </a:cubicBezTo>
                  <a:cubicBezTo>
                    <a:pt x="447" y="1266"/>
                    <a:pt x="482" y="1248"/>
                    <a:pt x="413" y="1277"/>
                  </a:cubicBezTo>
                  <a:cubicBezTo>
                    <a:pt x="379" y="1311"/>
                    <a:pt x="327" y="1341"/>
                    <a:pt x="279" y="1353"/>
                  </a:cubicBezTo>
                  <a:cubicBezTo>
                    <a:pt x="263" y="1357"/>
                    <a:pt x="247" y="1359"/>
                    <a:pt x="231" y="1363"/>
                  </a:cubicBezTo>
                  <a:cubicBezTo>
                    <a:pt x="211" y="1368"/>
                    <a:pt x="173" y="1382"/>
                    <a:pt x="173" y="1382"/>
                  </a:cubicBezTo>
                  <a:cubicBezTo>
                    <a:pt x="114" y="1423"/>
                    <a:pt x="126" y="1404"/>
                    <a:pt x="97" y="1449"/>
                  </a:cubicBezTo>
                  <a:cubicBezTo>
                    <a:pt x="81" y="1474"/>
                    <a:pt x="49" y="1526"/>
                    <a:pt x="49" y="1526"/>
                  </a:cubicBezTo>
                  <a:cubicBezTo>
                    <a:pt x="35" y="1594"/>
                    <a:pt x="21" y="1662"/>
                    <a:pt x="1" y="1728"/>
                  </a:cubicBezTo>
                  <a:cubicBezTo>
                    <a:pt x="4" y="1744"/>
                    <a:pt x="0" y="1763"/>
                    <a:pt x="10" y="1776"/>
                  </a:cubicBezTo>
                  <a:cubicBezTo>
                    <a:pt x="24" y="1794"/>
                    <a:pt x="49" y="1801"/>
                    <a:pt x="68" y="1814"/>
                  </a:cubicBezTo>
                  <a:cubicBezTo>
                    <a:pt x="120" y="1848"/>
                    <a:pt x="171" y="1896"/>
                    <a:pt x="231" y="1910"/>
                  </a:cubicBezTo>
                  <a:cubicBezTo>
                    <a:pt x="272" y="1931"/>
                    <a:pt x="311" y="1948"/>
                    <a:pt x="356" y="1958"/>
                  </a:cubicBezTo>
                  <a:cubicBezTo>
                    <a:pt x="379" y="1970"/>
                    <a:pt x="399" y="1988"/>
                    <a:pt x="423" y="1997"/>
                  </a:cubicBezTo>
                  <a:cubicBezTo>
                    <a:pt x="450" y="2007"/>
                    <a:pt x="481" y="2009"/>
                    <a:pt x="509" y="2016"/>
                  </a:cubicBezTo>
                  <a:cubicBezTo>
                    <a:pt x="721" y="2000"/>
                    <a:pt x="593" y="2039"/>
                    <a:pt x="673" y="1977"/>
                  </a:cubicBezTo>
                  <a:cubicBezTo>
                    <a:pt x="679" y="1972"/>
                    <a:pt x="741" y="1931"/>
                    <a:pt x="759" y="1920"/>
                  </a:cubicBezTo>
                  <a:cubicBezTo>
                    <a:pt x="769" y="1914"/>
                    <a:pt x="788" y="1901"/>
                    <a:pt x="788" y="1901"/>
                  </a:cubicBezTo>
                  <a:cubicBezTo>
                    <a:pt x="832" y="1834"/>
                    <a:pt x="896" y="1839"/>
                    <a:pt x="961" y="1805"/>
                  </a:cubicBezTo>
                  <a:cubicBezTo>
                    <a:pt x="997" y="1786"/>
                    <a:pt x="1030" y="1765"/>
                    <a:pt x="1066" y="1747"/>
                  </a:cubicBezTo>
                  <a:cubicBezTo>
                    <a:pt x="1072" y="1737"/>
                    <a:pt x="1076" y="1726"/>
                    <a:pt x="1085" y="1718"/>
                  </a:cubicBezTo>
                  <a:cubicBezTo>
                    <a:pt x="1102" y="1703"/>
                    <a:pt x="1143" y="1680"/>
                    <a:pt x="1143" y="1680"/>
                  </a:cubicBezTo>
                  <a:cubicBezTo>
                    <a:pt x="1170" y="1639"/>
                    <a:pt x="1216" y="1620"/>
                    <a:pt x="1239" y="1574"/>
                  </a:cubicBezTo>
                  <a:cubicBezTo>
                    <a:pt x="1287" y="1478"/>
                    <a:pt x="1357" y="1390"/>
                    <a:pt x="1412" y="1296"/>
                  </a:cubicBezTo>
                  <a:cubicBezTo>
                    <a:pt x="1440" y="1248"/>
                    <a:pt x="1457" y="1198"/>
                    <a:pt x="1489" y="1152"/>
                  </a:cubicBezTo>
                  <a:cubicBezTo>
                    <a:pt x="1510" y="1039"/>
                    <a:pt x="1478" y="1158"/>
                    <a:pt x="1527" y="1075"/>
                  </a:cubicBezTo>
                  <a:cubicBezTo>
                    <a:pt x="1549" y="1037"/>
                    <a:pt x="1549" y="989"/>
                    <a:pt x="1575" y="950"/>
                  </a:cubicBezTo>
                  <a:cubicBezTo>
                    <a:pt x="1596" y="813"/>
                    <a:pt x="1605" y="675"/>
                    <a:pt x="1623" y="537"/>
                  </a:cubicBezTo>
                  <a:cubicBezTo>
                    <a:pt x="1620" y="448"/>
                    <a:pt x="1619" y="358"/>
                    <a:pt x="1613" y="269"/>
                  </a:cubicBezTo>
                  <a:cubicBezTo>
                    <a:pt x="1612" y="259"/>
                    <a:pt x="1610" y="248"/>
                    <a:pt x="1604" y="240"/>
                  </a:cubicBezTo>
                  <a:cubicBezTo>
                    <a:pt x="1597" y="231"/>
                    <a:pt x="1584" y="229"/>
                    <a:pt x="1575" y="221"/>
                  </a:cubicBezTo>
                  <a:cubicBezTo>
                    <a:pt x="1559" y="207"/>
                    <a:pt x="1527" y="173"/>
                    <a:pt x="1508" y="153"/>
                  </a:cubicBezTo>
                  <a:cubicBezTo>
                    <a:pt x="1484" y="127"/>
                    <a:pt x="1443" y="118"/>
                    <a:pt x="1412" y="105"/>
                  </a:cubicBezTo>
                  <a:cubicBezTo>
                    <a:pt x="1323" y="67"/>
                    <a:pt x="1236" y="34"/>
                    <a:pt x="1143" y="9"/>
                  </a:cubicBezTo>
                  <a:cubicBezTo>
                    <a:pt x="1069" y="13"/>
                    <a:pt x="990" y="0"/>
                    <a:pt x="922" y="29"/>
                  </a:cubicBezTo>
                  <a:cubicBezTo>
                    <a:pt x="911" y="34"/>
                    <a:pt x="904" y="43"/>
                    <a:pt x="893" y="48"/>
                  </a:cubicBezTo>
                  <a:cubicBezTo>
                    <a:pt x="875" y="56"/>
                    <a:pt x="855" y="61"/>
                    <a:pt x="836" y="67"/>
                  </a:cubicBezTo>
                  <a:cubicBezTo>
                    <a:pt x="826" y="70"/>
                    <a:pt x="807" y="77"/>
                    <a:pt x="807" y="77"/>
                  </a:cubicBezTo>
                  <a:cubicBezTo>
                    <a:pt x="797" y="86"/>
                    <a:pt x="785" y="93"/>
                    <a:pt x="778" y="105"/>
                  </a:cubicBezTo>
                  <a:cubicBezTo>
                    <a:pt x="768" y="123"/>
                    <a:pt x="759" y="163"/>
                    <a:pt x="759" y="163"/>
                  </a:cubicBezTo>
                  <a:cubicBezTo>
                    <a:pt x="778" y="218"/>
                    <a:pt x="753" y="173"/>
                    <a:pt x="817" y="201"/>
                  </a:cubicBezTo>
                  <a:cubicBezTo>
                    <a:pt x="825" y="205"/>
                    <a:pt x="828" y="216"/>
                    <a:pt x="836" y="221"/>
                  </a:cubicBezTo>
                  <a:cubicBezTo>
                    <a:pt x="848" y="229"/>
                    <a:pt x="861" y="234"/>
                    <a:pt x="874" y="240"/>
                  </a:cubicBezTo>
                  <a:cubicBezTo>
                    <a:pt x="890" y="285"/>
                    <a:pt x="894" y="300"/>
                    <a:pt x="845" y="317"/>
                  </a:cubicBezTo>
                  <a:cubicBezTo>
                    <a:pt x="842" y="326"/>
                    <a:pt x="836" y="345"/>
                    <a:pt x="836" y="345"/>
                  </a:cubicBezTo>
                  <a:lnTo>
                    <a:pt x="836" y="2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Text Box 10"/>
            <p:cNvSpPr txBox="1">
              <a:spLocks noChangeArrowheads="1"/>
            </p:cNvSpPr>
            <p:nvPr/>
          </p:nvSpPr>
          <p:spPr bwMode="auto">
            <a:xfrm>
              <a:off x="2880" y="1536"/>
              <a:ext cx="10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International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Problem</a:t>
              </a:r>
            </a:p>
          </p:txBody>
        </p:sp>
      </p:grp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986" y="6665117"/>
            <a:ext cx="10548938" cy="252413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2000" dirty="0" smtClean="0"/>
              <a:t>Fonte: </a:t>
            </a:r>
            <a:r>
              <a:rPr lang="pt-BR" altLang="pt-BR" sz="2000" dirty="0">
                <a:solidFill>
                  <a:schemeClr val="tx1"/>
                </a:solidFill>
                <a:latin typeface="Arial Unicode MS"/>
                <a:hlinkClick r:id="rId2"/>
              </a:rPr>
              <a:t>http://</a:t>
            </a:r>
            <a:r>
              <a:rPr lang="pt-BR" altLang="pt-BR" sz="2000" dirty="0" smtClean="0">
                <a:solidFill>
                  <a:schemeClr val="tx1"/>
                </a:solidFill>
                <a:latin typeface="Arial Unicode MS"/>
                <a:hlinkClick r:id="rId2"/>
              </a:rPr>
              <a:t>educapes.capes.gov.br/handle/capes/206193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2000" dirty="0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-23813" y="0"/>
            <a:ext cx="4876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Global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987" y="3657600"/>
            <a:ext cx="4673600" cy="2608263"/>
            <a:chOff x="32" y="2544"/>
            <a:chExt cx="2944" cy="1643"/>
          </a:xfrm>
        </p:grpSpPr>
        <p:sp>
          <p:nvSpPr>
            <p:cNvPr id="89170" name="Rectangle 5"/>
            <p:cNvSpPr>
              <a:spLocks noChangeArrowheads="1"/>
            </p:cNvSpPr>
            <p:nvPr/>
          </p:nvSpPr>
          <p:spPr bwMode="auto">
            <a:xfrm>
              <a:off x="32" y="3168"/>
              <a:ext cx="6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Economia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Globalizada</a:t>
              </a:r>
              <a:r>
                <a:rPr lang="en-US" sz="10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52" y="2544"/>
              <a:ext cx="2624" cy="1643"/>
              <a:chOff x="352" y="2544"/>
              <a:chExt cx="2624" cy="1643"/>
            </a:xfrm>
          </p:grpSpPr>
          <p:sp>
            <p:nvSpPr>
              <p:cNvPr id="89172" name="Rectangle 7"/>
              <p:cNvSpPr>
                <a:spLocks noChangeArrowheads="1"/>
              </p:cNvSpPr>
              <p:nvPr/>
            </p:nvSpPr>
            <p:spPr bwMode="auto">
              <a:xfrm>
                <a:off x="912" y="3936"/>
                <a:ext cx="576" cy="2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Capital</a:t>
                </a:r>
              </a:p>
            </p:txBody>
          </p:sp>
          <p:sp>
            <p:nvSpPr>
              <p:cNvPr id="89173" name="Rectangle 8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576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Migração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74" name="Rectangle 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Trocas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Comodities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75" name="AutoShape 10"/>
              <p:cNvCxnSpPr>
                <a:cxnSpLocks noChangeShapeType="1"/>
                <a:stCxn id="89170" idx="2"/>
                <a:endCxn id="89172" idx="1"/>
              </p:cNvCxnSpPr>
              <p:nvPr/>
            </p:nvCxnSpPr>
            <p:spPr bwMode="auto">
              <a:xfrm rot="16200000" flipH="1">
                <a:off x="305" y="3455"/>
                <a:ext cx="654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6" name="AutoShape 11"/>
              <p:cNvCxnSpPr>
                <a:cxnSpLocks noChangeShapeType="1"/>
                <a:stCxn id="89170" idx="3"/>
                <a:endCxn id="89174" idx="1"/>
              </p:cNvCxnSpPr>
              <p:nvPr/>
            </p:nvCxnSpPr>
            <p:spPr bwMode="auto">
              <a:xfrm>
                <a:off x="672" y="3288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7" name="AutoShape 12"/>
              <p:cNvCxnSpPr>
                <a:cxnSpLocks noChangeShapeType="1"/>
                <a:stCxn id="89170" idx="3"/>
                <a:endCxn id="89173" idx="1"/>
              </p:cNvCxnSpPr>
              <p:nvPr/>
            </p:nvCxnSpPr>
            <p:spPr bwMode="auto">
              <a:xfrm flipV="1">
                <a:off x="672" y="2646"/>
                <a:ext cx="144" cy="64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78" name="Rectangle 13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800" cy="2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Agricultura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Alimento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e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Energia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89179" name="Rectangle 14"/>
              <p:cNvSpPr>
                <a:spLocks noChangeArrowheads="1"/>
              </p:cNvSpPr>
              <p:nvPr/>
            </p:nvSpPr>
            <p:spPr bwMode="auto">
              <a:xfrm>
                <a:off x="1200" y="3696"/>
                <a:ext cx="800" cy="1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outros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80" name="AutoShape 15"/>
              <p:cNvCxnSpPr>
                <a:cxnSpLocks noChangeShapeType="1"/>
                <a:stCxn id="89174" idx="0"/>
                <a:endCxn id="89178" idx="1"/>
              </p:cNvCxnSpPr>
              <p:nvPr/>
            </p:nvCxnSpPr>
            <p:spPr bwMode="auto">
              <a:xfrm rot="-5400000">
                <a:off x="1061" y="2982"/>
                <a:ext cx="229" cy="14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1" name="AutoShape 16"/>
              <p:cNvCxnSpPr>
                <a:cxnSpLocks noChangeShapeType="1"/>
                <a:stCxn id="89174" idx="2"/>
                <a:endCxn id="89179" idx="1"/>
              </p:cNvCxnSpPr>
              <p:nvPr/>
            </p:nvCxnSpPr>
            <p:spPr bwMode="auto">
              <a:xfrm rot="16200000" flipH="1">
                <a:off x="998" y="3562"/>
                <a:ext cx="307" cy="9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82" name="Rectangle 17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816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de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Virtual</a:t>
                </a:r>
              </a:p>
            </p:txBody>
          </p:sp>
          <p:cxnSp>
            <p:nvCxnSpPr>
              <p:cNvPr id="89183" name="AutoShape 18"/>
              <p:cNvCxnSpPr>
                <a:cxnSpLocks noChangeShapeType="1"/>
                <a:stCxn id="89178" idx="2"/>
                <a:endCxn id="89182" idx="1"/>
              </p:cNvCxnSpPr>
              <p:nvPr/>
            </p:nvCxnSpPr>
            <p:spPr bwMode="auto">
              <a:xfrm rot="16200000" flipH="1">
                <a:off x="1806" y="2887"/>
                <a:ext cx="195" cy="51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4" name="AutoShape 19"/>
              <p:cNvCxnSpPr>
                <a:cxnSpLocks noChangeShapeType="1"/>
                <a:stCxn id="89179" idx="0"/>
                <a:endCxn id="89182" idx="1"/>
              </p:cNvCxnSpPr>
              <p:nvPr/>
            </p:nvCxnSpPr>
            <p:spPr bwMode="auto">
              <a:xfrm rot="-5400000">
                <a:off x="1652" y="3188"/>
                <a:ext cx="456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89093" name="Rectangle 20"/>
          <p:cNvSpPr>
            <a:spLocks noChangeArrowheads="1"/>
          </p:cNvSpPr>
          <p:nvPr/>
        </p:nvSpPr>
        <p:spPr bwMode="auto">
          <a:xfrm>
            <a:off x="4395787" y="0"/>
            <a:ext cx="1066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Regional</a:t>
            </a:r>
          </a:p>
        </p:txBody>
      </p:sp>
      <p:sp>
        <p:nvSpPr>
          <p:cNvPr id="89094" name="Rectangle 21"/>
          <p:cNvSpPr>
            <a:spLocks noChangeArrowheads="1"/>
          </p:cNvSpPr>
          <p:nvPr/>
        </p:nvSpPr>
        <p:spPr bwMode="auto">
          <a:xfrm>
            <a:off x="5462587" y="0"/>
            <a:ext cx="1066800" cy="381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333399"/>
                </a:solidFill>
              </a:rPr>
              <a:t>Nacional</a:t>
            </a:r>
            <a:endParaRPr lang="en-US" sz="2000" b="1" dirty="0" smtClean="0">
              <a:solidFill>
                <a:srgbClr val="333399"/>
              </a:solidFill>
            </a:endParaRPr>
          </a:p>
        </p:txBody>
      </p:sp>
      <p:sp>
        <p:nvSpPr>
          <p:cNvPr id="89095" name="Rectangle 22"/>
          <p:cNvSpPr>
            <a:spLocks noChangeArrowheads="1"/>
          </p:cNvSpPr>
          <p:nvPr/>
        </p:nvSpPr>
        <p:spPr bwMode="auto">
          <a:xfrm>
            <a:off x="6529387" y="0"/>
            <a:ext cx="2590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Local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47987" y="1143000"/>
            <a:ext cx="3733800" cy="1828800"/>
            <a:chOff x="1872" y="960"/>
            <a:chExt cx="2352" cy="1152"/>
          </a:xfrm>
        </p:grpSpPr>
        <p:sp>
          <p:nvSpPr>
            <p:cNvPr id="89166" name="Rectangle 24"/>
            <p:cNvSpPr>
              <a:spLocks noChangeArrowheads="1"/>
            </p:cNvSpPr>
            <p:nvPr/>
          </p:nvSpPr>
          <p:spPr bwMode="auto">
            <a:xfrm>
              <a:off x="3600" y="960"/>
              <a:ext cx="62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National/ Local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Bacia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Hidrográfica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Água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Subterrânea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 smtClean="0">
                  <a:solidFill>
                    <a:srgbClr val="000000"/>
                  </a:solidFill>
                </a:rPr>
                <a:t>Bacia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9167" name="AutoShape 25"/>
            <p:cNvCxnSpPr>
              <a:cxnSpLocks noChangeShapeType="1"/>
              <a:stCxn id="89156" idx="3"/>
              <a:endCxn id="89166" idx="1"/>
            </p:cNvCxnSpPr>
            <p:nvPr/>
          </p:nvCxnSpPr>
          <p:spPr bwMode="auto">
            <a:xfrm flipV="1">
              <a:off x="1872" y="1176"/>
              <a:ext cx="1728" cy="648"/>
            </a:xfrm>
            <a:prstGeom prst="bentConnector3">
              <a:avLst>
                <a:gd name="adj1" fmla="val 927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8" name="AutoShape 26"/>
            <p:cNvCxnSpPr>
              <a:cxnSpLocks noChangeShapeType="1"/>
              <a:stCxn id="89162" idx="3"/>
              <a:endCxn id="89166" idx="0"/>
            </p:cNvCxnSpPr>
            <p:nvPr/>
          </p:nvCxnSpPr>
          <p:spPr bwMode="auto">
            <a:xfrm flipV="1">
              <a:off x="3024" y="960"/>
              <a:ext cx="888" cy="264"/>
            </a:xfrm>
            <a:prstGeom prst="bentConnector4">
              <a:avLst>
                <a:gd name="adj1" fmla="val 32431"/>
                <a:gd name="adj2" fmla="val 1545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9" name="AutoShape 27"/>
            <p:cNvCxnSpPr>
              <a:cxnSpLocks noChangeShapeType="1"/>
              <a:stCxn id="89158" idx="3"/>
              <a:endCxn id="89166" idx="2"/>
            </p:cNvCxnSpPr>
            <p:nvPr/>
          </p:nvCxnSpPr>
          <p:spPr bwMode="auto">
            <a:xfrm flipV="1">
              <a:off x="3651" y="1392"/>
              <a:ext cx="261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387" y="1219200"/>
            <a:ext cx="5719763" cy="2057400"/>
            <a:chOff x="48" y="1008"/>
            <a:chExt cx="3603" cy="1296"/>
          </a:xfrm>
        </p:grpSpPr>
        <p:sp>
          <p:nvSpPr>
            <p:cNvPr id="89151" name="Rectangle 29"/>
            <p:cNvSpPr>
              <a:spLocks noChangeArrowheads="1"/>
            </p:cNvSpPr>
            <p:nvPr/>
          </p:nvSpPr>
          <p:spPr bwMode="auto">
            <a:xfrm>
              <a:off x="48" y="1152"/>
              <a:ext cx="62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Clima</a:t>
              </a:r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60" y="1008"/>
              <a:ext cx="3291" cy="1296"/>
              <a:chOff x="360" y="1008"/>
              <a:chExt cx="3291" cy="1296"/>
            </a:xfrm>
          </p:grpSpPr>
          <p:sp>
            <p:nvSpPr>
              <p:cNvPr id="89153" name="Rectangle 31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VARIABILIDADE</a:t>
                </a:r>
              </a:p>
            </p:txBody>
          </p:sp>
          <p:sp>
            <p:nvSpPr>
              <p:cNvPr id="89154" name="Rectangle 32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MUDANÇA</a:t>
                </a:r>
              </a:p>
            </p:txBody>
          </p:sp>
          <p:cxnSp>
            <p:nvCxnSpPr>
              <p:cNvPr id="89155" name="AutoShape 33"/>
              <p:cNvCxnSpPr>
                <a:cxnSpLocks noChangeShapeType="1"/>
                <a:stCxn id="89151" idx="2"/>
                <a:endCxn id="89153" idx="1"/>
              </p:cNvCxnSpPr>
              <p:nvPr/>
            </p:nvCxnSpPr>
            <p:spPr bwMode="auto">
              <a:xfrm rot="16200000" flipH="1">
                <a:off x="0" y="1656"/>
                <a:ext cx="744" cy="2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56" name="Rectangle 3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SUPRIMENTO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RISCO CLIMÁTICO</a:t>
                </a:r>
                <a:endParaRPr lang="en-US" sz="1600" dirty="0" smtClean="0">
                  <a:solidFill>
                    <a:srgbClr val="FF9900"/>
                  </a:solidFill>
                </a:endParaRPr>
              </a:p>
            </p:txBody>
          </p:sp>
          <p:sp>
            <p:nvSpPr>
              <p:cNvPr id="89157" name="Rectangle 35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62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BACIAS HIDROGRÁFICAS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CONTINENTAIS</a:t>
                </a:r>
              </a:p>
            </p:txBody>
          </p:sp>
          <p:sp>
            <p:nvSpPr>
              <p:cNvPr id="89158" name="Rectangle 36"/>
              <p:cNvSpPr>
                <a:spLocks noChangeArrowheads="1"/>
              </p:cNvSpPr>
              <p:nvPr/>
            </p:nvSpPr>
            <p:spPr bwMode="auto">
              <a:xfrm>
                <a:off x="2928" y="1920"/>
                <a:ext cx="723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de </a:t>
                </a:r>
                <a:r>
                  <a:rPr lang="en-US" sz="9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internacional</a:t>
                </a:r>
                <a:endParaRPr lang="en-US" sz="9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</a:rPr>
                  <a:t> (Rio)</a:t>
                </a:r>
              </a:p>
            </p:txBody>
          </p:sp>
          <p:cxnSp>
            <p:nvCxnSpPr>
              <p:cNvPr id="89159" name="AutoShape 37"/>
              <p:cNvCxnSpPr>
                <a:cxnSpLocks noChangeShapeType="1"/>
                <a:stCxn id="89154" idx="3"/>
                <a:endCxn id="89156" idx="1"/>
              </p:cNvCxnSpPr>
              <p:nvPr/>
            </p:nvCxnSpPr>
            <p:spPr bwMode="auto">
              <a:xfrm>
                <a:off x="1056" y="1608"/>
                <a:ext cx="192" cy="216"/>
              </a:xfrm>
              <a:prstGeom prst="bentConnector3">
                <a:avLst>
                  <a:gd name="adj1" fmla="val 4479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0" name="AutoShape 38"/>
              <p:cNvCxnSpPr>
                <a:cxnSpLocks noChangeShapeType="1"/>
                <a:stCxn id="89153" idx="3"/>
                <a:endCxn id="89156" idx="1"/>
              </p:cNvCxnSpPr>
              <p:nvPr/>
            </p:nvCxnSpPr>
            <p:spPr bwMode="auto">
              <a:xfrm flipV="1">
                <a:off x="1008" y="1824"/>
                <a:ext cx="240" cy="21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1" name="AutoShape 39"/>
              <p:cNvCxnSpPr>
                <a:cxnSpLocks noChangeShapeType="1"/>
                <a:stCxn id="89156" idx="3"/>
                <a:endCxn id="89157" idx="1"/>
              </p:cNvCxnSpPr>
              <p:nvPr/>
            </p:nvCxnSpPr>
            <p:spPr bwMode="auto">
              <a:xfrm>
                <a:off x="1872" y="1824"/>
                <a:ext cx="336" cy="26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62" name="Rectangle 40"/>
              <p:cNvSpPr>
                <a:spLocks noChangeArrowheads="1"/>
              </p:cNvSpPr>
              <p:nvPr/>
            </p:nvSpPr>
            <p:spPr bwMode="auto">
              <a:xfrm>
                <a:off x="1248" y="1008"/>
                <a:ext cx="17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TRANSFERÊNCIA DE ÁGUA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ATMOSFÉRICA</a:t>
                </a:r>
              </a:p>
            </p:txBody>
          </p:sp>
          <p:cxnSp>
            <p:nvCxnSpPr>
              <p:cNvPr id="89163" name="AutoShape 41"/>
              <p:cNvCxnSpPr>
                <a:cxnSpLocks noChangeShapeType="1"/>
                <a:stCxn id="89151" idx="3"/>
                <a:endCxn id="89162" idx="1"/>
              </p:cNvCxnSpPr>
              <p:nvPr/>
            </p:nvCxnSpPr>
            <p:spPr bwMode="auto">
              <a:xfrm>
                <a:off x="672" y="122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64" name="AutoShape 42"/>
              <p:cNvCxnSpPr>
                <a:cxnSpLocks noChangeShapeType="1"/>
                <a:stCxn id="89157" idx="3"/>
                <a:endCxn id="89158" idx="1"/>
              </p:cNvCxnSpPr>
              <p:nvPr/>
            </p:nvCxnSpPr>
            <p:spPr bwMode="auto">
              <a:xfrm>
                <a:off x="2832" y="2088"/>
                <a:ext cx="96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5" name="AutoShape 43"/>
              <p:cNvCxnSpPr>
                <a:cxnSpLocks noChangeShapeType="1"/>
                <a:stCxn id="89151" idx="2"/>
                <a:endCxn id="89154" idx="1"/>
              </p:cNvCxnSpPr>
              <p:nvPr/>
            </p:nvCxnSpPr>
            <p:spPr bwMode="auto">
              <a:xfrm rot="16200000" flipH="1">
                <a:off x="240" y="1416"/>
                <a:ext cx="312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881187" y="2760663"/>
            <a:ext cx="6934200" cy="3487737"/>
            <a:chOff x="1200" y="1979"/>
            <a:chExt cx="4368" cy="2304"/>
          </a:xfrm>
        </p:grpSpPr>
        <p:cxnSp>
          <p:nvCxnSpPr>
            <p:cNvPr id="89120" name="AutoShape 45"/>
            <p:cNvCxnSpPr>
              <a:cxnSpLocks noChangeShapeType="1"/>
              <a:stCxn id="89130" idx="3"/>
              <a:endCxn id="89103" idx="2"/>
            </p:cNvCxnSpPr>
            <p:nvPr/>
          </p:nvCxnSpPr>
          <p:spPr bwMode="auto">
            <a:xfrm flipV="1">
              <a:off x="5040" y="1979"/>
              <a:ext cx="384" cy="7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200" y="1979"/>
              <a:ext cx="4368" cy="2304"/>
              <a:chOff x="1200" y="1979"/>
              <a:chExt cx="4368" cy="2304"/>
            </a:xfrm>
          </p:grpSpPr>
          <p:cxnSp>
            <p:nvCxnSpPr>
              <p:cNvPr id="89122" name="AutoShape 47"/>
              <p:cNvCxnSpPr>
                <a:cxnSpLocks noChangeShapeType="1"/>
                <a:stCxn id="89127" idx="3"/>
                <a:endCxn id="89130" idx="1"/>
              </p:cNvCxnSpPr>
              <p:nvPr/>
            </p:nvCxnSpPr>
            <p:spPr bwMode="auto">
              <a:xfrm>
                <a:off x="4320" y="2430"/>
                <a:ext cx="144" cy="31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3" name="AutoShape 48"/>
              <p:cNvCxnSpPr>
                <a:cxnSpLocks noChangeShapeType="1"/>
                <a:stCxn id="89128" idx="0"/>
                <a:endCxn id="89131" idx="2"/>
              </p:cNvCxnSpPr>
              <p:nvPr/>
            </p:nvCxnSpPr>
            <p:spPr bwMode="auto">
              <a:xfrm rot="-5400000">
                <a:off x="3725" y="3150"/>
                <a:ext cx="51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24" name="AutoShape 49"/>
              <p:cNvCxnSpPr>
                <a:cxnSpLocks noChangeShapeType="1"/>
                <a:stCxn id="89131" idx="3"/>
                <a:endCxn id="89130" idx="1"/>
              </p:cNvCxnSpPr>
              <p:nvPr/>
            </p:nvCxnSpPr>
            <p:spPr bwMode="auto">
              <a:xfrm flipV="1">
                <a:off x="4320" y="2742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5" name="AutoShape 50"/>
              <p:cNvCxnSpPr>
                <a:cxnSpLocks noChangeShapeType="1"/>
                <a:stCxn id="89145" idx="0"/>
                <a:endCxn id="89144" idx="2"/>
              </p:cNvCxnSpPr>
              <p:nvPr/>
            </p:nvCxnSpPr>
            <p:spPr bwMode="auto">
              <a:xfrm rot="-5400000">
                <a:off x="4589" y="4014"/>
                <a:ext cx="13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1200" y="1979"/>
                <a:ext cx="4368" cy="2304"/>
                <a:chOff x="1200" y="1979"/>
                <a:chExt cx="4368" cy="2304"/>
              </a:xfrm>
            </p:grpSpPr>
            <p:sp>
              <p:nvSpPr>
                <p:cNvPr id="89127" name="Rectangle 52"/>
                <p:cNvSpPr>
                  <a:spLocks noChangeArrowheads="1"/>
                </p:cNvSpPr>
                <p:nvPr/>
              </p:nvSpPr>
              <p:spPr bwMode="auto">
                <a:xfrm>
                  <a:off x="3696" y="2304"/>
                  <a:ext cx="624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População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28" name="Rectangle 53"/>
                <p:cNvSpPr>
                  <a:spLocks noChangeArrowheads="1"/>
                </p:cNvSpPr>
                <p:nvPr/>
              </p:nvSpPr>
              <p:spPr bwMode="auto">
                <a:xfrm>
                  <a:off x="3648" y="3408"/>
                  <a:ext cx="67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da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Economia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29" name="AutoShape 54"/>
                <p:cNvCxnSpPr>
                  <a:cxnSpLocks noChangeShapeType="1"/>
                  <a:stCxn id="89182" idx="3"/>
                  <a:endCxn id="89128" idx="1"/>
                </p:cNvCxnSpPr>
                <p:nvPr/>
              </p:nvCxnSpPr>
              <p:spPr bwMode="auto">
                <a:xfrm>
                  <a:off x="2976" y="3240"/>
                  <a:ext cx="672" cy="312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0" name="Rectangle 55"/>
                <p:cNvSpPr>
                  <a:spLocks noChangeArrowheads="1"/>
                </p:cNvSpPr>
                <p:nvPr/>
              </p:nvSpPr>
              <p:spPr bwMode="auto">
                <a:xfrm>
                  <a:off x="4464" y="2640"/>
                  <a:ext cx="576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Cidades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31" name="Rectangle 56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672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Migração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Regional</a:t>
                  </a:r>
                </a:p>
              </p:txBody>
            </p:sp>
            <p:sp>
              <p:nvSpPr>
                <p:cNvPr id="89132" name="Rectangle 57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Agricultura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/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Pecuária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3" name="AutoShape 58"/>
                <p:cNvCxnSpPr>
                  <a:cxnSpLocks noChangeShapeType="1"/>
                  <a:stCxn id="89128" idx="3"/>
                  <a:endCxn id="89132" idx="1"/>
                </p:cNvCxnSpPr>
                <p:nvPr/>
              </p:nvCxnSpPr>
              <p:spPr bwMode="auto">
                <a:xfrm>
                  <a:off x="4320" y="3552"/>
                  <a:ext cx="576" cy="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4" name="AutoShape 59"/>
                <p:cNvCxnSpPr>
                  <a:cxnSpLocks noChangeShapeType="1"/>
                  <a:stCxn id="89173" idx="3"/>
                  <a:endCxn id="89127" idx="1"/>
                </p:cNvCxnSpPr>
                <p:nvPr/>
              </p:nvCxnSpPr>
              <p:spPr bwMode="auto">
                <a:xfrm flipV="1">
                  <a:off x="1392" y="2430"/>
                  <a:ext cx="2304" cy="21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4512" y="3109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Industria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6" name="AutoShape 61"/>
                <p:cNvCxnSpPr>
                  <a:cxnSpLocks noChangeShapeType="1"/>
                  <a:stCxn id="89135" idx="0"/>
                  <a:endCxn id="89130" idx="2"/>
                </p:cNvCxnSpPr>
                <p:nvPr/>
              </p:nvCxnSpPr>
              <p:spPr bwMode="auto">
                <a:xfrm rot="5400000" flipH="1">
                  <a:off x="4667" y="2928"/>
                  <a:ext cx="266" cy="9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7" name="AutoShape 62"/>
                <p:cNvCxnSpPr>
                  <a:cxnSpLocks noChangeShapeType="1"/>
                  <a:stCxn id="89128" idx="0"/>
                  <a:endCxn id="89135" idx="1"/>
                </p:cNvCxnSpPr>
                <p:nvPr/>
              </p:nvCxnSpPr>
              <p:spPr bwMode="auto">
                <a:xfrm rot="-5400000">
                  <a:off x="4149" y="3046"/>
                  <a:ext cx="197" cy="528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8" name="AutoShape 63"/>
                <p:cNvCxnSpPr>
                  <a:cxnSpLocks noChangeShapeType="1"/>
                  <a:stCxn id="89172" idx="3"/>
                  <a:endCxn id="89128" idx="1"/>
                </p:cNvCxnSpPr>
                <p:nvPr/>
              </p:nvCxnSpPr>
              <p:spPr bwMode="auto">
                <a:xfrm flipV="1">
                  <a:off x="1488" y="3552"/>
                  <a:ext cx="2160" cy="5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9" name="AutoShape 64"/>
                <p:cNvCxnSpPr>
                  <a:cxnSpLocks noChangeShapeType="1"/>
                  <a:stCxn id="89130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384" cy="763"/>
                </a:xfrm>
                <a:prstGeom prst="curvedConnector4">
                  <a:avLst>
                    <a:gd name="adj1" fmla="val -37500"/>
                    <a:gd name="adj2" fmla="val 56750"/>
                  </a:avLst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0" name="AutoShape 65"/>
                <p:cNvCxnSpPr>
                  <a:cxnSpLocks noChangeShapeType="1"/>
                  <a:stCxn id="89135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528" cy="1232"/>
                </a:xfrm>
                <a:prstGeom prst="curvedConnector4">
                  <a:avLst>
                    <a:gd name="adj1" fmla="val -27273"/>
                    <a:gd name="adj2" fmla="val 5413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1" name="AutoShape 66"/>
                <p:cNvCxnSpPr>
                  <a:cxnSpLocks noChangeShapeType="1"/>
                  <a:stCxn id="89132" idx="3"/>
                  <a:endCxn id="89103" idx="2"/>
                </p:cNvCxnSpPr>
                <p:nvPr/>
              </p:nvCxnSpPr>
              <p:spPr bwMode="auto">
                <a:xfrm flipH="1" flipV="1">
                  <a:off x="5424" y="1979"/>
                  <a:ext cx="144" cy="1579"/>
                </a:xfrm>
                <a:prstGeom prst="curvedConnector4">
                  <a:avLst>
                    <a:gd name="adj1" fmla="val -100000"/>
                    <a:gd name="adj2" fmla="val 53259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2" name="AutoShape 67"/>
                <p:cNvCxnSpPr>
                  <a:cxnSpLocks noChangeShapeType="1"/>
                  <a:stCxn id="89132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912" cy="1579"/>
                </a:xfrm>
                <a:prstGeom prst="curvedConnector4">
                  <a:avLst>
                    <a:gd name="adj1" fmla="val -15792"/>
                    <a:gd name="adj2" fmla="val 5325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3" name="AutoShape 68"/>
                <p:cNvCxnSpPr>
                  <a:cxnSpLocks noChangeShapeType="1"/>
                  <a:stCxn id="89135" idx="3"/>
                  <a:endCxn id="89103" idx="2"/>
                </p:cNvCxnSpPr>
                <p:nvPr/>
              </p:nvCxnSpPr>
              <p:spPr bwMode="auto">
                <a:xfrm flipV="1">
                  <a:off x="5184" y="1979"/>
                  <a:ext cx="240" cy="1232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89144" name="Rectangle 69"/>
                <p:cNvSpPr>
                  <a:spLocks noChangeArrowheads="1"/>
                </p:cNvSpPr>
                <p:nvPr/>
              </p:nvSpPr>
              <p:spPr bwMode="auto">
                <a:xfrm>
                  <a:off x="4320" y="3744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Energia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45" name="Rectangle 70"/>
                <p:cNvSpPr>
                  <a:spLocks noChangeArrowheads="1"/>
                </p:cNvSpPr>
                <p:nvPr/>
              </p:nvSpPr>
              <p:spPr bwMode="auto">
                <a:xfrm>
                  <a:off x="4320" y="4080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Infraestructura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46" name="AutoShape 71"/>
                <p:cNvCxnSpPr>
                  <a:cxnSpLocks noChangeShapeType="1"/>
                  <a:stCxn id="89172" idx="2"/>
                  <a:endCxn id="89145" idx="1"/>
                </p:cNvCxnSpPr>
                <p:nvPr/>
              </p:nvCxnSpPr>
              <p:spPr bwMode="auto">
                <a:xfrm rot="5400000" flipH="1" flipV="1">
                  <a:off x="2757" y="2625"/>
                  <a:ext cx="5" cy="3120"/>
                </a:xfrm>
                <a:prstGeom prst="bentConnector4">
                  <a:avLst>
                    <a:gd name="adj1" fmla="val -2880000"/>
                    <a:gd name="adj2" fmla="val 5461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7" name="AutoShape 72"/>
                <p:cNvCxnSpPr>
                  <a:cxnSpLocks noChangeShapeType="1"/>
                  <a:stCxn id="89128" idx="2"/>
                  <a:endCxn id="89145" idx="1"/>
                </p:cNvCxnSpPr>
                <p:nvPr/>
              </p:nvCxnSpPr>
              <p:spPr bwMode="auto">
                <a:xfrm rot="16200000" flipH="1">
                  <a:off x="3909" y="3771"/>
                  <a:ext cx="486" cy="336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8" name="AutoShape 73"/>
                <p:cNvCxnSpPr>
                  <a:cxnSpLocks noChangeShapeType="1"/>
                  <a:stCxn id="89132" idx="2"/>
                  <a:endCxn id="89144" idx="3"/>
                </p:cNvCxnSpPr>
                <p:nvPr/>
              </p:nvCxnSpPr>
              <p:spPr bwMode="auto">
                <a:xfrm rot="5400000">
                  <a:off x="5018" y="3633"/>
                  <a:ext cx="187" cy="240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9149" name="AutoShape 74"/>
                <p:cNvCxnSpPr>
                  <a:cxnSpLocks noChangeShapeType="1"/>
                  <a:stCxn id="89144" idx="0"/>
                  <a:endCxn id="89135" idx="2"/>
                </p:cNvCxnSpPr>
                <p:nvPr/>
              </p:nvCxnSpPr>
              <p:spPr bwMode="auto">
                <a:xfrm rot="-5400000">
                  <a:off x="4536" y="3432"/>
                  <a:ext cx="432" cy="19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50" name="AutoShape 75"/>
                <p:cNvCxnSpPr>
                  <a:cxnSpLocks noChangeShapeType="1"/>
                  <a:stCxn id="89144" idx="3"/>
                  <a:endCxn id="89103" idx="2"/>
                </p:cNvCxnSpPr>
                <p:nvPr/>
              </p:nvCxnSpPr>
              <p:spPr bwMode="auto">
                <a:xfrm flipV="1">
                  <a:off x="4992" y="1979"/>
                  <a:ext cx="432" cy="1867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6300787" y="609600"/>
            <a:ext cx="2743200" cy="5638800"/>
            <a:chOff x="3984" y="672"/>
            <a:chExt cx="1728" cy="3552"/>
          </a:xfrm>
        </p:grpSpPr>
        <p:cxnSp>
          <p:nvCxnSpPr>
            <p:cNvPr id="89100" name="AutoShape 77"/>
            <p:cNvCxnSpPr>
              <a:cxnSpLocks noChangeShapeType="1"/>
              <a:stCxn id="89166" idx="3"/>
              <a:endCxn id="89106" idx="1"/>
            </p:cNvCxnSpPr>
            <p:nvPr/>
          </p:nvCxnSpPr>
          <p:spPr bwMode="auto">
            <a:xfrm flipV="1">
              <a:off x="4224" y="1008"/>
              <a:ext cx="240" cy="1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3984" y="672"/>
              <a:ext cx="1728" cy="3552"/>
              <a:chOff x="3984" y="672"/>
              <a:chExt cx="1728" cy="3552"/>
            </a:xfrm>
          </p:grpSpPr>
          <p:sp>
            <p:nvSpPr>
              <p:cNvPr id="89102" name="Rectangle 79"/>
              <p:cNvSpPr>
                <a:spLocks noChangeArrowheads="1"/>
              </p:cNvSpPr>
              <p:nvPr/>
            </p:nvSpPr>
            <p:spPr bwMode="auto">
              <a:xfrm>
                <a:off x="4368" y="1776"/>
                <a:ext cx="576" cy="20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Poluição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3" name="Rectangle 80"/>
              <p:cNvSpPr>
                <a:spLocks noChangeArrowheads="1"/>
              </p:cNvSpPr>
              <p:nvPr/>
            </p:nvSpPr>
            <p:spPr bwMode="auto">
              <a:xfrm>
                <a:off x="5136" y="1776"/>
                <a:ext cx="576" cy="203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Quantidade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4" name="Rectangle 81"/>
              <p:cNvSpPr>
                <a:spLocks noChangeArrowheads="1"/>
              </p:cNvSpPr>
              <p:nvPr/>
            </p:nvSpPr>
            <p:spPr bwMode="auto">
              <a:xfrm>
                <a:off x="3984" y="1440"/>
                <a:ext cx="576" cy="203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Ecossistemas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5" name="Rectangle 8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672" cy="203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Conflito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&gt;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oferta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89106" name="Rectangle 83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528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Disponibilidade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Hídrica</a:t>
                </a:r>
                <a:endParaRPr lang="en-US" sz="8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89107" name="AutoShape 84"/>
              <p:cNvCxnSpPr>
                <a:cxnSpLocks noChangeShapeType="1"/>
                <a:stCxn id="89106" idx="2"/>
                <a:endCxn id="89105" idx="1"/>
              </p:cNvCxnSpPr>
              <p:nvPr/>
            </p:nvCxnSpPr>
            <p:spPr bwMode="auto">
              <a:xfrm rot="16200000" flipH="1">
                <a:off x="4617" y="1215"/>
                <a:ext cx="294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8" name="AutoShape 85"/>
              <p:cNvCxnSpPr>
                <a:cxnSpLocks noChangeShapeType="1"/>
                <a:stCxn id="89102" idx="3"/>
                <a:endCxn id="89110" idx="4"/>
              </p:cNvCxnSpPr>
              <p:nvPr/>
            </p:nvCxnSpPr>
            <p:spPr bwMode="auto">
              <a:xfrm flipV="1">
                <a:off x="4944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9" name="AutoShape 86"/>
              <p:cNvCxnSpPr>
                <a:cxnSpLocks noChangeShapeType="1"/>
                <a:stCxn id="89103" idx="1"/>
                <a:endCxn id="89110" idx="4"/>
              </p:cNvCxnSpPr>
              <p:nvPr/>
            </p:nvCxnSpPr>
            <p:spPr bwMode="auto">
              <a:xfrm rot="10800000">
                <a:off x="5040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0" name="Oval 87"/>
              <p:cNvSpPr>
                <a:spLocks noChangeArrowheads="1"/>
              </p:cNvSpPr>
              <p:nvPr/>
            </p:nvSpPr>
            <p:spPr bwMode="auto">
              <a:xfrm>
                <a:off x="4992" y="168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11" name="AutoShape 88"/>
              <p:cNvCxnSpPr>
                <a:cxnSpLocks noChangeShapeType="1"/>
                <a:stCxn id="89110" idx="0"/>
                <a:endCxn id="89105" idx="2"/>
              </p:cNvCxnSpPr>
              <p:nvPr/>
            </p:nvCxnSpPr>
            <p:spPr bwMode="auto">
              <a:xfrm rot="-5400000">
                <a:off x="4997" y="1542"/>
                <a:ext cx="181" cy="96"/>
              </a:xfrm>
              <a:prstGeom prst="bentConnector3">
                <a:avLst>
                  <a:gd name="adj1" fmla="val 4972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2" name="AutoShape 89"/>
              <p:cNvCxnSpPr>
                <a:cxnSpLocks noChangeShapeType="1"/>
                <a:stCxn id="89106" idx="2"/>
                <a:endCxn id="89104" idx="3"/>
              </p:cNvCxnSpPr>
              <p:nvPr/>
            </p:nvCxnSpPr>
            <p:spPr bwMode="auto">
              <a:xfrm rot="5400000">
                <a:off x="4425" y="1239"/>
                <a:ext cx="438" cy="16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3" name="AutoShape 90"/>
              <p:cNvCxnSpPr>
                <a:cxnSpLocks noChangeShapeType="1"/>
                <a:stCxn id="89110" idx="2"/>
                <a:endCxn id="89104" idx="2"/>
              </p:cNvCxnSpPr>
              <p:nvPr/>
            </p:nvCxnSpPr>
            <p:spPr bwMode="auto">
              <a:xfrm rot="10800000">
                <a:off x="4272" y="1643"/>
                <a:ext cx="720" cy="61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4" name="Rectangle 91"/>
              <p:cNvSpPr>
                <a:spLocks noChangeArrowheads="1"/>
              </p:cNvSpPr>
              <p:nvPr/>
            </p:nvSpPr>
            <p:spPr bwMode="auto">
              <a:xfrm>
                <a:off x="5088" y="816"/>
                <a:ext cx="528" cy="2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Deplecionamento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Recurso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(mining)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cxnSp>
            <p:nvCxnSpPr>
              <p:cNvPr id="89115" name="AutoShape 92"/>
              <p:cNvCxnSpPr>
                <a:cxnSpLocks noChangeShapeType="1"/>
                <a:stCxn id="89110" idx="6"/>
                <a:endCxn id="89114" idx="3"/>
              </p:cNvCxnSpPr>
              <p:nvPr/>
            </p:nvCxnSpPr>
            <p:spPr bwMode="auto">
              <a:xfrm flipV="1">
                <a:off x="5088" y="966"/>
                <a:ext cx="528" cy="738"/>
              </a:xfrm>
              <a:prstGeom prst="bentConnector3">
                <a:avLst>
                  <a:gd name="adj1" fmla="val 11003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6" name="Line 93"/>
              <p:cNvSpPr>
                <a:spLocks noChangeShapeType="1"/>
              </p:cNvSpPr>
              <p:nvPr/>
            </p:nvSpPr>
            <p:spPr bwMode="auto">
              <a:xfrm>
                <a:off x="4992" y="41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7" name="Oval 94"/>
              <p:cNvSpPr>
                <a:spLocks noChangeArrowheads="1"/>
              </p:cNvSpPr>
              <p:nvPr/>
            </p:nvSpPr>
            <p:spPr bwMode="auto">
              <a:xfrm>
                <a:off x="5184" y="41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8" name="Oval 95"/>
              <p:cNvSpPr>
                <a:spLocks noChangeArrowheads="1"/>
              </p:cNvSpPr>
              <p:nvPr/>
            </p:nvSpPr>
            <p:spPr bwMode="auto">
              <a:xfrm>
                <a:off x="4656" y="67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9" name="Line 96"/>
              <p:cNvSpPr>
                <a:spLocks noChangeShapeType="1"/>
              </p:cNvSpPr>
              <p:nvPr/>
            </p:nvSpPr>
            <p:spPr bwMode="auto">
              <a:xfrm>
                <a:off x="4704" y="7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767387" y="1447800"/>
            <a:ext cx="3048000" cy="1905000"/>
            <a:chOff x="3648" y="1152"/>
            <a:chExt cx="1920" cy="1200"/>
          </a:xfrm>
        </p:grpSpPr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4224" y="1152"/>
              <a:ext cx="1344" cy="1200"/>
              <a:chOff x="4224" y="1152"/>
              <a:chExt cx="1344" cy="1200"/>
            </a:xfrm>
          </p:grpSpPr>
          <p:sp>
            <p:nvSpPr>
              <p:cNvPr id="109" name="Oval 98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FFFF"/>
                    </a:solidFill>
                  </a:rPr>
                  <a:t>Eficiência</a:t>
                </a: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99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FFFF"/>
                    </a:solidFill>
                  </a:rPr>
                  <a:t>Alocação</a:t>
                </a: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00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FFFFFF"/>
                    </a:solidFill>
                  </a:rPr>
                  <a:t>Infrastructure</a:t>
                </a:r>
              </a:p>
            </p:txBody>
          </p:sp>
        </p:grp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3648" y="1632"/>
              <a:ext cx="1008" cy="4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FFFF"/>
                  </a:solidFill>
                </a:rPr>
                <a:t>Sustentabilidade</a:t>
              </a:r>
              <a:endParaRPr lang="en-US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FFFF"/>
                  </a:solidFill>
                </a:rPr>
                <a:t>Ecossistemas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" name="Oval 102"/>
          <p:cNvSpPr>
            <a:spLocks noChangeArrowheads="1"/>
          </p:cNvSpPr>
          <p:nvPr/>
        </p:nvSpPr>
        <p:spPr bwMode="auto">
          <a:xfrm>
            <a:off x="3633787" y="3984104"/>
            <a:ext cx="1905000" cy="51169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Distorções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Mercado</a:t>
            </a:r>
          </a:p>
        </p:txBody>
      </p:sp>
      <p:sp>
        <p:nvSpPr>
          <p:cNvPr id="113" name="Oval 103"/>
          <p:cNvSpPr>
            <a:spLocks noChangeArrowheads="1"/>
          </p:cNvSpPr>
          <p:nvPr/>
        </p:nvSpPr>
        <p:spPr bwMode="auto">
          <a:xfrm>
            <a:off x="1595859" y="2831976"/>
            <a:ext cx="2037928" cy="67322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Gerenciamento</a:t>
            </a:r>
            <a:r>
              <a:rPr lang="en-US" dirty="0" smtClean="0">
                <a:solidFill>
                  <a:srgbClr val="FFFFFF"/>
                </a:solidFill>
              </a:rPr>
              <a:t> 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Risco</a:t>
            </a:r>
            <a:r>
              <a:rPr lang="en-US" dirty="0" smtClean="0">
                <a:solidFill>
                  <a:srgbClr val="FFFFFF"/>
                </a:solidFill>
              </a:rPr>
              <a:t> Climático</a:t>
            </a:r>
          </a:p>
        </p:txBody>
      </p:sp>
      <p:sp>
        <p:nvSpPr>
          <p:cNvPr id="114" name="Oval 104"/>
          <p:cNvSpPr>
            <a:spLocks noChangeArrowheads="1"/>
          </p:cNvSpPr>
          <p:nvPr/>
        </p:nvSpPr>
        <p:spPr bwMode="auto">
          <a:xfrm>
            <a:off x="4014787" y="3352800"/>
            <a:ext cx="1752600" cy="533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Colaboração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Variabilidade e </a:t>
            </a:r>
            <a:r>
              <a:rPr lang="pt-BR" dirty="0" err="1" smtClean="0"/>
              <a:t>Estacionariedade</a:t>
            </a:r>
            <a:endParaRPr lang="pt-BR" dirty="0"/>
          </a:p>
        </p:txBody>
      </p:sp>
      <p:pic>
        <p:nvPicPr>
          <p:cNvPr id="4" name="Espaço Reservado para Conteúdo 3" descr="C:\Users\usuario\AppData\Local\Temp\teste_sobra-1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780"/>
            <a:ext cx="4860040" cy="37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usuario\AppData\Local\Temp\CLIM_sob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0" y="1988800"/>
            <a:ext cx="4155033" cy="327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 clima e a variabilidade climática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43984" y="1700760"/>
            <a:ext cx="2663172" cy="1296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 </a:t>
            </a:r>
          </a:p>
          <a:p>
            <a:pPr algn="ctr"/>
            <a:r>
              <a:rPr lang="pt-BR" b="1" dirty="0" smtClean="0"/>
              <a:t>e</a:t>
            </a:r>
          </a:p>
          <a:p>
            <a:pPr algn="ctr"/>
            <a:r>
              <a:rPr lang="pt-BR" b="1" dirty="0" smtClean="0"/>
              <a:t>Mudanças Climáticas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234296" y="4221110"/>
            <a:ext cx="2482548" cy="172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 </a:t>
            </a:r>
            <a:r>
              <a:rPr lang="pt-BR" b="1" dirty="0" err="1" smtClean="0"/>
              <a:t>decadal</a:t>
            </a:r>
            <a:r>
              <a:rPr lang="pt-BR" b="1" dirty="0" smtClean="0"/>
              <a:t> e  Interanual </a:t>
            </a:r>
          </a:p>
          <a:p>
            <a:pPr algn="ctr"/>
            <a:r>
              <a:rPr lang="pt-BR" b="1" dirty="0" smtClean="0"/>
              <a:t>X</a:t>
            </a:r>
          </a:p>
          <a:p>
            <a:pPr algn="ctr"/>
            <a:r>
              <a:rPr lang="pt-BR" b="1" dirty="0" smtClean="0"/>
              <a:t>Alterações no comportamento de variáveis atmosféricas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125954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192824" y="1700760"/>
            <a:ext cx="2663172" cy="12961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  </a:t>
            </a:r>
          </a:p>
          <a:p>
            <a:pPr algn="ctr"/>
            <a:r>
              <a:rPr lang="pt-BR" b="1" dirty="0" smtClean="0"/>
              <a:t>Sazonal e Interanual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730838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373448" y="4221110"/>
            <a:ext cx="2482548" cy="1728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-ZCIT</a:t>
            </a:r>
          </a:p>
          <a:p>
            <a:pPr algn="ctr"/>
            <a:r>
              <a:rPr lang="pt-BR" b="1" dirty="0" smtClean="0"/>
              <a:t>-Dipolo do Atlântico</a:t>
            </a:r>
          </a:p>
          <a:p>
            <a:pPr algn="ctr"/>
            <a:r>
              <a:rPr lang="pt-BR" b="1" dirty="0" smtClean="0"/>
              <a:t>-ZCAS</a:t>
            </a:r>
          </a:p>
          <a:p>
            <a:pPr algn="ctr"/>
            <a:r>
              <a:rPr lang="pt-BR" b="1" dirty="0" smtClean="0"/>
              <a:t>-ENSO</a:t>
            </a:r>
            <a:endParaRPr lang="pt-BR" b="1" dirty="0"/>
          </a:p>
        </p:txBody>
      </p:sp>
      <p:sp>
        <p:nvSpPr>
          <p:cNvPr id="22" name="Elipse 21"/>
          <p:cNvSpPr/>
          <p:nvPr/>
        </p:nvSpPr>
        <p:spPr>
          <a:xfrm>
            <a:off x="3312424" y="1700760"/>
            <a:ext cx="2663172" cy="12961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</a:t>
            </a:r>
          </a:p>
          <a:p>
            <a:pPr algn="ctr"/>
            <a:r>
              <a:rPr lang="pt-BR" b="1" dirty="0" err="1" smtClean="0"/>
              <a:t>Decadal</a:t>
            </a:r>
            <a:endParaRPr lang="pt-BR" b="1" dirty="0"/>
          </a:p>
        </p:txBody>
      </p:sp>
      <p:sp>
        <p:nvSpPr>
          <p:cNvPr id="23" name="Seta para baixo 22"/>
          <p:cNvSpPr/>
          <p:nvPr/>
        </p:nvSpPr>
        <p:spPr>
          <a:xfrm>
            <a:off x="442798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493048" y="4221110"/>
            <a:ext cx="2482548" cy="1728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-Oscilação </a:t>
            </a:r>
            <a:r>
              <a:rPr lang="pt-BR" b="1" dirty="0" err="1" smtClean="0"/>
              <a:t>decadal</a:t>
            </a:r>
            <a:r>
              <a:rPr lang="pt-BR" b="1" dirty="0" smtClean="0"/>
              <a:t> do Pacífico (ODP)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>
              <a:solidFill>
                <a:srgbClr val="464653"/>
              </a:solidFill>
              <a:latin typeface="Bookman Old Style" pitchFamily="16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Bookman Old Style" pitchFamily="16" charset="0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Bookman Old Style" pitchFamily="16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Bookman Old Style" pitchFamily="16" charset="0"/>
              </a:rPr>
              <a:t>Metodologia- Métodos Clássicos</a:t>
            </a:r>
            <a:r>
              <a:rPr lang="pt-BR" b="1" dirty="0" smtClean="0">
                <a:solidFill>
                  <a:schemeClr val="tx1"/>
                </a:solidFill>
                <a:latin typeface="Bookman Old Style" pitchFamily="16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Bookman Old Style" pitchFamily="16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pt-BR" dirty="0" smtClean="0"/>
              <a:t>Métodos Clássicos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u="sng" dirty="0" smtClean="0"/>
              <a:t>Média e Mediana Móvel</a:t>
            </a:r>
            <a:r>
              <a:rPr lang="pt-BR" sz="2800" dirty="0" smtClean="0"/>
              <a:t>;</a:t>
            </a:r>
          </a:p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 smtClean="0"/>
          </a:p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u="sng" dirty="0" smtClean="0"/>
              <a:t>Regressão Linear</a:t>
            </a:r>
            <a:r>
              <a:rPr lang="pt-BR" sz="2800" dirty="0" smtClean="0"/>
              <a:t>;</a:t>
            </a:r>
          </a:p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u="sng" dirty="0" smtClean="0"/>
          </a:p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u="sng" dirty="0" smtClean="0"/>
              <a:t>Método de </a:t>
            </a:r>
            <a:r>
              <a:rPr lang="pt-BR" sz="2800" u="sng" dirty="0" err="1" smtClean="0"/>
              <a:t>Sen</a:t>
            </a:r>
            <a:r>
              <a:rPr lang="pt-BR" sz="2800" dirty="0" smtClean="0"/>
              <a:t>;</a:t>
            </a:r>
          </a:p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Métodos Modernos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Transforma em </a:t>
            </a:r>
            <a:r>
              <a:rPr lang="pt-BR" dirty="0" err="1" smtClean="0"/>
              <a:t>ondeletas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Temperatura – Piranhas -</a:t>
            </a:r>
            <a:r>
              <a:rPr lang="pt-BR" dirty="0" err="1" smtClean="0"/>
              <a:t>Assu</a:t>
            </a:r>
            <a:endParaRPr lang="pt-BR" dirty="0"/>
          </a:p>
        </p:txBody>
      </p:sp>
      <p:pic>
        <p:nvPicPr>
          <p:cNvPr id="3074" name="Picture 2" descr="C:\Users\Cleiton\Dropbox\ANA-2\script_tendencia\assu-tendencia_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166640" cy="3124980"/>
          </a:xfrm>
          <a:prstGeom prst="rect">
            <a:avLst/>
          </a:prstGeom>
          <a:noFill/>
        </p:spPr>
      </p:pic>
      <p:pic>
        <p:nvPicPr>
          <p:cNvPr id="3075" name="Picture 3" descr="C:\Users\Cleiton\Dropbox\ANA-2\script_tendencia\coremas-tendencia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2248"/>
            <a:ext cx="3923910" cy="294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73993" y="341945"/>
            <a:ext cx="8153400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Precipitação</a:t>
            </a:r>
            <a:endParaRPr lang="pt-BR" dirty="0"/>
          </a:p>
        </p:txBody>
      </p:sp>
      <p:pic>
        <p:nvPicPr>
          <p:cNvPr id="4098" name="Picture 2" descr="C:\Users\Cleiton\Dropbox\ANA-2\script_tendencia\coremas-tendencia_P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93" y="805495"/>
            <a:ext cx="3851275" cy="2887663"/>
          </a:xfrm>
          <a:prstGeom prst="rect">
            <a:avLst/>
          </a:prstGeom>
          <a:noFill/>
        </p:spPr>
      </p:pic>
      <p:pic>
        <p:nvPicPr>
          <p:cNvPr id="4099" name="Picture 3" descr="C:\Users\Cleiton\Dropbox\ANA-2\script_tendencia\assu-tendencia_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22" y="920750"/>
            <a:ext cx="3851139" cy="288835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99662" y="364889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ETP</a:t>
            </a:r>
            <a:endParaRPr lang="pt-BR" dirty="0"/>
          </a:p>
        </p:txBody>
      </p:sp>
      <p:pic>
        <p:nvPicPr>
          <p:cNvPr id="4100" name="Picture 4" descr="C:\Users\Cleiton\Dropbox\ANA-2\script_tendencia\assu-tendencia_ET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096" y="4018225"/>
            <a:ext cx="3786366" cy="2839775"/>
          </a:xfrm>
          <a:prstGeom prst="rect">
            <a:avLst/>
          </a:prstGeom>
          <a:noFill/>
        </p:spPr>
      </p:pic>
      <p:pic>
        <p:nvPicPr>
          <p:cNvPr id="4101" name="Picture 5" descr="C:\Users\Cleiton\Dropbox\ANA-2\script_tendencia\coremas-tendencia_ET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63" y="4018225"/>
            <a:ext cx="3657299" cy="2742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Vazões:</a:t>
            </a:r>
            <a:r>
              <a:rPr lang="pt-BR" dirty="0" err="1" smtClean="0"/>
              <a:t>Piranha-Assu</a:t>
            </a:r>
            <a:endParaRPr lang="pt-BR" dirty="0"/>
          </a:p>
        </p:txBody>
      </p:sp>
      <p:pic>
        <p:nvPicPr>
          <p:cNvPr id="2050" name="Picture 2" descr="C:\Users\Cleiton\Dropbox\ANA-2\script_tendencia\assu-tendenciaV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780"/>
            <a:ext cx="4247915" cy="3185937"/>
          </a:xfrm>
          <a:prstGeom prst="rect">
            <a:avLst/>
          </a:prstGeom>
          <a:noFill/>
        </p:spPr>
      </p:pic>
      <p:pic>
        <p:nvPicPr>
          <p:cNvPr id="2051" name="Picture 3" descr="C:\Users\Cleiton\Dropbox\ANA-2\script_tendencia\Core-tendenci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1684689"/>
            <a:ext cx="4461370" cy="334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39201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Ceará-Vazões</a:t>
            </a:r>
            <a:endParaRPr lang="pt-BR" dirty="0"/>
          </a:p>
        </p:txBody>
      </p:sp>
      <p:pic>
        <p:nvPicPr>
          <p:cNvPr id="1026" name="Picture 2" descr="C:\Users\Cleiton\Dropbox\ANA-2\script_tendencia\Bana-tendenciaV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836640"/>
            <a:ext cx="4283960" cy="3212970"/>
          </a:xfrm>
          <a:prstGeom prst="rect">
            <a:avLst/>
          </a:prstGeom>
          <a:noFill/>
        </p:spPr>
      </p:pic>
      <p:pic>
        <p:nvPicPr>
          <p:cNvPr id="1027" name="Picture 3" descr="C:\Users\Cleiton\Dropbox\ANA-2\script_tendencia\oros-tendenci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907" y="0"/>
            <a:ext cx="4230093" cy="3172569"/>
          </a:xfrm>
          <a:prstGeom prst="rect">
            <a:avLst/>
          </a:prstGeom>
          <a:noFill/>
        </p:spPr>
      </p:pic>
      <p:pic>
        <p:nvPicPr>
          <p:cNvPr id="1028" name="Picture 4" descr="C:\Users\Cleiton\Dropbox\ANA-2\script_tendencia\casta-tendenci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859" y="3833580"/>
            <a:ext cx="3852141" cy="288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Espectro de potência da Chuva no Ceará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770"/>
            <a:ext cx="4819286" cy="30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D:\TESE\variabilidade_ceara\secas_sandra\1965_2013_ceara\tendecia_cEARA_MEDIA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286" y="1507240"/>
            <a:ext cx="4386601" cy="328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163F5F-A88A-46FF-A175-1FAF5A3D2C71}" type="slidenum">
              <a:rPr lang="pt-BR" sz="1400">
                <a:solidFill>
                  <a:srgbClr val="464653"/>
                </a:solidFill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pt-BR" sz="1400">
              <a:solidFill>
                <a:srgbClr val="464653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Tendência para o </a:t>
            </a:r>
            <a:r>
              <a:rPr lang="pt-BR" dirty="0" err="1" smtClean="0"/>
              <a:t>Brasil-vazões</a:t>
            </a:r>
            <a:r>
              <a:rPr lang="pt-BR" dirty="0" smtClean="0"/>
              <a:t> ONS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70" y="1599315"/>
            <a:ext cx="4392610" cy="4235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3419840" y="3068950"/>
            <a:ext cx="720100" cy="648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10" y="1853773"/>
            <a:ext cx="3401938" cy="39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Segurança Hídrica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2390" y="1916790"/>
            <a:ext cx="70139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Capacidade de uma população para </a:t>
            </a:r>
            <a:r>
              <a:rPr lang="pt-B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garantir o acesso sustentável a quantidades adequadas de água</a:t>
            </a:r>
            <a:r>
              <a:rPr lang="pt-BR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com qualidade aceitável para a subsistência, o bem-estar humano e o desenvolvimento socioeconômico, assegurando a proteção dos recursos hídricos contra a poluição e os desastres relacionados com a água, bem como a preservação dos ecossistemas em um clima de paz e estabilidade política.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t-BR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964B22-BDE0-4FCE-993D-E65616C0A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80" y="5107798"/>
            <a:ext cx="947340" cy="947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0FF46D-7EE7-41D0-9578-9AC81C369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8978" y="1556740"/>
            <a:ext cx="947339" cy="947339"/>
          </a:xfrm>
          <a:prstGeom prst="rect">
            <a:avLst/>
          </a:prstGeom>
        </p:spPr>
      </p:pic>
      <p:sp>
        <p:nvSpPr>
          <p:cNvPr id="9" name="Retângulo: Cantos Diagonais Arredondados 22">
            <a:extLst>
              <a:ext uri="{FF2B5EF4-FFF2-40B4-BE49-F238E27FC236}">
                <a16:creationId xmlns:a16="http://schemas.microsoft.com/office/drawing/2014/main" id="{EFA9BDF1-2130-4748-88F4-37B26862E559}"/>
              </a:ext>
            </a:extLst>
          </p:cNvPr>
          <p:cNvSpPr/>
          <p:nvPr/>
        </p:nvSpPr>
        <p:spPr>
          <a:xfrm>
            <a:off x="2646198" y="5333110"/>
            <a:ext cx="4086300" cy="927762"/>
          </a:xfrm>
          <a:prstGeom prst="round2DiagRect">
            <a:avLst>
              <a:gd name="adj1" fmla="val 3696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SEGURANÇA ALIMENTAR, AMBIENTAL E ENERGÉTICA</a:t>
            </a:r>
          </a:p>
        </p:txBody>
      </p:sp>
    </p:spTree>
    <p:extLst>
      <p:ext uri="{BB962C8B-B14F-4D97-AF65-F5344CB8AC3E}">
        <p14:creationId xmlns:p14="http://schemas.microsoft.com/office/powerpoint/2010/main" val="386045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74AFE4-801F-4329-9DD8-285DF555CC20}" type="slidenum">
              <a:rPr lang="pt-BR" sz="1400">
                <a:solidFill>
                  <a:srgbClr val="464653"/>
                </a:solidFill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pt-BR" sz="1400">
              <a:solidFill>
                <a:srgbClr val="464653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2775" y="114300"/>
            <a:ext cx="8153400" cy="990600"/>
          </a:xfrm>
        </p:spPr>
        <p:txBody>
          <a:bodyPr/>
          <a:lstStyle/>
          <a:p>
            <a:r>
              <a:rPr lang="pt-BR" dirty="0" smtClean="0"/>
              <a:t>Tendência- Mann </a:t>
            </a:r>
            <a:r>
              <a:rPr lang="pt-BR" dirty="0" err="1" smtClean="0"/>
              <a:t>Kendall-Sen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</p:nvPr>
        </p:nvGraphicFramePr>
        <p:xfrm>
          <a:off x="612775" y="2060810"/>
          <a:ext cx="81534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Postos do Sistema Interligado Nacional (SIN)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Nome da Bacia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Ho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Declividade de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Sen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 (m³/s/ano)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Vazão Média (m³/s)  1931-2010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Variação anual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TRÊS MARIAS (156)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Alto São Francisco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-0,199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691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-0,03%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SOBRADINHO (169)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Médio São Francisco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-6,652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2.666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-0,25%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XINGÓ (178)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Baixo São Francisco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-6,016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2.763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Garamond"/>
                          <a:cs typeface="Arial"/>
                        </a:rPr>
                        <a:t>-0,22%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31800" y="71438"/>
            <a:ext cx="84709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1">
                <a:solidFill>
                  <a:srgbClr val="464653"/>
                </a:solidFill>
                <a:latin typeface="Bookman Old Style" pitchFamily="16" charset="0"/>
              </a:rPr>
              <a:t>Resultados- Sobradinho – Posto 169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C92F82-4AEF-45D2-A63F-4B1C859C9443}" type="slidenum">
              <a:rPr lang="pt-BR" sz="1400">
                <a:solidFill>
                  <a:srgbClr val="464653"/>
                </a:solidFill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pt-BR" sz="1400">
              <a:solidFill>
                <a:srgbClr val="464653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20725" y="6907213"/>
            <a:ext cx="82296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600">
                <a:solidFill>
                  <a:srgbClr val="000000"/>
                </a:solidFill>
              </a:rPr>
              <a:t>Furnas – Posto 6</a:t>
            </a:r>
          </a:p>
          <a:p>
            <a:pPr marL="271463" indent="-271463">
              <a:spcBef>
                <a:spcPts val="600"/>
              </a:spcBef>
              <a:buClrTx/>
              <a:buSzPct val="76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>
              <a:solidFill>
                <a:srgbClr val="000000"/>
              </a:solidFill>
            </a:endParaRPr>
          </a:p>
          <a:p>
            <a:pPr marL="271463" indent="-271463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600">
              <a:solidFill>
                <a:srgbClr val="000000"/>
              </a:solidFill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 l="4582" t="2953" r="6815" b="4219"/>
          <a:stretch>
            <a:fillRect/>
          </a:stretch>
        </p:blipFill>
        <p:spPr bwMode="auto">
          <a:xfrm>
            <a:off x="0" y="1412875"/>
            <a:ext cx="4510088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print"/>
          <a:srcRect l="5199" t="2719" r="5479" b="2812"/>
          <a:stretch>
            <a:fillRect/>
          </a:stretch>
        </p:blipFill>
        <p:spPr bwMode="auto">
          <a:xfrm>
            <a:off x="4683125" y="1484313"/>
            <a:ext cx="4460875" cy="363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470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464653"/>
                </a:solidFill>
                <a:latin typeface="Bookman Old Style" pitchFamily="16" charset="0"/>
              </a:rPr>
              <a:t>Resultados– Paulo Afonso – Posto 175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428465-3210-4984-9B3A-2732CCEE9180}" type="slidenum">
              <a:rPr lang="pt-BR" sz="1400">
                <a:solidFill>
                  <a:srgbClr val="464653"/>
                </a:solidFill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pt-BR" sz="1400">
              <a:solidFill>
                <a:srgbClr val="464653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582" t="2953" r="6815" b="4219"/>
          <a:stretch>
            <a:fillRect/>
          </a:stretch>
        </p:blipFill>
        <p:spPr bwMode="auto">
          <a:xfrm>
            <a:off x="0" y="1412875"/>
            <a:ext cx="4510088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/>
          <a:srcRect l="3459" t="3104" r="5986" b="4329"/>
          <a:stretch>
            <a:fillRect/>
          </a:stretch>
        </p:blipFill>
        <p:spPr bwMode="auto">
          <a:xfrm>
            <a:off x="4467225" y="1412875"/>
            <a:ext cx="4676775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Man-Kendall-Sen-São</a:t>
            </a:r>
            <a:r>
              <a:rPr lang="pt-BR" dirty="0" smtClean="0"/>
              <a:t> Francisco</a:t>
            </a:r>
            <a:endParaRPr lang="pt-BR" dirty="0"/>
          </a:p>
        </p:txBody>
      </p:sp>
      <p:pic>
        <p:nvPicPr>
          <p:cNvPr id="3" name="Imagem 2" descr="C:\Users\Cleiton\Dropbox\ANA-2\test_custer_todo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216" y="1614487"/>
            <a:ext cx="661408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:\UNILAB_PIBIC\modelos_rcp45_quadra\quadro_ANOM_45_p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84" y="1204264"/>
            <a:ext cx="4629856" cy="51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04832" y="22865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BNU-ESM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309312" y="234669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INMCM4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144704" y="3910024"/>
            <a:ext cx="154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HadGEM2-AO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128928" y="403028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MPI-ESM-LR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325088" y="5773992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CanESM2</a:t>
            </a:r>
            <a:endParaRPr lang="pt-BR" dirty="0"/>
          </a:p>
        </p:txBody>
      </p:sp>
      <p:pic>
        <p:nvPicPr>
          <p:cNvPr id="9" name="Imagem 8" descr="D:\UNILAB_PIBIC\modelos_rcp45_quadra\quadro_ANOM_45_ta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768" y="1144136"/>
            <a:ext cx="4211232" cy="53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654304" y="216631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BNU-ESM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758784" y="222644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INMCM4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594176" y="3789768"/>
            <a:ext cx="154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HadGEM2-AO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7578400" y="39100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MPI-ESM-LR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74560" y="565373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CanESM2</a:t>
            </a:r>
            <a:endParaRPr lang="pt-BR" dirty="0"/>
          </a:p>
        </p:txBody>
      </p:sp>
      <p:sp>
        <p:nvSpPr>
          <p:cNvPr id="16" name="Espaço Reservado para Texto 8"/>
          <p:cNvSpPr txBox="1">
            <a:spLocks/>
          </p:cNvSpPr>
          <p:nvPr/>
        </p:nvSpPr>
        <p:spPr>
          <a:xfrm>
            <a:off x="543424" y="0"/>
            <a:ext cx="3886200" cy="1204264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pt-BR" sz="2800" dirty="0" smtClean="0"/>
              <a:t>Anomalia de Precipitação: 2071-2100/RCP 4.5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Texto 9"/>
          <p:cNvSpPr txBox="1">
            <a:spLocks/>
          </p:cNvSpPr>
          <p:nvPr/>
        </p:nvSpPr>
        <p:spPr>
          <a:xfrm>
            <a:off x="4734424" y="0"/>
            <a:ext cx="3886200" cy="1062680"/>
          </a:xfrm>
          <a:prstGeom prst="rect">
            <a:avLst/>
          </a:prstGeom>
        </p:spPr>
        <p:txBody>
          <a:bodyPr/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Anomalia de temperatura: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800" dirty="0" smtClean="0"/>
              <a:t>2071-2100/RCP 4.5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8"/>
          <p:cNvSpPr txBox="1">
            <a:spLocks/>
          </p:cNvSpPr>
          <p:nvPr/>
        </p:nvSpPr>
        <p:spPr>
          <a:xfrm>
            <a:off x="543424" y="0"/>
            <a:ext cx="3886200" cy="1204264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pt-BR" sz="2800" dirty="0" smtClean="0"/>
              <a:t>Anomalia de Precipitação: 2071-2100/RCP 8.5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Texto 9"/>
          <p:cNvSpPr txBox="1">
            <a:spLocks/>
          </p:cNvSpPr>
          <p:nvPr/>
        </p:nvSpPr>
        <p:spPr>
          <a:xfrm>
            <a:off x="4734424" y="0"/>
            <a:ext cx="3886200" cy="1062680"/>
          </a:xfrm>
          <a:prstGeom prst="rect">
            <a:avLst/>
          </a:prstGeom>
        </p:spPr>
        <p:txBody>
          <a:bodyPr/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Anomalia de temperatura: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800" dirty="0" smtClean="0"/>
              <a:t>2071-2100/RCP 8.5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m 17" descr="D:\UNILAB_PIBIC\modelos_rcp85_quadra\quadro_ANOM_85_p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84" y="1444776"/>
            <a:ext cx="4509600" cy="51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D:\UNILAB_PIBIC\modelos_rcp85_quadra\quadro_ANOM_85_ta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168" y="1324520"/>
            <a:ext cx="4148832" cy="505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1264960" y="252708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MIROC5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638528" y="577399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CanESM2.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128928" y="571386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CanESM2.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084576" y="577399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GISS-E2-H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774560" y="55936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GISS-E2-H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144704" y="409040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MPI-ESM-MR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834688" y="391002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MPI-ESM-MR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068800" y="403028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CMCC-CMS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458144" y="38498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CMCC-CMS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189056" y="246695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inmcm4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894816" y="22865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MIROC5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818912" y="222644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inmcm4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Imagem 7" descr="MPI_ESM_LR_RCP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3347"/>
            <a:ext cx="4391618" cy="3293714"/>
          </a:xfrm>
          <a:prstGeom prst="rect">
            <a:avLst/>
          </a:prstGeom>
          <a:noFill/>
        </p:spPr>
      </p:pic>
      <p:pic>
        <p:nvPicPr>
          <p:cNvPr id="30723" name="Imagem 9" descr="HAD_RCP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277" y="37213"/>
            <a:ext cx="4682723" cy="3512043"/>
          </a:xfrm>
          <a:prstGeom prst="rect">
            <a:avLst/>
          </a:prstGeom>
          <a:noFill/>
        </p:spPr>
      </p:pic>
      <p:pic>
        <p:nvPicPr>
          <p:cNvPr id="30722" name="Imagem 10" descr="IN_BNU_RCP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0206"/>
            <a:ext cx="4391616" cy="3297793"/>
          </a:xfrm>
          <a:prstGeom prst="rect">
            <a:avLst/>
          </a:prstGeom>
          <a:noFill/>
        </p:spPr>
      </p:pic>
      <p:pic>
        <p:nvPicPr>
          <p:cNvPr id="30721" name="Imagem 11" descr="CANESM2_RCP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654" y="3393490"/>
            <a:ext cx="4619346" cy="346451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305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10592" y="3368872"/>
            <a:ext cx="108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RCP 4.5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Imagem 5" descr="MPI_MIROC_RCP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91829" cy="3368872"/>
          </a:xfrm>
          <a:prstGeom prst="rect">
            <a:avLst/>
          </a:prstGeom>
          <a:noFill/>
        </p:spPr>
      </p:pic>
      <p:pic>
        <p:nvPicPr>
          <p:cNvPr id="112643" name="Imagem 4" descr="CMCM-CMS_RCP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</p:spPr>
      </p:pic>
      <p:pic>
        <p:nvPicPr>
          <p:cNvPr id="112642" name="Imagem 6" descr="IN_GIS_RCP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8872"/>
            <a:ext cx="4409386" cy="3307040"/>
          </a:xfrm>
          <a:prstGeom prst="rect">
            <a:avLst/>
          </a:prstGeom>
          <a:noFill/>
        </p:spPr>
      </p:pic>
      <p:pic>
        <p:nvPicPr>
          <p:cNvPr id="112641" name="Imagem 7" descr="CANESM2_RCP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24751"/>
            <a:ext cx="4572000" cy="3433249"/>
          </a:xfrm>
          <a:prstGeom prst="rect">
            <a:avLst/>
          </a:prstGeom>
          <a:noFill/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910592" y="3368872"/>
            <a:ext cx="108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RCP 8.5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de tendência- Baixo São Francisco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191" y="1685288"/>
            <a:ext cx="6845379" cy="42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52" y="1625160"/>
            <a:ext cx="7879040" cy="49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de tendência- Três </a:t>
            </a:r>
            <a:r>
              <a:rPr lang="pt-BR" dirty="0" err="1" smtClean="0"/>
              <a:t>Marias</a:t>
            </a:r>
            <a:endParaRPr lang="pt-B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448" y="1865672"/>
            <a:ext cx="7277759" cy="45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420" y="6055426"/>
            <a:ext cx="7331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Fonte: http://educapes.capes.gov.br/handle/capes/174786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http://meioambiente.culturamix.com/blog/wp-content/gallery/5_78/economia-solidaria-e-consumo-conscient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5" y="188550"/>
            <a:ext cx="7976991" cy="44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6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de tendência- Retiro Baixo</a:t>
            </a:r>
            <a:endParaRPr lang="pt-BR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08" y="1504904"/>
            <a:ext cx="7698656" cy="48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de tendência- Sobradinho</a:t>
            </a:r>
            <a:endParaRPr lang="pt-BR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68" y="1504904"/>
            <a:ext cx="8119552" cy="50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594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Tendência Ceará- Vazões-RCP4.5</a:t>
            </a:r>
            <a:endParaRPr lang="pt-BR" dirty="0"/>
          </a:p>
        </p:txBody>
      </p:sp>
      <p:pic>
        <p:nvPicPr>
          <p:cNvPr id="7170" name="Picture 2" descr="D:\TESE\LONGO_PRAZO\CMIP5_JAG_MET\RESULTADOS_PROCESSADOS\vaz\rcp45\bacia25\wavelets\wave_bac_25_modelo_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47" y="3877040"/>
            <a:ext cx="3974613" cy="2980960"/>
          </a:xfrm>
          <a:prstGeom prst="rect">
            <a:avLst/>
          </a:prstGeom>
          <a:noFill/>
        </p:spPr>
      </p:pic>
      <p:pic>
        <p:nvPicPr>
          <p:cNvPr id="7171" name="Picture 3" descr="D:\TESE\LONGO_PRAZO\CMIP5_JAG_MET\RESULTADOS_PROCESSADOS\vaz\rcp45\bacia25\wavelets\wave_bac_25_modelo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416" y="788065"/>
            <a:ext cx="4118632" cy="3088975"/>
          </a:xfrm>
          <a:prstGeom prst="rect">
            <a:avLst/>
          </a:prstGeom>
          <a:noFill/>
        </p:spPr>
      </p:pic>
      <p:pic>
        <p:nvPicPr>
          <p:cNvPr id="7172" name="Picture 4" descr="D:\TESE\LONGO_PRAZO\CMIP5_JAG_MET\RESULTADOS_PROCESSADOS\vaz\rcp45\bacia25\wavelets\wave_bac_25_modelo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00" y="944655"/>
            <a:ext cx="4005860" cy="3004395"/>
          </a:xfrm>
          <a:prstGeom prst="rect">
            <a:avLst/>
          </a:prstGeom>
          <a:noFill/>
        </p:spPr>
      </p:pic>
      <p:pic>
        <p:nvPicPr>
          <p:cNvPr id="7173" name="Picture 5" descr="D:\TESE\LONGO_PRAZO\CMIP5_JAG_MET\RESULTADOS_PROCESSADOS\vaz\rcp45\bacia25\wavelets\wave_bac_25_modelo_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6584" y="3645030"/>
            <a:ext cx="4647416" cy="348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1"/>
                </a:solidFill>
              </a:rPr>
              <a:t>modelos do CMIP5 </a:t>
            </a:r>
            <a:r>
              <a:rPr lang="pt-BR" dirty="0" smtClean="0"/>
              <a:t>indicam que a </a:t>
            </a:r>
            <a:r>
              <a:rPr lang="pt-BR" b="1" dirty="0" smtClean="0">
                <a:solidFill>
                  <a:schemeClr val="accent1"/>
                </a:solidFill>
              </a:rPr>
              <a:t>temperatura </a:t>
            </a:r>
            <a:r>
              <a:rPr lang="pt-BR" dirty="0" smtClean="0"/>
              <a:t>na bacia do rio São Francisco deve </a:t>
            </a:r>
            <a:r>
              <a:rPr lang="pt-BR" b="1" dirty="0" smtClean="0">
                <a:solidFill>
                  <a:schemeClr val="accent1"/>
                </a:solidFill>
              </a:rPr>
              <a:t>aumentar</a:t>
            </a:r>
            <a:r>
              <a:rPr lang="pt-BR" dirty="0" smtClean="0"/>
              <a:t>, com tendência positiva para ambos os cenários.</a:t>
            </a:r>
          </a:p>
          <a:p>
            <a:r>
              <a:rPr lang="pt-BR" dirty="0" smtClean="0"/>
              <a:t>Enquanto a maioria dos modelos indica anomalia positiva de 2°C ou mais nos últimos trinta anos do século XXI para o cenário RCP4.5, para o cenário RCP 8.5  os modelos indicam anomalias superiores a 4,0°C.</a:t>
            </a:r>
          </a:p>
          <a:p>
            <a:r>
              <a:rPr lang="pt-BR" dirty="0" smtClean="0"/>
              <a:t>A ETP apresenta tendência positiva consistente com o aumento de temperatura, chegando a mais de 10% no </a:t>
            </a:r>
            <a:r>
              <a:rPr lang="pt-BR" dirty="0" err="1" smtClean="0"/>
              <a:t>ultimos</a:t>
            </a:r>
            <a:r>
              <a:rPr lang="pt-BR" dirty="0" smtClean="0"/>
              <a:t> trinta anos.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pegada híd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4" y="857250"/>
            <a:ext cx="55173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5BC0EC-08B3-47EA-8DFC-B0F6D891B975}"/>
              </a:ext>
            </a:extLst>
          </p:cNvPr>
          <p:cNvSpPr/>
          <p:nvPr/>
        </p:nvSpPr>
        <p:spPr>
          <a:xfrm>
            <a:off x="347663" y="1106092"/>
            <a:ext cx="3378994" cy="516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sp>
        <p:nvSpPr>
          <p:cNvPr id="8196" name="CaixaDeTexto 2"/>
          <p:cNvSpPr txBox="1">
            <a:spLocks noChangeArrowheads="1"/>
          </p:cNvSpPr>
          <p:nvPr/>
        </p:nvSpPr>
        <p:spPr bwMode="auto">
          <a:xfrm>
            <a:off x="347663" y="1214437"/>
            <a:ext cx="33789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350" b="1">
                <a:solidFill>
                  <a:schemeClr val="bg1"/>
                </a:solidFill>
              </a:rPr>
              <a:t>NOSSO CONSUMO VAI ALÉM DA TORNEIRA</a:t>
            </a:r>
          </a:p>
        </p:txBody>
      </p:sp>
      <p:sp>
        <p:nvSpPr>
          <p:cNvPr id="8197" name="CaixaDeTexto 3"/>
          <p:cNvSpPr txBox="1">
            <a:spLocks noChangeArrowheads="1"/>
          </p:cNvSpPr>
          <p:nvPr/>
        </p:nvSpPr>
        <p:spPr bwMode="auto">
          <a:xfrm>
            <a:off x="347663" y="1591866"/>
            <a:ext cx="33789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300"/>
              <a:t>PEGADA HÍDRICA</a:t>
            </a:r>
          </a:p>
        </p:txBody>
      </p:sp>
      <p:sp>
        <p:nvSpPr>
          <p:cNvPr id="8198" name="CaixaDeTexto 2"/>
          <p:cNvSpPr txBox="1">
            <a:spLocks noChangeArrowheads="1"/>
          </p:cNvSpPr>
          <p:nvPr/>
        </p:nvSpPr>
        <p:spPr bwMode="auto">
          <a:xfrm>
            <a:off x="198835" y="5161360"/>
            <a:ext cx="30396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500"/>
              <a:t>ONDE ESTÁ O SEU MAIOR CONSUMO DE ÁGUA VIRTUAL? VOCÊ CONSEGUE FAZER UMA LISTA?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420" y="6055426"/>
            <a:ext cx="7331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Fonte: http://educapes.capes.gov.br/handle/capes/174786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47160CBB-6D94-4E9F-AB4E-D2BC2B54614D}"/>
              </a:ext>
            </a:extLst>
          </p:cNvPr>
          <p:cNvSpPr/>
          <p:nvPr/>
        </p:nvSpPr>
        <p:spPr>
          <a:xfrm>
            <a:off x="4998244" y="1980010"/>
            <a:ext cx="3817144" cy="2116931"/>
          </a:xfrm>
          <a:prstGeom prst="cloudCallout">
            <a:avLst>
              <a:gd name="adj1" fmla="val 31934"/>
              <a:gd name="adj2" fmla="val 10162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8A20E-1354-43B0-A162-09705A656FC4}"/>
              </a:ext>
            </a:extLst>
          </p:cNvPr>
          <p:cNvSpPr txBox="1"/>
          <p:nvPr/>
        </p:nvSpPr>
        <p:spPr>
          <a:xfrm rot="21339089">
            <a:off x="5235179" y="2458552"/>
            <a:ext cx="352067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O problema está apenas no uso residencial?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C97EE4-0536-4224-BB23-C3C42167F3F1}"/>
              </a:ext>
            </a:extLst>
          </p:cNvPr>
          <p:cNvSpPr/>
          <p:nvPr/>
        </p:nvSpPr>
        <p:spPr>
          <a:xfrm>
            <a:off x="4889898" y="857250"/>
            <a:ext cx="4135040" cy="6060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sp>
        <p:nvSpPr>
          <p:cNvPr id="10245" name="CaixaDeTexto 6"/>
          <p:cNvSpPr txBox="1">
            <a:spLocks noChangeArrowheads="1"/>
          </p:cNvSpPr>
          <p:nvPr/>
        </p:nvSpPr>
        <p:spPr bwMode="auto">
          <a:xfrm>
            <a:off x="4889898" y="956072"/>
            <a:ext cx="4135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100" b="1">
                <a:solidFill>
                  <a:schemeClr val="bg1"/>
                </a:solidFill>
              </a:rPr>
              <a:t>SABE RESPONDER ESSA QUESTÃO?</a:t>
            </a:r>
          </a:p>
        </p:txBody>
      </p:sp>
      <p:pic>
        <p:nvPicPr>
          <p:cNvPr id="10246" name="Picture 2" descr="Resultado de imagem para pegada híd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632"/>
            <a:ext cx="4731544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6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ecisaoclinica.com/wp-content/uploads/2011/06/diaagu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2"/>
          <a:stretch>
            <a:fillRect/>
          </a:stretch>
        </p:blipFill>
        <p:spPr>
          <a:xfrm>
            <a:off x="827480" y="188550"/>
            <a:ext cx="7884460" cy="5231955"/>
          </a:xfr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420" y="6055426"/>
            <a:ext cx="7331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Fonte: http://educapes.capes.gov.br/handle/capes/174786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virtual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1" y="332570"/>
            <a:ext cx="6631781" cy="49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5923360" y="3645030"/>
            <a:ext cx="265390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350" dirty="0"/>
              <a:t>Pegada hídrica média mundial. Os valores podem variar conforme as características da produção local. Mas já dá para ter uma ideia do impacto.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420" y="5716872"/>
            <a:ext cx="7331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Fonte: http://educapes.capes.gov.br/handle/capes/174786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4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Hídrica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1209" y="2206589"/>
            <a:ext cx="148470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Planejamento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Estratégico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9664" y="3717040"/>
            <a:ext cx="1386247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Controle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Gerencial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64" y="5336385"/>
            <a:ext cx="138624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Controle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Operacional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5471" y="1477450"/>
            <a:ext cx="748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Segundo Porto </a:t>
            </a:r>
            <a:r>
              <a:rPr lang="pt-BR" dirty="0" err="1" smtClean="0"/>
              <a:t>et</a:t>
            </a:r>
            <a:r>
              <a:rPr lang="pt-BR" dirty="0" smtClean="0"/>
              <a:t> al.(1997)  os problemas decisórios possuem três níveis hierárquicos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07254" y="2529755"/>
            <a:ext cx="2853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-Política de longo prazo;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-Instalação de infraestrutura;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3" name="Conector em curva 12"/>
          <p:cNvCxnSpPr>
            <a:stCxn id="5" idx="3"/>
            <a:endCxn id="11" idx="1"/>
          </p:cNvCxnSpPr>
          <p:nvPr/>
        </p:nvCxnSpPr>
        <p:spPr>
          <a:xfrm>
            <a:off x="2145911" y="2529755"/>
            <a:ext cx="461343" cy="3231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607253" y="3582059"/>
            <a:ext cx="2853794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Planejamento da operação de reservatórios, 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Planejamento da operação de redes hidrológicas e de monitoramento;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Orçamentos anuais 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9" name="Conector em curva 18"/>
          <p:cNvCxnSpPr>
            <a:stCxn id="7" idx="3"/>
            <a:endCxn id="15" idx="1"/>
          </p:cNvCxnSpPr>
          <p:nvPr/>
        </p:nvCxnSpPr>
        <p:spPr>
          <a:xfrm>
            <a:off x="2145911" y="4040206"/>
            <a:ext cx="461342" cy="4190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607252" y="5561454"/>
            <a:ext cx="285379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- Operação de sistemas de recursos hídricos em tempo real;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0" name="Conector em curva 29"/>
          <p:cNvCxnSpPr>
            <a:stCxn id="8" idx="3"/>
            <a:endCxn id="25" idx="1"/>
          </p:cNvCxnSpPr>
          <p:nvPr/>
        </p:nvCxnSpPr>
        <p:spPr>
          <a:xfrm>
            <a:off x="2145911" y="5659551"/>
            <a:ext cx="461341" cy="36356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cima e para baixo 30"/>
          <p:cNvSpPr/>
          <p:nvPr/>
        </p:nvSpPr>
        <p:spPr>
          <a:xfrm>
            <a:off x="1267920" y="2852920"/>
            <a:ext cx="432060" cy="864119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e para baixo 31"/>
          <p:cNvSpPr/>
          <p:nvPr/>
        </p:nvSpPr>
        <p:spPr>
          <a:xfrm>
            <a:off x="1267920" y="4363371"/>
            <a:ext cx="432060" cy="973014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52149" y="2420860"/>
            <a:ext cx="3425347" cy="41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06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1. Introdução:</a:t>
            </a:r>
            <a:br>
              <a:rPr lang="pt-BR" sz="2800" dirty="0" smtClean="0"/>
            </a:br>
            <a:r>
              <a:rPr lang="pt-BR" sz="2800" dirty="0" smtClean="0"/>
              <a:t>Escalas Temporais x Clima e Recursos Hídricos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29157" y="3212970"/>
            <a:ext cx="1643876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Alguns anos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Variabilidade </a:t>
            </a:r>
            <a:r>
              <a:rPr lang="pt-BR" dirty="0" err="1" smtClean="0">
                <a:solidFill>
                  <a:schemeClr val="bg1"/>
                </a:solidFill>
              </a:rPr>
              <a:t>decadal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31550" y="4869200"/>
            <a:ext cx="1643876" cy="92333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-Alguns dias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Condições de Tempo 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03809" y="2381313"/>
            <a:ext cx="3425348" cy="41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6079" y="2233533"/>
            <a:ext cx="262773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-Algumas décadas: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Mudanças Climáticas;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Variabilidade de Baixa frequência.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52150" y="4869201"/>
            <a:ext cx="18722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-Alguns meses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Variabilidade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Interanual e Sazonal.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715</Words>
  <Application>Microsoft Office PowerPoint</Application>
  <PresentationFormat>Apresentação na tela (4:3)</PresentationFormat>
  <Paragraphs>223</Paragraphs>
  <Slides>33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Arial Unicode MS</vt:lpstr>
      <vt:lpstr>Bookman Old Style</vt:lpstr>
      <vt:lpstr>Calibri</vt:lpstr>
      <vt:lpstr>Calibri Light</vt:lpstr>
      <vt:lpstr>Courier New</vt:lpstr>
      <vt:lpstr>Garamond</vt:lpstr>
      <vt:lpstr>Times New Roman</vt:lpstr>
      <vt:lpstr>Tw Cen MT</vt:lpstr>
      <vt:lpstr>Wingdings</vt:lpstr>
      <vt:lpstr>Wingdings 2</vt:lpstr>
      <vt:lpstr>Wingdings 3</vt:lpstr>
      <vt:lpstr>Mediano</vt:lpstr>
      <vt:lpstr>Segurança hídrica e mudanças climáticas</vt:lpstr>
      <vt:lpstr>Segurança Hídrica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Segurança Hídrica</vt:lpstr>
      <vt:lpstr>1. Introdução: Escalas Temporais x Clima e Recursos Hídricos</vt:lpstr>
      <vt:lpstr>Fonte: http://educapes.capes.gov.br/handle/capes/206193 </vt:lpstr>
      <vt:lpstr>Variabilidade e Estacionariedade</vt:lpstr>
      <vt:lpstr>O clima e a variabilidade climática</vt:lpstr>
      <vt:lpstr> Metodologia- Métodos Clássicos </vt:lpstr>
      <vt:lpstr>Temperatura – Piranhas -Assu</vt:lpstr>
      <vt:lpstr>Precipitação</vt:lpstr>
      <vt:lpstr>Vazões:Piranha-Assu</vt:lpstr>
      <vt:lpstr>Ceará-Vazões</vt:lpstr>
      <vt:lpstr>Espectro de potência da Chuva no Ceará</vt:lpstr>
      <vt:lpstr>Tendência para o Brasil-vazões ONS</vt:lpstr>
      <vt:lpstr>Tendência- Mann Kendall-Sen</vt:lpstr>
      <vt:lpstr>Apresentação do PowerPoint</vt:lpstr>
      <vt:lpstr>Apresentação do PowerPoint</vt:lpstr>
      <vt:lpstr>Man-Kendall-Sen-São Francisco</vt:lpstr>
      <vt:lpstr>Apresentação do PowerPoint</vt:lpstr>
      <vt:lpstr>Apresentação do PowerPoint</vt:lpstr>
      <vt:lpstr>Apresentação do PowerPoint</vt:lpstr>
      <vt:lpstr>Apresentação do PowerPoint</vt:lpstr>
      <vt:lpstr>Análise de tendência- Baixo São Francisco</vt:lpstr>
      <vt:lpstr>Análise de tendência- Três Marias</vt:lpstr>
      <vt:lpstr>Análise de tendência- Retiro Baixo</vt:lpstr>
      <vt:lpstr>Análise de tendência- Sobradinho</vt:lpstr>
      <vt:lpstr>Tendência Ceará- Vazões-RCP4.5</vt:lpstr>
      <vt:lpstr>Conclusões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CLIMÁTICAS E OS RECURSOS HÍDRICOS:  Mudanças Climáticas e suas implicações nos recursos hídricos e sustentabilidade da agricultura</dc:title>
  <dc:creator>Cleiton Silveira</dc:creator>
  <cp:lastModifiedBy>presidencia</cp:lastModifiedBy>
  <cp:revision>83</cp:revision>
  <dcterms:created xsi:type="dcterms:W3CDTF">2013-08-08T16:41:03Z</dcterms:created>
  <dcterms:modified xsi:type="dcterms:W3CDTF">2018-06-12T03:02:09Z</dcterms:modified>
</cp:coreProperties>
</file>