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6" r:id="rId2"/>
    <p:sldId id="279" r:id="rId3"/>
    <p:sldId id="278" r:id="rId4"/>
    <p:sldId id="259" r:id="rId5"/>
    <p:sldId id="258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62" r:id="rId22"/>
    <p:sldId id="273" r:id="rId23"/>
    <p:sldId id="277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14" autoAdjust="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117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526A4-4873-4F00-96A1-83CB345EC28E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71E31-C330-4149-A024-F858C5CA460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931224" cy="1143000"/>
          </a:xfrm>
        </p:spPr>
        <p:txBody>
          <a:bodyPr>
            <a:noAutofit/>
          </a:bodyPr>
          <a:lstStyle>
            <a:lvl1pPr>
              <a:defRPr sz="4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5079177"/>
            <a:ext cx="904625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/>
              </a:rPr>
              <a:t>  </a:t>
            </a: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Este trabalho está licenciado  </a:t>
            </a:r>
            <a:r>
              <a:rPr lang="pt-BR" sz="1200" dirty="0" err="1" smtClean="0">
                <a:latin typeface="+mj-lt"/>
                <a:cs typeface="Arial" charset="0"/>
              </a:rPr>
              <a:t>by</a:t>
            </a:r>
            <a:r>
              <a:rPr lang="pt-BR" sz="1200" dirty="0" smtClean="0">
                <a:latin typeface="+mj-lt"/>
                <a:cs typeface="Arial" charset="0"/>
              </a:rPr>
              <a:t> Iolanda Bueno de Camargo Cortelazzo  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com uma Licença</a:t>
            </a:r>
            <a:b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 </a:t>
            </a:r>
            <a:r>
              <a:rPr kumimoji="0" lang="pt-B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  <a:hlinkClick r:id="rId2"/>
              </a:rPr>
              <a:t>Creative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  <a:hlinkClick r:id="rId2"/>
              </a:rPr>
              <a:t> </a:t>
            </a:r>
            <a:r>
              <a:rPr kumimoji="0" lang="pt-B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  <a:hlinkClick r:id="rId2"/>
              </a:rPr>
              <a:t>Commons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  <a:hlinkClick r:id="rId2"/>
              </a:rPr>
              <a:t> - </a:t>
            </a:r>
            <a:r>
              <a:rPr kumimoji="0" lang="pt-B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  <a:hlinkClick r:id="rId2"/>
              </a:rPr>
              <a:t>Atribuição-CompartilhaIgual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  <a:hlinkClick r:id="rId2"/>
              </a:rPr>
              <a:t> 4.0 Internacional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. </a:t>
            </a:r>
            <a:b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rPr>
              <a:t>Baseado no artigo de </a:t>
            </a:r>
            <a:r>
              <a:rPr lang="pt-BR" sz="1200" b="0" kern="1200" baseline="0" dirty="0" err="1" smtClean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Pradeep</a:t>
            </a:r>
            <a:r>
              <a:rPr lang="pt-BR" sz="1200" b="0" kern="12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Kumar </a:t>
            </a:r>
            <a:r>
              <a:rPr lang="pt-BR" sz="1200" b="0" kern="1200" baseline="0" dirty="0" err="1" smtClean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Misra</a:t>
            </a:r>
            <a:r>
              <a:rPr lang="pt-BR" sz="1200" b="0" kern="12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publicado em </a:t>
            </a:r>
            <a:r>
              <a:rPr lang="pt-BR" sz="800" dirty="0" smtClean="0">
                <a:latin typeface="+mj-lt"/>
                <a:ea typeface="Tahoma" pitchFamily="34" charset="0"/>
                <a:cs typeface="Tahoma" pitchFamily="34" charset="0"/>
              </a:rPr>
              <a:t>https://oerknowledgecloud.org/sites/oerknowledgecloud.org/files/OERAsia_Symposium_Penang_2012_Proceedings-3.pdf </a:t>
            </a:r>
            <a:endParaRPr kumimoji="0" lang="pt-B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charset="0"/>
            </a:endParaRPr>
          </a:p>
        </p:txBody>
      </p:sp>
      <p:pic>
        <p:nvPicPr>
          <p:cNvPr id="6" name="Picture 2" descr="Licença Creative Commons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5661248"/>
            <a:ext cx="838200" cy="2952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E99CFA-E91E-4CD6-AB03-9700EE7606D1}" type="datetimeFigureOut">
              <a:rPr lang="pt-BR" smtClean="0"/>
              <a:pPr/>
              <a:t>16/10/2017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0F7816-36C4-4791-B25E-D399EE23C669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cortelazzo@utfpr.edu.b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Princípios Pedagógicos para a produção de REA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Iolanda Bueno de Camargo Cortelazzo</a:t>
            </a:r>
            <a:br>
              <a:rPr lang="pt-BR" dirty="0" smtClean="0"/>
            </a:br>
            <a:r>
              <a:rPr lang="pt-BR" dirty="0" smtClean="0"/>
              <a:t>COTED-CT /UTFPR</a:t>
            </a:r>
          </a:p>
          <a:p>
            <a:r>
              <a:rPr lang="pt-BR" sz="1200" dirty="0" smtClean="0">
                <a:latin typeface="+mj-lt"/>
                <a:hlinkClick r:id="rId2"/>
              </a:rPr>
              <a:t>icortelazzo@utfpr.edu.br</a:t>
            </a:r>
            <a:endParaRPr lang="pt-BR" sz="1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Escolha o desenho instrucional adequado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4047728"/>
          </a:xfrm>
        </p:spPr>
        <p:txBody>
          <a:bodyPr/>
          <a:lstStyle/>
          <a:p>
            <a:r>
              <a:rPr lang="pt-BR" dirty="0" smtClean="0"/>
              <a:t>Será que imagem, texto, áudio, vídeo, animação darão conta?</a:t>
            </a:r>
          </a:p>
          <a:p>
            <a:r>
              <a:rPr lang="pt-BR" dirty="0" smtClean="0"/>
              <a:t>Ou será que atrairão apenas os iniciantes?</a:t>
            </a:r>
          </a:p>
          <a:p>
            <a:r>
              <a:rPr lang="pt-BR" dirty="0" smtClean="0"/>
              <a:t>Ou será que distrairá do foco de aprendizagem?</a:t>
            </a:r>
          </a:p>
          <a:p>
            <a:r>
              <a:rPr lang="pt-BR" dirty="0" smtClean="0"/>
              <a:t>Que tal pensar em um equilíbrio de mídias que amplie a aprendizagem?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que menos pode ser mais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3648" y="836712"/>
            <a:ext cx="735516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Assegure interatividade instrucional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/>
          <a:lstStyle/>
          <a:p>
            <a:r>
              <a:rPr lang="pt-BR" dirty="0" smtClean="0"/>
              <a:t>Seu REA estimula o usuário a fazer coisas que melhorem sua habilidade e prontidão?</a:t>
            </a:r>
          </a:p>
          <a:p>
            <a:r>
              <a:rPr lang="pt-BR" dirty="0" smtClean="0"/>
              <a:t>Desperta interesse na aprendizagem?</a:t>
            </a:r>
          </a:p>
          <a:p>
            <a:r>
              <a:rPr lang="pt-BR" dirty="0" smtClean="0"/>
              <a:t>Fortalece a habilidade de aprender?</a:t>
            </a:r>
          </a:p>
          <a:p>
            <a:r>
              <a:rPr lang="pt-BR" dirty="0" smtClean="0"/>
              <a:t>Provoca análise, síntese, associação com o já conhecido?</a:t>
            </a:r>
          </a:p>
          <a:p>
            <a:pPr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adicionar  jogo, simulação, </a:t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demonstração ou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quizzes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836712"/>
            <a:ext cx="7762056" cy="866360"/>
          </a:xfrm>
        </p:spPr>
        <p:txBody>
          <a:bodyPr>
            <a:normAutofit/>
          </a:bodyPr>
          <a:lstStyle/>
          <a:p>
            <a:r>
              <a:rPr lang="pt-BR" dirty="0" smtClean="0"/>
              <a:t>Inclua exercícios interessantes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Que tipos de exercícios a equipe vai propor?</a:t>
            </a:r>
          </a:p>
          <a:p>
            <a:r>
              <a:rPr lang="pt-BR" dirty="0" smtClean="0"/>
              <a:t>Que  habilidades a equipe quer desenvolver?</a:t>
            </a:r>
          </a:p>
          <a:p>
            <a:r>
              <a:rPr lang="pt-BR" dirty="0" smtClean="0"/>
              <a:t>Jogos e simulações podem contemplar esses objetivos?</a:t>
            </a:r>
          </a:p>
          <a:p>
            <a:r>
              <a:rPr lang="pt-BR" dirty="0" smtClean="0"/>
              <a:t>Que exercícios podem trazer experiências significativas  e  conhecimento?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colocar endereços da Web referentes a exercícios e software interativo do tipo 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</a:rPr>
              <a:t>hands 0n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para ampliar as ações pedagógicas.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7859216" cy="1143000"/>
          </a:xfrm>
        </p:spPr>
        <p:txBody>
          <a:bodyPr>
            <a:noAutofit/>
          </a:bodyPr>
          <a:lstStyle/>
          <a:p>
            <a:r>
              <a:rPr lang="pt-BR" sz="4000" dirty="0" smtClean="0"/>
              <a:t>Envolva os usuários para praticar e aprender coisas novas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191744"/>
          </a:xfrm>
        </p:spPr>
        <p:txBody>
          <a:bodyPr/>
          <a:lstStyle/>
          <a:p>
            <a:r>
              <a:rPr lang="pt-BR" dirty="0" smtClean="0"/>
              <a:t>Que tal começar com uma avaliação de habilidades e conhecimentos?</a:t>
            </a:r>
          </a:p>
          <a:p>
            <a:r>
              <a:rPr lang="pt-BR" dirty="0" smtClean="0"/>
              <a:t>Qual o melhor, matérias estáticas, ou movimento e ação para manter a atenção do usuário?</a:t>
            </a:r>
          </a:p>
          <a:p>
            <a:r>
              <a:rPr lang="pt-BR" dirty="0" smtClean="0"/>
              <a:t>Sequências longas, ou clips e módulos curtos entretêm us usuários?</a:t>
            </a:r>
          </a:p>
          <a:p>
            <a:endParaRPr lang="pt-BR" dirty="0" smtClean="0"/>
          </a:p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instigá-los a ampliar seu conhecimento indicando </a:t>
            </a:r>
            <a:r>
              <a:rPr lang="pt-BR" i="1" dirty="0" err="1" smtClean="0">
                <a:solidFill>
                  <a:schemeClr val="accent1">
                    <a:lumMod val="75000"/>
                  </a:schemeClr>
                </a:solidFill>
              </a:rPr>
              <a:t>websites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para buscas.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Assegure-se de que a apresentação do conteúdo seja correta e efetiva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389120"/>
          </a:xfrm>
        </p:spPr>
        <p:txBody>
          <a:bodyPr/>
          <a:lstStyle/>
          <a:p>
            <a:r>
              <a:rPr lang="pt-BR" dirty="0" smtClean="0"/>
              <a:t>Que profundidade e precisão o conteúdo precisa ter?</a:t>
            </a:r>
          </a:p>
          <a:p>
            <a:r>
              <a:rPr lang="pt-BR" dirty="0" smtClean="0"/>
              <a:t>Que partes do planejamento são essenciais para esse propósito? </a:t>
            </a:r>
          </a:p>
          <a:p>
            <a:r>
              <a:rPr lang="pt-BR" dirty="0" smtClean="0"/>
              <a:t>Que mídias atendem os objetivos de ensino?</a:t>
            </a:r>
          </a:p>
          <a:p>
            <a:r>
              <a:rPr lang="pt-BR" dirty="0" smtClean="0"/>
              <a:t>Que estratégias atendem os objetivos de aprendizagem?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colocar no início uma questão instigadora ou um “quebra gelo” para motivar</a:t>
            </a:r>
            <a:r>
              <a:rPr lang="pt-BR" dirty="0" smtClean="0"/>
              <a:t>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836712"/>
            <a:ext cx="7787208" cy="1143000"/>
          </a:xfrm>
        </p:spPr>
        <p:txBody>
          <a:bodyPr>
            <a:noAutofit/>
          </a:bodyPr>
          <a:lstStyle/>
          <a:p>
            <a:r>
              <a:rPr lang="pt-BR" dirty="0" smtClean="0"/>
              <a:t>Crie um ambiente envolvente de aprendizagem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Um ambiente  de ensino pode ser envolvente? Como?</a:t>
            </a:r>
          </a:p>
          <a:p>
            <a:r>
              <a:rPr lang="pt-BR" dirty="0" smtClean="0"/>
              <a:t>Há a necessidade de símbolos, terminologia específica, e procedimentos para utilizar o REA? </a:t>
            </a:r>
          </a:p>
          <a:p>
            <a:r>
              <a:rPr lang="pt-BR" dirty="0" smtClean="0"/>
              <a:t>Ou ele precisa ter as linguagens integradas, ser intuitivo e interativo?</a:t>
            </a:r>
          </a:p>
          <a:p>
            <a:r>
              <a:rPr lang="pt-BR" dirty="0" smtClean="0"/>
              <a:t>Que tipo de experiências o REA deve oferecer? Estáticas e repetitivas ou reflexivas  e provocativas?</a:t>
            </a:r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 Lembre-se  que “a quantidade de informação adequada, apresentada da maneira certa, </a:t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pela razão adequada alinhadas às mídias certas compõem o ambiente adequado.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836712"/>
            <a:ext cx="7690048" cy="1143000"/>
          </a:xfrm>
        </p:spPr>
        <p:txBody>
          <a:bodyPr>
            <a:noAutofit/>
          </a:bodyPr>
          <a:lstStyle/>
          <a:p>
            <a:r>
              <a:rPr lang="pt-BR" dirty="0" smtClean="0"/>
              <a:t>Propicie boas experiências de aprendizagem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Que tipo de experiência de aprendizagem é memorável e inesquecível?</a:t>
            </a:r>
          </a:p>
          <a:p>
            <a:r>
              <a:rPr lang="pt-BR" dirty="0" smtClean="0"/>
              <a:t>O usuário pode desenvolver suas habilidade sem aprender o conteúdo?</a:t>
            </a:r>
          </a:p>
          <a:p>
            <a:r>
              <a:rPr lang="pt-BR" dirty="0" smtClean="0"/>
              <a:t>Pode haver conhecimento significativo sem aplicabilidade efetiva?</a:t>
            </a:r>
          </a:p>
          <a:p>
            <a:r>
              <a:rPr lang="pt-BR" dirty="0" smtClean="0"/>
              <a:t>Pode haver aprendizagem significativa sem envolvimento e respostas às suas necessidades?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selecionar atividades apropriadas para envolver os usuários nas experiências de forma significativa.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8229600" cy="1143000"/>
          </a:xfrm>
        </p:spPr>
        <p:txBody>
          <a:bodyPr>
            <a:noAutofit/>
          </a:bodyPr>
          <a:lstStyle/>
          <a:p>
            <a:r>
              <a:rPr lang="pt-BR" dirty="0" smtClean="0"/>
              <a:t>Siga a abordagem de ensino para um leigo no assunto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4119736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O que seu usuário já conhece sobre o assunto?</a:t>
            </a:r>
          </a:p>
          <a:p>
            <a:r>
              <a:rPr lang="pt-BR" dirty="0" smtClean="0"/>
              <a:t>E se ele não souber nada, poderá entender com o REA que sua equipe está desenhando?</a:t>
            </a:r>
          </a:p>
          <a:p>
            <a:r>
              <a:rPr lang="pt-BR" dirty="0" smtClean="0"/>
              <a:t>Explicações ou teoria de mais não poderia assustar o seu usuário?</a:t>
            </a:r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que se prover diferentes formas de abordagem (figuras, sons, interação, exercícios) poderá tornar </a:t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assunto mais interessante.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836712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pt-BR" sz="4400" dirty="0" smtClean="0"/>
              <a:t>Desenhe seu REA completamente antes de implementá-lo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4119736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Que diferenças entre o REA e a sala de aula precisam ser consideradas?</a:t>
            </a:r>
          </a:p>
          <a:p>
            <a:r>
              <a:rPr lang="pt-BR" dirty="0" smtClean="0"/>
              <a:t>Que tal começar em um rascunho com lápis e papel? </a:t>
            </a:r>
          </a:p>
          <a:p>
            <a:r>
              <a:rPr lang="pt-BR" dirty="0" smtClean="0"/>
              <a:t>Que mídias ou ferramentas melhor se adéquam ao seu REA?</a:t>
            </a:r>
          </a:p>
          <a:p>
            <a:r>
              <a:rPr lang="pt-BR" dirty="0" smtClean="0"/>
              <a:t>Que volume de texto escrito precisará ter?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  Lembre-se de que o texto verbal pode ser integrado com esquemas, gráficos, ilustrações que podem resumir e enfatizar pontos chave do conteúdo.  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4400" dirty="0" smtClean="0"/>
              <a:t>Mantenha seu pacote simples e interessante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Qual deve ser o tom da interlocução no REA?</a:t>
            </a:r>
          </a:p>
          <a:p>
            <a:r>
              <a:rPr lang="pt-BR" dirty="0" smtClean="0"/>
              <a:t>Quanto de leituras e tutoriais pode ser solicitado no REA?</a:t>
            </a:r>
          </a:p>
          <a:p>
            <a:r>
              <a:rPr lang="pt-BR" dirty="0" smtClean="0"/>
              <a:t>Jogos educativos e mídia interativa, guias e referência e artigos podem agregar valor ao seu REA?</a:t>
            </a:r>
          </a:p>
          <a:p>
            <a:r>
              <a:rPr lang="pt-BR" dirty="0" smtClean="0"/>
              <a:t>Que cuidados se deve ter com vídeo, animação e imagens pesadas?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manter seu REA curto, fácil de utilizar  com doses adequadas de informação.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827584" y="908720"/>
            <a:ext cx="7931224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Fonte de informações</a:t>
            </a: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395536" y="1700808"/>
            <a:ext cx="8229600" cy="35970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MISRA, Pradeep Kumar. 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Design and development of effective OER: useful pedagogical principles</a:t>
            </a:r>
            <a:r>
              <a:rPr kumimoji="0" lang="pt-B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Dr. Pradeep Kumar Misra é Professor Associado em Tecnologia Educacional da “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Faculty of Education and Allied Sciences, </a:t>
            </a:r>
            <a:r>
              <a:rPr kumimoji="0" lang="pt-B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M.J.P. Rohilkhand University”, Bareilly (U.P.)-243006, India.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E-mail: pradeepkmisra@yahoo.com</a:t>
            </a: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Observações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Os aspectos técnicos são muito importantes.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Os princípios pedagógicos são essenciais.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 debate na equipe sobre ambos é fundamental</a:t>
            </a:r>
            <a:r>
              <a:rPr lang="pt-B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Estados de aprendizagem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176464"/>
          </a:xfrm>
        </p:spPr>
        <p:txBody>
          <a:bodyPr>
            <a:normAutofit fontScale="92500"/>
          </a:bodyPr>
          <a:lstStyle/>
          <a:p>
            <a:pPr marL="0" algn="just">
              <a:buNone/>
            </a:pPr>
            <a:r>
              <a:rPr lang="pt-BR" dirty="0" smtClean="0"/>
              <a:t>“</a:t>
            </a:r>
            <a:r>
              <a:rPr lang="pt-B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 pessoas aprendem de diferentes maneiras. A condição ou estado de aprendizagem  de um indivíduo possibilita que ele/ ela se envolva de maneira proveitosa em uma dada atividade e aprendizagem. A prontidão de um indivíduo depende de fatores como sua experiência passada, seu desenvolvimento cognitivo, estado afetivo, e motivação. </a:t>
            </a:r>
          </a:p>
          <a:p>
            <a:pPr marL="0" algn="just">
              <a:buNone/>
            </a:pPr>
            <a:r>
              <a:rPr lang="pt-BR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Também depende de métodos instrucionais e  materiais a serem utilizados </a:t>
            </a:r>
          </a:p>
          <a:p>
            <a:pPr marL="0" algn="r">
              <a:buNone/>
            </a:pPr>
            <a:r>
              <a:rPr lang="pt-BR" dirty="0" smtClean="0"/>
              <a:t>(MISRA, 2012, p. 2)</a:t>
            </a:r>
            <a:r>
              <a:rPr lang="en-US" dirty="0" smtClean="0"/>
              <a:t>.</a:t>
            </a:r>
            <a:endParaRPr lang="pt-BR" dirty="0" smtClean="0"/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 flipH="1">
            <a:off x="6732240" y="638132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Abordagem para leigos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8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Os  desenvolvedores de REA devem aplicar a abordagem de ensino para leigos. Essa abordagem trabalha no princípio de que você é capaz de ensinar uma pessoa que não conhece nada sobre um assunto. Seguindo essa abordagem, os desenvolvedores podem prover mais de uma forma de aprendizagem de conteúdo para os usuários.</a:t>
            </a:r>
          </a:p>
          <a:p>
            <a:pPr algn="r">
              <a:buNone/>
            </a:pPr>
            <a:r>
              <a:rPr lang="pt-BR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(MISRA, 2012, p. 5)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endParaRPr lang="pt-BR" dirty="0"/>
          </a:p>
        </p:txBody>
      </p:sp>
      <p:sp>
        <p:nvSpPr>
          <p:cNvPr id="4" name="Seta para a direita 3">
            <a:hlinkClick r:id="rId2" action="ppaction://hlinksldjump"/>
          </p:cNvPr>
          <p:cNvSpPr/>
          <p:nvPr/>
        </p:nvSpPr>
        <p:spPr>
          <a:xfrm flipH="1">
            <a:off x="6732240" y="638132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MISRA, </a:t>
            </a:r>
            <a:r>
              <a:rPr lang="en-US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Pradeep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Kumar.  </a:t>
            </a:r>
            <a:r>
              <a:rPr lang="en-US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Design and development of effective OER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useful pedagogical principles. </a:t>
            </a:r>
            <a:r>
              <a:rPr lang="en-US" sz="2400" dirty="0" smtClean="0">
                <a:latin typeface="+mj-lt"/>
                <a:ea typeface="Tahoma" pitchFamily="34" charset="0"/>
                <a:cs typeface="Tahoma" pitchFamily="34" charset="0"/>
              </a:rPr>
              <a:t>UNESCO/COL </a:t>
            </a:r>
            <a:r>
              <a:rPr lang="pt-BR" sz="2400" dirty="0" smtClean="0">
                <a:latin typeface="+mj-lt"/>
              </a:rPr>
              <a:t>OER </a:t>
            </a:r>
            <a:r>
              <a:rPr lang="en-US" sz="2400" dirty="0" smtClean="0">
                <a:latin typeface="+mj-lt"/>
              </a:rPr>
              <a:t>Knowledge Cloud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pt-B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Disponível em: &lt;https://oerknowledgecloud.org/sites/oerknowledgecloud.org/files/OERAsia_Symposium_Penang_2012_Proceedings-3.pdf &gt;. Acesso em 12 et. 2017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Informação inicial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Esta apresentação é uma adaptação das questões apresentadas sobre os princípios pedagógicos que precisam ser considerados conforme o texto de </a:t>
            </a:r>
            <a:r>
              <a:rPr lang="pt-BR" dirty="0" err="1" smtClean="0"/>
              <a:t>Misra</a:t>
            </a:r>
            <a:r>
              <a:rPr lang="pt-BR" dirty="0" smtClean="0"/>
              <a:t> (2012) como orientação para os estudantes da disciplina Educação Inclusiva e Diversidade dos cursos de licenciatura em Matemática, Física e Letras- Inglês da UTFPR – Campus Curitiba.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pt-BR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… parece essencial que além da expertise técnica, os desenvolvedores devam ter suficiente </a:t>
            </a:r>
            <a:r>
              <a:rPr lang="pt-BR" i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conhecimento sobre princípios pedagógicos </a:t>
            </a:r>
            <a:r>
              <a:rPr lang="pt-BR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úteis. Há uma variedade de princípios pedagógicos  que podem ser empregados </a:t>
            </a:r>
            <a:r>
              <a:rPr lang="pt-BR" i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para desenhar e desenvolver REA</a:t>
            </a:r>
            <a:r>
              <a:rPr lang="pt-BR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Entre eles, os seguintes podem ser de imensa ajuda aos desenvolvedores para projetarem e desenvolverem </a:t>
            </a:r>
            <a:r>
              <a:rPr lang="pt-BR" i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REA  altamente efetivos, envolventes e interativos</a:t>
            </a:r>
            <a:r>
              <a:rPr lang="pt-BR" i="1" dirty="0" smtClean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BR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(MISRA, 2012, p. 2)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Visualize o usuário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Quem será o seu público?</a:t>
            </a:r>
          </a:p>
          <a:p>
            <a:r>
              <a:rPr lang="pt-BR" dirty="0" smtClean="0"/>
              <a:t>Para que eles utilizarão seu REA?</a:t>
            </a:r>
          </a:p>
          <a:p>
            <a:r>
              <a:rPr lang="pt-BR" dirty="0" smtClean="0"/>
              <a:t>Que pré-requisitos são necessários para usá-lo?</a:t>
            </a:r>
          </a:p>
          <a:p>
            <a:r>
              <a:rPr lang="pt-BR" dirty="0" smtClean="0"/>
              <a:t>Que dúvidas poderão ter sobre seu uso?</a:t>
            </a:r>
          </a:p>
          <a:p>
            <a:r>
              <a:rPr lang="pt-BR" dirty="0" smtClean="0"/>
              <a:t>As orientações que a equipe está fornecendo são suficientes?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que o usuário não terá feedback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Personalize as necessidades de aprendizagem dos usuários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r>
              <a:rPr lang="pt-BR" dirty="0" smtClean="0"/>
              <a:t>A equipe já usou outros REA nessa temática?</a:t>
            </a:r>
          </a:p>
          <a:p>
            <a:r>
              <a:rPr lang="pt-BR" dirty="0" smtClean="0"/>
              <a:t>O que os distinguia?</a:t>
            </a:r>
          </a:p>
          <a:p>
            <a:r>
              <a:rPr lang="pt-BR" dirty="0" smtClean="0"/>
              <a:t>O que era frágil?</a:t>
            </a:r>
          </a:p>
          <a:p>
            <a:r>
              <a:rPr lang="pt-BR" dirty="0" smtClean="0"/>
              <a:t>O que o usuário já sabe?</a:t>
            </a:r>
          </a:p>
          <a:p>
            <a:r>
              <a:rPr lang="pt-BR" dirty="0" smtClean="0"/>
              <a:t>Quais são as suas necessidades?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que o REA precisa atender </a:t>
            </a:r>
            <a:b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as necessidades do usuário.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Aprenda sobre </a:t>
            </a:r>
            <a:r>
              <a:rPr lang="pt-BR" dirty="0" smtClean="0">
                <a:solidFill>
                  <a:srgbClr val="00B0F0"/>
                </a:solidFill>
                <a:hlinkClick r:id="rId2" action="ppaction://hlinksldjump"/>
              </a:rPr>
              <a:t>estados de aprendizagem</a:t>
            </a:r>
            <a:endParaRPr lang="pt-BR" dirty="0">
              <a:solidFill>
                <a:srgbClr val="00B0F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 que abordagens de ensino ou de aprendizagem, esse REA poderá ser usado?</a:t>
            </a:r>
          </a:p>
          <a:p>
            <a:r>
              <a:rPr lang="pt-BR" dirty="0" smtClean="0"/>
              <a:t>A que outros materiais poderá ser integrado?</a:t>
            </a:r>
          </a:p>
          <a:p>
            <a:r>
              <a:rPr lang="pt-BR" dirty="0" smtClean="0"/>
              <a:t>Que tipos de aprendizes se envolverão com esse REA?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>
                <a:solidFill>
                  <a:srgbClr val="002060"/>
                </a:solidFill>
              </a:rPr>
              <a:t>Lembre-se de compreender a psicologia de aprendizagem e atualizá-las em relação </a:t>
            </a:r>
            <a:br>
              <a:rPr lang="pt-BR" dirty="0" smtClean="0">
                <a:solidFill>
                  <a:srgbClr val="002060"/>
                </a:solidFill>
              </a:rPr>
            </a:br>
            <a:r>
              <a:rPr lang="pt-BR" dirty="0" smtClean="0">
                <a:solidFill>
                  <a:srgbClr val="002060"/>
                </a:solidFill>
              </a:rPr>
              <a:t>aos estados de aprendizagem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Preveja desafios instrucionais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Que tecnologias estão disponíveis?</a:t>
            </a:r>
          </a:p>
          <a:p>
            <a:r>
              <a:rPr lang="pt-BR" dirty="0" smtClean="0"/>
              <a:t>Qual o perfil de seu usuário?</a:t>
            </a:r>
          </a:p>
          <a:p>
            <a:r>
              <a:rPr lang="pt-BR" dirty="0" smtClean="0"/>
              <a:t>O grupo é multicultural?</a:t>
            </a:r>
          </a:p>
          <a:p>
            <a:r>
              <a:rPr lang="pt-BR" dirty="0" smtClean="0"/>
              <a:t>Qual a complexidade do conteúdo?</a:t>
            </a:r>
          </a:p>
          <a:p>
            <a:r>
              <a:rPr lang="pt-BR" dirty="0" smtClean="0"/>
              <a:t>Como é a interatividade do usuário com o conteúdo?</a:t>
            </a:r>
          </a:p>
          <a:p>
            <a:pPr>
              <a:buNone/>
            </a:pPr>
            <a:endParaRPr lang="pt-B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buscar atrair, prender </a:t>
            </a:r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 satisfazer seu usuário.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Simule instruções técnicas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Que técnicas instrucionais você usará em seu REA?</a:t>
            </a:r>
          </a:p>
          <a:p>
            <a:pPr lvl="1"/>
            <a:r>
              <a:rPr lang="pt-BR" dirty="0" smtClean="0"/>
              <a:t>Situações dramáticas </a:t>
            </a:r>
          </a:p>
          <a:p>
            <a:pPr lvl="1"/>
            <a:r>
              <a:rPr lang="pt-BR" dirty="0" smtClean="0"/>
              <a:t>Simulações</a:t>
            </a:r>
          </a:p>
          <a:p>
            <a:pPr lvl="1"/>
            <a:r>
              <a:rPr lang="pt-BR" dirty="0" smtClean="0"/>
              <a:t>Ambientes autênticos  ou do mundo real</a:t>
            </a:r>
          </a:p>
          <a:p>
            <a:pPr lvl="1"/>
            <a:r>
              <a:rPr lang="pt-BR" dirty="0" smtClean="0"/>
              <a:t>Cenários de solução de problemas</a:t>
            </a:r>
          </a:p>
          <a:p>
            <a:pPr lvl="1"/>
            <a:r>
              <a:rPr lang="pt-BR" dirty="0" smtClean="0"/>
              <a:t>Temas e mídias envolventes</a:t>
            </a:r>
          </a:p>
          <a:p>
            <a:pPr lvl="1"/>
            <a:r>
              <a:rPr lang="pt-BR" dirty="0" smtClean="0"/>
              <a:t>Exercícios de prática e repetição</a:t>
            </a:r>
          </a:p>
          <a:p>
            <a:r>
              <a:rPr lang="pt-BR" dirty="0" smtClean="0"/>
              <a:t>O que pode ser ensinado com seu REA?</a:t>
            </a:r>
          </a:p>
          <a:p>
            <a:pPr>
              <a:buNone/>
            </a:pPr>
            <a:endParaRPr lang="pt-B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Lembre-se de prover conhecimento e  experiências significativas  para os usuários.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340</TotalTime>
  <Words>1287</Words>
  <Application>Microsoft Office PowerPoint</Application>
  <PresentationFormat>Apresentação na tela (4:3)</PresentationFormat>
  <Paragraphs>134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Fluxo</vt:lpstr>
      <vt:lpstr>Princípios Pedagógicos para a produção de REA</vt:lpstr>
      <vt:lpstr>Slide 2</vt:lpstr>
      <vt:lpstr>Informação inicial</vt:lpstr>
      <vt:lpstr>Slide 4</vt:lpstr>
      <vt:lpstr>Visualize o usuário</vt:lpstr>
      <vt:lpstr>Personalize as necessidades de aprendizagem dos usuários</vt:lpstr>
      <vt:lpstr>Aprenda sobre estados de aprendizagem</vt:lpstr>
      <vt:lpstr>Preveja desafios instrucionais</vt:lpstr>
      <vt:lpstr>Simule instruções técnicas </vt:lpstr>
      <vt:lpstr>Escolha o desenho instrucional adequado</vt:lpstr>
      <vt:lpstr>Assegure interatividade instrucional</vt:lpstr>
      <vt:lpstr>Inclua exercícios interessantes</vt:lpstr>
      <vt:lpstr>Envolva os usuários para praticar e aprender coisas novas</vt:lpstr>
      <vt:lpstr>Assegure-se de que a apresentação do conteúdo seja correta e efetiva</vt:lpstr>
      <vt:lpstr>Crie um ambiente envolvente de aprendizagem</vt:lpstr>
      <vt:lpstr>Propicie boas experiências de aprendizagem</vt:lpstr>
      <vt:lpstr>Siga a abordagem de ensino para um leigo no assunto</vt:lpstr>
      <vt:lpstr>Desenhe seu REA completamente antes de implementá-lo</vt:lpstr>
      <vt:lpstr>Mantenha seu pacote simples e interessante</vt:lpstr>
      <vt:lpstr>Observações</vt:lpstr>
      <vt:lpstr>Estados de aprendizagem</vt:lpstr>
      <vt:lpstr>Abordagem para leigos</vt:lpstr>
      <vt:lpstr>Referência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Princípios Pedagógicos para a produção de REA</dc:title>
  <dc:creator>Iolanda</dc:creator>
  <cp:lastModifiedBy>Iolanda</cp:lastModifiedBy>
  <cp:revision>62</cp:revision>
  <dcterms:created xsi:type="dcterms:W3CDTF">2017-10-14T13:47:32Z</dcterms:created>
  <dcterms:modified xsi:type="dcterms:W3CDTF">2017-10-16T02:07:22Z</dcterms:modified>
</cp:coreProperties>
</file>