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6" r:id="rId9"/>
    <p:sldId id="290" r:id="rId10"/>
    <p:sldId id="291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68" r:id="rId29"/>
    <p:sldId id="300" r:id="rId30"/>
    <p:sldId id="27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>
        <p:scale>
          <a:sx n="81" d="100"/>
          <a:sy n="81" d="100"/>
        </p:scale>
        <p:origin x="-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24E27-894D-4E54-9F59-CD8F7E6E796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405584-F4E0-4AB7-B9DD-37EEE80C3269}">
      <dgm:prSet phldrT="[Texto]" custT="1"/>
      <dgm:spPr/>
      <dgm:t>
        <a:bodyPr/>
        <a:lstStyle/>
        <a:p>
          <a:r>
            <a:rPr lang="pt-BR" sz="1800" dirty="0" smtClean="0">
              <a:latin typeface="Raleway Thin"/>
            </a:rPr>
            <a:t>Livre se sentimentos negativos</a:t>
          </a:r>
          <a:endParaRPr lang="pt-BR" sz="1800" dirty="0">
            <a:latin typeface="Raleway Thin"/>
          </a:endParaRPr>
        </a:p>
      </dgm:t>
    </dgm:pt>
    <dgm:pt modelId="{9B350ED3-03D6-4C1D-B195-340A2E531625}" type="parTrans" cxnId="{518DB6BA-244A-417C-902D-49C930064AF8}">
      <dgm:prSet/>
      <dgm:spPr/>
      <dgm:t>
        <a:bodyPr/>
        <a:lstStyle/>
        <a:p>
          <a:endParaRPr lang="pt-BR"/>
        </a:p>
      </dgm:t>
    </dgm:pt>
    <dgm:pt modelId="{3CEA97B3-CF02-4E30-8209-97A9E2749BA0}" type="sibTrans" cxnId="{518DB6BA-244A-417C-902D-49C930064AF8}">
      <dgm:prSet/>
      <dgm:spPr/>
      <dgm:t>
        <a:bodyPr/>
        <a:lstStyle/>
        <a:p>
          <a:endParaRPr lang="pt-BR"/>
        </a:p>
      </dgm:t>
    </dgm:pt>
    <dgm:pt modelId="{3ECEBE75-72CC-4CE3-A9DA-6FACF08927CD}">
      <dgm:prSet phldrT="[Texto]" custT="1"/>
      <dgm:spPr/>
      <dgm:t>
        <a:bodyPr/>
        <a:lstStyle/>
        <a:p>
          <a:r>
            <a:rPr lang="pt-BR" sz="1600" dirty="0" smtClean="0">
              <a:latin typeface="Raleway Thin"/>
            </a:rPr>
            <a:t>Explique claramente o que você deseja do aluno</a:t>
          </a:r>
          <a:endParaRPr lang="pt-BR" sz="1600" dirty="0">
            <a:latin typeface="Raleway Thin"/>
          </a:endParaRPr>
        </a:p>
      </dgm:t>
    </dgm:pt>
    <dgm:pt modelId="{BC958057-0805-44C1-B30E-8395878F75F2}" type="parTrans" cxnId="{B1828769-539B-4428-BA2B-E00FED417E12}">
      <dgm:prSet/>
      <dgm:spPr/>
      <dgm:t>
        <a:bodyPr/>
        <a:lstStyle/>
        <a:p>
          <a:endParaRPr lang="pt-BR"/>
        </a:p>
      </dgm:t>
    </dgm:pt>
    <dgm:pt modelId="{9A6ACC87-F348-4A1B-9D21-F40999DA7C44}" type="sibTrans" cxnId="{B1828769-539B-4428-BA2B-E00FED417E12}">
      <dgm:prSet/>
      <dgm:spPr/>
      <dgm:t>
        <a:bodyPr/>
        <a:lstStyle/>
        <a:p>
          <a:endParaRPr lang="pt-BR"/>
        </a:p>
      </dgm:t>
    </dgm:pt>
    <dgm:pt modelId="{3DAF895C-CB6B-4AB3-886D-967383172C6D}">
      <dgm:prSet phldrT="[Texto]" custT="1"/>
      <dgm:spPr/>
      <dgm:t>
        <a:bodyPr/>
        <a:lstStyle/>
        <a:p>
          <a:r>
            <a:rPr lang="pt-BR" sz="1800" dirty="0" smtClean="0">
              <a:latin typeface="Raleway Thin"/>
            </a:rPr>
            <a:t>Não acumule percepções</a:t>
          </a:r>
          <a:endParaRPr lang="pt-BR" sz="1800" dirty="0">
            <a:latin typeface="Raleway Thin"/>
          </a:endParaRPr>
        </a:p>
      </dgm:t>
    </dgm:pt>
    <dgm:pt modelId="{C1A06B9F-E910-4088-85A7-A226AF472E90}" type="parTrans" cxnId="{A8979F85-CDB9-4F37-9B92-DB0981DB7B0E}">
      <dgm:prSet/>
      <dgm:spPr/>
      <dgm:t>
        <a:bodyPr/>
        <a:lstStyle/>
        <a:p>
          <a:endParaRPr lang="pt-BR"/>
        </a:p>
      </dgm:t>
    </dgm:pt>
    <dgm:pt modelId="{FCF8F892-0120-4592-B6DF-88620E196746}" type="sibTrans" cxnId="{A8979F85-CDB9-4F37-9B92-DB0981DB7B0E}">
      <dgm:prSet/>
      <dgm:spPr/>
      <dgm:t>
        <a:bodyPr/>
        <a:lstStyle/>
        <a:p>
          <a:endParaRPr lang="pt-BR"/>
        </a:p>
      </dgm:t>
    </dgm:pt>
    <dgm:pt modelId="{CED53F2D-2CCF-464C-BBC1-803AF5C60A82}">
      <dgm:prSet phldrT="[Texto]" custT="1"/>
      <dgm:spPr/>
      <dgm:t>
        <a:bodyPr/>
        <a:lstStyle/>
        <a:p>
          <a:r>
            <a:rPr lang="pt-BR" sz="1600" dirty="0" smtClean="0">
              <a:latin typeface="Raleway Thin"/>
            </a:rPr>
            <a:t>Motive os alunos com elogios</a:t>
          </a:r>
          <a:endParaRPr lang="pt-BR" sz="1600" dirty="0">
            <a:latin typeface="Raleway Thin"/>
          </a:endParaRPr>
        </a:p>
      </dgm:t>
    </dgm:pt>
    <dgm:pt modelId="{448BAA60-26CB-4E36-BE5F-6F3302A5BA20}" type="parTrans" cxnId="{647F391A-D5D5-4679-8C33-A22622C3B93C}">
      <dgm:prSet/>
      <dgm:spPr/>
      <dgm:t>
        <a:bodyPr/>
        <a:lstStyle/>
        <a:p>
          <a:endParaRPr lang="pt-BR"/>
        </a:p>
      </dgm:t>
    </dgm:pt>
    <dgm:pt modelId="{DCF3E93C-4328-49B4-A083-33E9FC11381D}" type="sibTrans" cxnId="{647F391A-D5D5-4679-8C33-A22622C3B93C}">
      <dgm:prSet/>
      <dgm:spPr/>
      <dgm:t>
        <a:bodyPr/>
        <a:lstStyle/>
        <a:p>
          <a:endParaRPr lang="pt-BR"/>
        </a:p>
      </dgm:t>
    </dgm:pt>
    <dgm:pt modelId="{F8C48599-92D7-46FB-A178-7FF650125E2E}">
      <dgm:prSet phldrT="[Texto]" custT="1"/>
      <dgm:spPr/>
      <dgm:t>
        <a:bodyPr/>
        <a:lstStyle/>
        <a:p>
          <a:r>
            <a:rPr lang="pt-BR" sz="1800" dirty="0" smtClean="0">
              <a:latin typeface="Raleway Thin"/>
            </a:rPr>
            <a:t>Esteja pronto para receber feedbacks </a:t>
          </a:r>
          <a:endParaRPr lang="pt-BR" sz="1800" dirty="0">
            <a:latin typeface="Raleway Thin"/>
          </a:endParaRPr>
        </a:p>
      </dgm:t>
    </dgm:pt>
    <dgm:pt modelId="{09A0D108-C977-4045-A431-8D892613100B}" type="parTrans" cxnId="{C01C2326-8CE8-431C-AA94-45B1DD0A767B}">
      <dgm:prSet/>
      <dgm:spPr/>
      <dgm:t>
        <a:bodyPr/>
        <a:lstStyle/>
        <a:p>
          <a:endParaRPr lang="pt-BR"/>
        </a:p>
      </dgm:t>
    </dgm:pt>
    <dgm:pt modelId="{72CE8B38-ADFF-4ADB-9542-890D4839E8C6}" type="sibTrans" cxnId="{C01C2326-8CE8-431C-AA94-45B1DD0A767B}">
      <dgm:prSet/>
      <dgm:spPr/>
      <dgm:t>
        <a:bodyPr/>
        <a:lstStyle/>
        <a:p>
          <a:endParaRPr lang="pt-BR"/>
        </a:p>
      </dgm:t>
    </dgm:pt>
    <dgm:pt modelId="{0F3F7DBB-7505-442B-ADBB-57FCD648E5AF}" type="pres">
      <dgm:prSet presAssocID="{0B524E27-894D-4E54-9F59-CD8F7E6E7960}" presName="Name0" presStyleCnt="0">
        <dgm:presLayoutVars>
          <dgm:dir/>
          <dgm:animLvl val="lvl"/>
          <dgm:resizeHandles val="exact"/>
        </dgm:presLayoutVars>
      </dgm:prSet>
      <dgm:spPr/>
    </dgm:pt>
    <dgm:pt modelId="{04C98BE9-CB2D-439D-9F23-2980E6FA4D9C}" type="pres">
      <dgm:prSet presAssocID="{7C405584-F4E0-4AB7-B9DD-37EEE80C3269}" presName="parTxOnly" presStyleLbl="node1" presStyleIdx="0" presStyleCnt="5" custScaleX="115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25C4A-EB71-41CA-8328-065508E913C8}" type="pres">
      <dgm:prSet presAssocID="{3CEA97B3-CF02-4E30-8209-97A9E2749BA0}" presName="parTxOnlySpace" presStyleCnt="0"/>
      <dgm:spPr/>
    </dgm:pt>
    <dgm:pt modelId="{22BE0DE8-507F-4EE4-86A1-5100ABBACE8F}" type="pres">
      <dgm:prSet presAssocID="{3ECEBE75-72CC-4CE3-A9DA-6FACF08927CD}" presName="parTxOnly" presStyleLbl="node1" presStyleIdx="1" presStyleCnt="5" custScaleX="119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D356E7-0807-4D03-951A-ECA7E6F66E93}" type="pres">
      <dgm:prSet presAssocID="{9A6ACC87-F348-4A1B-9D21-F40999DA7C44}" presName="parTxOnlySpace" presStyleCnt="0"/>
      <dgm:spPr/>
    </dgm:pt>
    <dgm:pt modelId="{BBFBE1EB-9229-42EA-9F28-E0C436A17E62}" type="pres">
      <dgm:prSet presAssocID="{3DAF895C-CB6B-4AB3-886D-967383172C6D}" presName="parTxOnly" presStyleLbl="node1" presStyleIdx="2" presStyleCnt="5" custScaleX="121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0D491-1E98-47B8-9DE5-3B769C5FFF39}" type="pres">
      <dgm:prSet presAssocID="{FCF8F892-0120-4592-B6DF-88620E196746}" presName="parTxOnlySpace" presStyleCnt="0"/>
      <dgm:spPr/>
    </dgm:pt>
    <dgm:pt modelId="{FCBE4BE9-D3DC-4855-9D5E-1BBBF9817612}" type="pres">
      <dgm:prSet presAssocID="{CED53F2D-2CCF-464C-BBC1-803AF5C60A82}" presName="parTxOnly" presStyleLbl="node1" presStyleIdx="3" presStyleCnt="5" custScaleX="118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0481C2-15D2-4A80-A927-818AA9CD6C17}" type="pres">
      <dgm:prSet presAssocID="{DCF3E93C-4328-49B4-A083-33E9FC11381D}" presName="parTxOnlySpace" presStyleCnt="0"/>
      <dgm:spPr/>
    </dgm:pt>
    <dgm:pt modelId="{7C9EE4CD-1390-4A2D-B591-457E20B944C7}" type="pres">
      <dgm:prSet presAssocID="{F8C48599-92D7-46FB-A178-7FF650125E2E}" presName="parTxOnly" presStyleLbl="node1" presStyleIdx="4" presStyleCnt="5" custScaleX="146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C6A5D1-AB8E-433B-BD40-CA3599F9E3A7}" type="presOf" srcId="{3ECEBE75-72CC-4CE3-A9DA-6FACF08927CD}" destId="{22BE0DE8-507F-4EE4-86A1-5100ABBACE8F}" srcOrd="0" destOrd="0" presId="urn:microsoft.com/office/officeart/2005/8/layout/chevron1"/>
    <dgm:cxn modelId="{93B28E40-C453-4FA2-A7BB-1B4F5EC5DC97}" type="presOf" srcId="{7C405584-F4E0-4AB7-B9DD-37EEE80C3269}" destId="{04C98BE9-CB2D-439D-9F23-2980E6FA4D9C}" srcOrd="0" destOrd="0" presId="urn:microsoft.com/office/officeart/2005/8/layout/chevron1"/>
    <dgm:cxn modelId="{C01C2326-8CE8-431C-AA94-45B1DD0A767B}" srcId="{0B524E27-894D-4E54-9F59-CD8F7E6E7960}" destId="{F8C48599-92D7-46FB-A178-7FF650125E2E}" srcOrd="4" destOrd="0" parTransId="{09A0D108-C977-4045-A431-8D892613100B}" sibTransId="{72CE8B38-ADFF-4ADB-9542-890D4839E8C6}"/>
    <dgm:cxn modelId="{647F391A-D5D5-4679-8C33-A22622C3B93C}" srcId="{0B524E27-894D-4E54-9F59-CD8F7E6E7960}" destId="{CED53F2D-2CCF-464C-BBC1-803AF5C60A82}" srcOrd="3" destOrd="0" parTransId="{448BAA60-26CB-4E36-BE5F-6F3302A5BA20}" sibTransId="{DCF3E93C-4328-49B4-A083-33E9FC11381D}"/>
    <dgm:cxn modelId="{B1828769-539B-4428-BA2B-E00FED417E12}" srcId="{0B524E27-894D-4E54-9F59-CD8F7E6E7960}" destId="{3ECEBE75-72CC-4CE3-A9DA-6FACF08927CD}" srcOrd="1" destOrd="0" parTransId="{BC958057-0805-44C1-B30E-8395878F75F2}" sibTransId="{9A6ACC87-F348-4A1B-9D21-F40999DA7C44}"/>
    <dgm:cxn modelId="{A8979F85-CDB9-4F37-9B92-DB0981DB7B0E}" srcId="{0B524E27-894D-4E54-9F59-CD8F7E6E7960}" destId="{3DAF895C-CB6B-4AB3-886D-967383172C6D}" srcOrd="2" destOrd="0" parTransId="{C1A06B9F-E910-4088-85A7-A226AF472E90}" sibTransId="{FCF8F892-0120-4592-B6DF-88620E196746}"/>
    <dgm:cxn modelId="{368E59C7-B4C5-42B8-8EFA-6D07AC273027}" type="presOf" srcId="{CED53F2D-2CCF-464C-BBC1-803AF5C60A82}" destId="{FCBE4BE9-D3DC-4855-9D5E-1BBBF9817612}" srcOrd="0" destOrd="0" presId="urn:microsoft.com/office/officeart/2005/8/layout/chevron1"/>
    <dgm:cxn modelId="{4163C853-993D-4165-9778-A4AF3E5FA0C0}" type="presOf" srcId="{3DAF895C-CB6B-4AB3-886D-967383172C6D}" destId="{BBFBE1EB-9229-42EA-9F28-E0C436A17E62}" srcOrd="0" destOrd="0" presId="urn:microsoft.com/office/officeart/2005/8/layout/chevron1"/>
    <dgm:cxn modelId="{FDDD8A49-74AE-49C3-8FA6-43568BFA4375}" type="presOf" srcId="{F8C48599-92D7-46FB-A178-7FF650125E2E}" destId="{7C9EE4CD-1390-4A2D-B591-457E20B944C7}" srcOrd="0" destOrd="0" presId="urn:microsoft.com/office/officeart/2005/8/layout/chevron1"/>
    <dgm:cxn modelId="{518DB6BA-244A-417C-902D-49C930064AF8}" srcId="{0B524E27-894D-4E54-9F59-CD8F7E6E7960}" destId="{7C405584-F4E0-4AB7-B9DD-37EEE80C3269}" srcOrd="0" destOrd="0" parTransId="{9B350ED3-03D6-4C1D-B195-340A2E531625}" sibTransId="{3CEA97B3-CF02-4E30-8209-97A9E2749BA0}"/>
    <dgm:cxn modelId="{5171156B-50FC-4859-A08C-84EE2D41968F}" type="presOf" srcId="{0B524E27-894D-4E54-9F59-CD8F7E6E7960}" destId="{0F3F7DBB-7505-442B-ADBB-57FCD648E5AF}" srcOrd="0" destOrd="0" presId="urn:microsoft.com/office/officeart/2005/8/layout/chevron1"/>
    <dgm:cxn modelId="{F4205343-4BFD-49FA-8B8E-7DC3394620DD}" type="presParOf" srcId="{0F3F7DBB-7505-442B-ADBB-57FCD648E5AF}" destId="{04C98BE9-CB2D-439D-9F23-2980E6FA4D9C}" srcOrd="0" destOrd="0" presId="urn:microsoft.com/office/officeart/2005/8/layout/chevron1"/>
    <dgm:cxn modelId="{8E7B53C8-2377-48E8-AEB4-0DD433C38BA3}" type="presParOf" srcId="{0F3F7DBB-7505-442B-ADBB-57FCD648E5AF}" destId="{88725C4A-EB71-41CA-8328-065508E913C8}" srcOrd="1" destOrd="0" presId="urn:microsoft.com/office/officeart/2005/8/layout/chevron1"/>
    <dgm:cxn modelId="{C8985176-80D3-47EB-B620-8561E9A5290D}" type="presParOf" srcId="{0F3F7DBB-7505-442B-ADBB-57FCD648E5AF}" destId="{22BE0DE8-507F-4EE4-86A1-5100ABBACE8F}" srcOrd="2" destOrd="0" presId="urn:microsoft.com/office/officeart/2005/8/layout/chevron1"/>
    <dgm:cxn modelId="{2B1800C1-E79A-4DB8-AB4D-7BD4DDEE45FF}" type="presParOf" srcId="{0F3F7DBB-7505-442B-ADBB-57FCD648E5AF}" destId="{3FD356E7-0807-4D03-951A-ECA7E6F66E93}" srcOrd="3" destOrd="0" presId="urn:microsoft.com/office/officeart/2005/8/layout/chevron1"/>
    <dgm:cxn modelId="{66F6CAF1-6067-4E8C-8F75-EC5EFAC0A66F}" type="presParOf" srcId="{0F3F7DBB-7505-442B-ADBB-57FCD648E5AF}" destId="{BBFBE1EB-9229-42EA-9F28-E0C436A17E62}" srcOrd="4" destOrd="0" presId="urn:microsoft.com/office/officeart/2005/8/layout/chevron1"/>
    <dgm:cxn modelId="{9232FD3B-A85A-40BE-9E32-9DD1A47AD946}" type="presParOf" srcId="{0F3F7DBB-7505-442B-ADBB-57FCD648E5AF}" destId="{6D70D491-1E98-47B8-9DE5-3B769C5FFF39}" srcOrd="5" destOrd="0" presId="urn:microsoft.com/office/officeart/2005/8/layout/chevron1"/>
    <dgm:cxn modelId="{0A45E8AA-B7AE-438D-9272-2C26411E2274}" type="presParOf" srcId="{0F3F7DBB-7505-442B-ADBB-57FCD648E5AF}" destId="{FCBE4BE9-D3DC-4855-9D5E-1BBBF9817612}" srcOrd="6" destOrd="0" presId="urn:microsoft.com/office/officeart/2005/8/layout/chevron1"/>
    <dgm:cxn modelId="{2DBF27A1-E413-4028-AAD4-9D4245E27FC4}" type="presParOf" srcId="{0F3F7DBB-7505-442B-ADBB-57FCD648E5AF}" destId="{5B0481C2-15D2-4A80-A927-818AA9CD6C17}" srcOrd="7" destOrd="0" presId="urn:microsoft.com/office/officeart/2005/8/layout/chevron1"/>
    <dgm:cxn modelId="{0497F49D-1EFD-42ED-89CA-65279F4B0B22}" type="presParOf" srcId="{0F3F7DBB-7505-442B-ADBB-57FCD648E5AF}" destId="{7C9EE4CD-1390-4A2D-B591-457E20B944C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CD166-2BD4-4C07-A0C9-F48AACA72CD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D66DE5C-852C-4452-8979-5F0080211126}">
      <dgm:prSet phldrT="[Texto]" custT="1"/>
      <dgm:spPr/>
      <dgm:t>
        <a:bodyPr/>
        <a:lstStyle/>
        <a:p>
          <a:r>
            <a:rPr lang="pt-BR" sz="2400" dirty="0" smtClean="0">
              <a:latin typeface="Raleway Thin"/>
            </a:rPr>
            <a:t>1. Esclareça</a:t>
          </a:r>
          <a:endParaRPr lang="pt-BR" sz="2400" dirty="0">
            <a:latin typeface="Raleway Thin"/>
          </a:endParaRPr>
        </a:p>
      </dgm:t>
    </dgm:pt>
    <dgm:pt modelId="{57B58914-6217-47AC-9857-3836C8E3C7AB}" type="parTrans" cxnId="{43955781-29A5-4037-9057-595A29B0BE79}">
      <dgm:prSet/>
      <dgm:spPr/>
      <dgm:t>
        <a:bodyPr/>
        <a:lstStyle/>
        <a:p>
          <a:endParaRPr lang="pt-BR"/>
        </a:p>
      </dgm:t>
    </dgm:pt>
    <dgm:pt modelId="{2977CE62-88E8-4053-AF0B-3BD6AD211C0E}" type="sibTrans" cxnId="{43955781-29A5-4037-9057-595A29B0BE79}">
      <dgm:prSet/>
      <dgm:spPr/>
      <dgm:t>
        <a:bodyPr/>
        <a:lstStyle/>
        <a:p>
          <a:endParaRPr lang="pt-BR"/>
        </a:p>
      </dgm:t>
    </dgm:pt>
    <dgm:pt modelId="{A0CCD7F1-7CE9-42AF-953F-D87E47E018F9}">
      <dgm:prSet phldrT="[Texto]" custT="1"/>
      <dgm:spPr/>
      <dgm:t>
        <a:bodyPr/>
        <a:lstStyle/>
        <a:p>
          <a:r>
            <a:rPr lang="pt-BR" sz="2400" dirty="0" smtClean="0">
              <a:latin typeface="Raleway Thin"/>
            </a:rPr>
            <a:t>2.Valorize</a:t>
          </a:r>
          <a:endParaRPr lang="pt-BR" sz="2400" dirty="0">
            <a:latin typeface="Raleway Thin"/>
          </a:endParaRPr>
        </a:p>
      </dgm:t>
    </dgm:pt>
    <dgm:pt modelId="{BACF7A5C-53E6-4985-9F51-5227F9018389}" type="parTrans" cxnId="{7A69A7AC-51A9-4028-99CC-FAC763D6CD63}">
      <dgm:prSet/>
      <dgm:spPr/>
      <dgm:t>
        <a:bodyPr/>
        <a:lstStyle/>
        <a:p>
          <a:endParaRPr lang="pt-BR"/>
        </a:p>
      </dgm:t>
    </dgm:pt>
    <dgm:pt modelId="{175C324C-E3A6-4B7A-8A7B-FA7AE21CC78F}" type="sibTrans" cxnId="{7A69A7AC-51A9-4028-99CC-FAC763D6CD63}">
      <dgm:prSet/>
      <dgm:spPr/>
      <dgm:t>
        <a:bodyPr/>
        <a:lstStyle/>
        <a:p>
          <a:endParaRPr lang="pt-BR"/>
        </a:p>
      </dgm:t>
    </dgm:pt>
    <dgm:pt modelId="{3AC610CA-0EB0-4858-965F-DA9A760BC876}">
      <dgm:prSet phldrT="[Texto]" custT="1"/>
      <dgm:spPr/>
      <dgm:t>
        <a:bodyPr/>
        <a:lstStyle/>
        <a:p>
          <a:pPr algn="l"/>
          <a:r>
            <a:rPr lang="pt-BR" sz="2400" dirty="0" smtClean="0">
              <a:latin typeface="Raleway Thin"/>
            </a:rPr>
            <a:t>3. Questione</a:t>
          </a:r>
          <a:endParaRPr lang="pt-BR" sz="2400" dirty="0">
            <a:latin typeface="Raleway Thin"/>
          </a:endParaRPr>
        </a:p>
      </dgm:t>
    </dgm:pt>
    <dgm:pt modelId="{F0C5ACD6-2F14-4650-88D8-1E0061A3B5E8}" type="parTrans" cxnId="{4EAC6F86-6BD0-4E22-972B-87D91FFA1A33}">
      <dgm:prSet/>
      <dgm:spPr/>
      <dgm:t>
        <a:bodyPr/>
        <a:lstStyle/>
        <a:p>
          <a:endParaRPr lang="pt-BR"/>
        </a:p>
      </dgm:t>
    </dgm:pt>
    <dgm:pt modelId="{AB0D8B55-0B05-4F55-8B80-485F95C45746}" type="sibTrans" cxnId="{4EAC6F86-6BD0-4E22-972B-87D91FFA1A33}">
      <dgm:prSet/>
      <dgm:spPr/>
      <dgm:t>
        <a:bodyPr/>
        <a:lstStyle/>
        <a:p>
          <a:endParaRPr lang="pt-BR"/>
        </a:p>
      </dgm:t>
    </dgm:pt>
    <dgm:pt modelId="{F70D8E5D-A0CF-4E26-B397-8C3CD010B057}">
      <dgm:prSet phldrT="[Texto]" custT="1"/>
      <dgm:spPr/>
      <dgm:t>
        <a:bodyPr/>
        <a:lstStyle/>
        <a:p>
          <a:r>
            <a:rPr lang="pt-BR" sz="2400" dirty="0" smtClean="0">
              <a:latin typeface="Raleway Thin"/>
            </a:rPr>
            <a:t>4. Sugira</a:t>
          </a:r>
          <a:endParaRPr lang="pt-BR" sz="2400" dirty="0">
            <a:latin typeface="Raleway Thin"/>
          </a:endParaRPr>
        </a:p>
      </dgm:t>
    </dgm:pt>
    <dgm:pt modelId="{A6A0F925-20FA-4B02-95DF-776C170C1527}" type="parTrans" cxnId="{738304FB-0426-43A9-9656-171CF8F33D8D}">
      <dgm:prSet/>
      <dgm:spPr/>
      <dgm:t>
        <a:bodyPr/>
        <a:lstStyle/>
        <a:p>
          <a:endParaRPr lang="pt-BR"/>
        </a:p>
      </dgm:t>
    </dgm:pt>
    <dgm:pt modelId="{005B3D31-226A-48A0-A226-2C562C036C3A}" type="sibTrans" cxnId="{738304FB-0426-43A9-9656-171CF8F33D8D}">
      <dgm:prSet/>
      <dgm:spPr/>
      <dgm:t>
        <a:bodyPr/>
        <a:lstStyle/>
        <a:p>
          <a:endParaRPr lang="pt-BR"/>
        </a:p>
      </dgm:t>
    </dgm:pt>
    <dgm:pt modelId="{1AAEFEE4-BA09-43CF-B105-5922AAD65A23}" type="pres">
      <dgm:prSet presAssocID="{746CD166-2BD4-4C07-A0C9-F48AACA72CDC}" presName="arrowDiagram" presStyleCnt="0">
        <dgm:presLayoutVars>
          <dgm:chMax val="5"/>
          <dgm:dir/>
          <dgm:resizeHandles val="exact"/>
        </dgm:presLayoutVars>
      </dgm:prSet>
      <dgm:spPr/>
    </dgm:pt>
    <dgm:pt modelId="{D272AF06-0E03-4BE9-8322-149E8E4929D1}" type="pres">
      <dgm:prSet presAssocID="{746CD166-2BD4-4C07-A0C9-F48AACA72CDC}" presName="arrow" presStyleLbl="bgShp" presStyleIdx="0" presStyleCnt="1"/>
      <dgm:spPr/>
    </dgm:pt>
    <dgm:pt modelId="{B8A41891-7CEE-4F1C-A5C5-93312E92E71A}" type="pres">
      <dgm:prSet presAssocID="{746CD166-2BD4-4C07-A0C9-F48AACA72CDC}" presName="arrowDiagram4" presStyleCnt="0"/>
      <dgm:spPr/>
    </dgm:pt>
    <dgm:pt modelId="{4D0D3BB8-B657-47F2-B8C1-40CB62A92A30}" type="pres">
      <dgm:prSet presAssocID="{5D66DE5C-852C-4452-8979-5F0080211126}" presName="bullet4a" presStyleLbl="node1" presStyleIdx="0" presStyleCnt="4"/>
      <dgm:spPr/>
    </dgm:pt>
    <dgm:pt modelId="{7A8F172B-E4AD-4D69-9646-6F14297FEF0E}" type="pres">
      <dgm:prSet presAssocID="{5D66DE5C-852C-4452-8979-5F0080211126}" presName="textBox4a" presStyleLbl="revTx" presStyleIdx="0" presStyleCnt="4" custScaleX="186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3A8B6E-4E8A-42AE-91D0-68C584F0870C}" type="pres">
      <dgm:prSet presAssocID="{A0CCD7F1-7CE9-42AF-953F-D87E47E018F9}" presName="bullet4b" presStyleLbl="node1" presStyleIdx="1" presStyleCnt="4"/>
      <dgm:spPr/>
    </dgm:pt>
    <dgm:pt modelId="{B0ED9E17-493D-4918-A15F-624DB1ABE879}" type="pres">
      <dgm:prSet presAssocID="{A0CCD7F1-7CE9-42AF-953F-D87E47E018F9}" presName="textBox4b" presStyleLbl="revTx" presStyleIdx="1" presStyleCnt="4" custScaleX="127858" custScaleY="978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28658E-B1C7-45DC-8C86-0506C76C54DA}" type="pres">
      <dgm:prSet presAssocID="{3AC610CA-0EB0-4858-965F-DA9A760BC876}" presName="bullet4c" presStyleLbl="node1" presStyleIdx="2" presStyleCnt="4"/>
      <dgm:spPr/>
    </dgm:pt>
    <dgm:pt modelId="{70AFD055-D114-41E2-BC88-1A5DBCF2BE89}" type="pres">
      <dgm:prSet presAssocID="{3AC610CA-0EB0-4858-965F-DA9A760BC876}" presName="textBox4c" presStyleLbl="revTx" presStyleIdx="2" presStyleCnt="4" custScaleX="144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68D12E-DCB8-493E-8722-289B5FFB0F6E}" type="pres">
      <dgm:prSet presAssocID="{F70D8E5D-A0CF-4E26-B397-8C3CD010B057}" presName="bullet4d" presStyleLbl="node1" presStyleIdx="3" presStyleCnt="4"/>
      <dgm:spPr/>
    </dgm:pt>
    <dgm:pt modelId="{F81E991A-9C52-4CA9-8D29-7358C79A917F}" type="pres">
      <dgm:prSet presAssocID="{F70D8E5D-A0CF-4E26-B397-8C3CD010B05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4D6831-A66A-4926-81BC-754CCF1B1142}" type="presOf" srcId="{F70D8E5D-A0CF-4E26-B397-8C3CD010B057}" destId="{F81E991A-9C52-4CA9-8D29-7358C79A917F}" srcOrd="0" destOrd="0" presId="urn:microsoft.com/office/officeart/2005/8/layout/arrow2"/>
    <dgm:cxn modelId="{7A69A7AC-51A9-4028-99CC-FAC763D6CD63}" srcId="{746CD166-2BD4-4C07-A0C9-F48AACA72CDC}" destId="{A0CCD7F1-7CE9-42AF-953F-D87E47E018F9}" srcOrd="1" destOrd="0" parTransId="{BACF7A5C-53E6-4985-9F51-5227F9018389}" sibTransId="{175C324C-E3A6-4B7A-8A7B-FA7AE21CC78F}"/>
    <dgm:cxn modelId="{43955781-29A5-4037-9057-595A29B0BE79}" srcId="{746CD166-2BD4-4C07-A0C9-F48AACA72CDC}" destId="{5D66DE5C-852C-4452-8979-5F0080211126}" srcOrd="0" destOrd="0" parTransId="{57B58914-6217-47AC-9857-3836C8E3C7AB}" sibTransId="{2977CE62-88E8-4053-AF0B-3BD6AD211C0E}"/>
    <dgm:cxn modelId="{95698F82-B835-40A1-AE9F-8D3BE3A73C09}" type="presOf" srcId="{746CD166-2BD4-4C07-A0C9-F48AACA72CDC}" destId="{1AAEFEE4-BA09-43CF-B105-5922AAD65A23}" srcOrd="0" destOrd="0" presId="urn:microsoft.com/office/officeart/2005/8/layout/arrow2"/>
    <dgm:cxn modelId="{738304FB-0426-43A9-9656-171CF8F33D8D}" srcId="{746CD166-2BD4-4C07-A0C9-F48AACA72CDC}" destId="{F70D8E5D-A0CF-4E26-B397-8C3CD010B057}" srcOrd="3" destOrd="0" parTransId="{A6A0F925-20FA-4B02-95DF-776C170C1527}" sibTransId="{005B3D31-226A-48A0-A226-2C562C036C3A}"/>
    <dgm:cxn modelId="{4EAC6F86-6BD0-4E22-972B-87D91FFA1A33}" srcId="{746CD166-2BD4-4C07-A0C9-F48AACA72CDC}" destId="{3AC610CA-0EB0-4858-965F-DA9A760BC876}" srcOrd="2" destOrd="0" parTransId="{F0C5ACD6-2F14-4650-88D8-1E0061A3B5E8}" sibTransId="{AB0D8B55-0B05-4F55-8B80-485F95C45746}"/>
    <dgm:cxn modelId="{F70DC295-8D6F-4F80-A6AA-F7820536F15E}" type="presOf" srcId="{3AC610CA-0EB0-4858-965F-DA9A760BC876}" destId="{70AFD055-D114-41E2-BC88-1A5DBCF2BE89}" srcOrd="0" destOrd="0" presId="urn:microsoft.com/office/officeart/2005/8/layout/arrow2"/>
    <dgm:cxn modelId="{D0FA78FE-E81B-404F-97F7-4D4FB27E4B21}" type="presOf" srcId="{5D66DE5C-852C-4452-8979-5F0080211126}" destId="{7A8F172B-E4AD-4D69-9646-6F14297FEF0E}" srcOrd="0" destOrd="0" presId="urn:microsoft.com/office/officeart/2005/8/layout/arrow2"/>
    <dgm:cxn modelId="{85F080B8-EEB5-4076-994C-F5B95ACE8094}" type="presOf" srcId="{A0CCD7F1-7CE9-42AF-953F-D87E47E018F9}" destId="{B0ED9E17-493D-4918-A15F-624DB1ABE879}" srcOrd="0" destOrd="0" presId="urn:microsoft.com/office/officeart/2005/8/layout/arrow2"/>
    <dgm:cxn modelId="{21510586-6298-4A0E-AE99-BE33B3A1FC41}" type="presParOf" srcId="{1AAEFEE4-BA09-43CF-B105-5922AAD65A23}" destId="{D272AF06-0E03-4BE9-8322-149E8E4929D1}" srcOrd="0" destOrd="0" presId="urn:microsoft.com/office/officeart/2005/8/layout/arrow2"/>
    <dgm:cxn modelId="{9DB536E6-58CE-468A-937E-918D2390E0EE}" type="presParOf" srcId="{1AAEFEE4-BA09-43CF-B105-5922AAD65A23}" destId="{B8A41891-7CEE-4F1C-A5C5-93312E92E71A}" srcOrd="1" destOrd="0" presId="urn:microsoft.com/office/officeart/2005/8/layout/arrow2"/>
    <dgm:cxn modelId="{0FBD9C6F-3062-4160-B2C0-B8C83279FD77}" type="presParOf" srcId="{B8A41891-7CEE-4F1C-A5C5-93312E92E71A}" destId="{4D0D3BB8-B657-47F2-B8C1-40CB62A92A30}" srcOrd="0" destOrd="0" presId="urn:microsoft.com/office/officeart/2005/8/layout/arrow2"/>
    <dgm:cxn modelId="{0F4C4C05-2583-4B3C-A8FD-38CB3BC57341}" type="presParOf" srcId="{B8A41891-7CEE-4F1C-A5C5-93312E92E71A}" destId="{7A8F172B-E4AD-4D69-9646-6F14297FEF0E}" srcOrd="1" destOrd="0" presId="urn:microsoft.com/office/officeart/2005/8/layout/arrow2"/>
    <dgm:cxn modelId="{B41CCD69-5669-471C-8F9A-1E1EFEEB229A}" type="presParOf" srcId="{B8A41891-7CEE-4F1C-A5C5-93312E92E71A}" destId="{BA3A8B6E-4E8A-42AE-91D0-68C584F0870C}" srcOrd="2" destOrd="0" presId="urn:microsoft.com/office/officeart/2005/8/layout/arrow2"/>
    <dgm:cxn modelId="{F1572FE7-237E-4111-9F70-001EA404F6C5}" type="presParOf" srcId="{B8A41891-7CEE-4F1C-A5C5-93312E92E71A}" destId="{B0ED9E17-493D-4918-A15F-624DB1ABE879}" srcOrd="3" destOrd="0" presId="urn:microsoft.com/office/officeart/2005/8/layout/arrow2"/>
    <dgm:cxn modelId="{D6697AE6-9E2D-45CA-BF54-C7D11718A816}" type="presParOf" srcId="{B8A41891-7CEE-4F1C-A5C5-93312E92E71A}" destId="{5128658E-B1C7-45DC-8C86-0506C76C54DA}" srcOrd="4" destOrd="0" presId="urn:microsoft.com/office/officeart/2005/8/layout/arrow2"/>
    <dgm:cxn modelId="{1964A1C3-DB03-48CF-8E63-3C5E4D5E386A}" type="presParOf" srcId="{B8A41891-7CEE-4F1C-A5C5-93312E92E71A}" destId="{70AFD055-D114-41E2-BC88-1A5DBCF2BE89}" srcOrd="5" destOrd="0" presId="urn:microsoft.com/office/officeart/2005/8/layout/arrow2"/>
    <dgm:cxn modelId="{FB3CA6F3-6B3E-452A-9E42-323410334236}" type="presParOf" srcId="{B8A41891-7CEE-4F1C-A5C5-93312E92E71A}" destId="{FC68D12E-DCB8-493E-8722-289B5FFB0F6E}" srcOrd="6" destOrd="0" presId="urn:microsoft.com/office/officeart/2005/8/layout/arrow2"/>
    <dgm:cxn modelId="{8CAC952B-DDC4-4FA1-B91D-94319949228E}" type="presParOf" srcId="{B8A41891-7CEE-4F1C-A5C5-93312E92E71A}" destId="{F81E991A-9C52-4CA9-8D29-7358C79A917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077A7-F8A9-41CE-AEA6-306922697580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CCBED-1061-4B7F-B4FA-2497E3C27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96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3256" y="2156421"/>
            <a:ext cx="9144000" cy="1364105"/>
          </a:xfrm>
        </p:spPr>
        <p:txBody>
          <a:bodyPr anchor="b">
            <a:normAutofit/>
          </a:bodyPr>
          <a:lstStyle>
            <a:lvl1pPr algn="l">
              <a:defRPr sz="4400"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Insira o título de sua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13256" y="3543347"/>
            <a:ext cx="6790005" cy="1115057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rgbClr val="269338"/>
                </a:solidFill>
                <a:latin typeface="Raleway Thin" panose="020B02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Insira o Subtítulo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155A9AF-D5EB-44EC-A938-A33DA928D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38" y="1511300"/>
            <a:ext cx="9144000" cy="622300"/>
          </a:xfrm>
        </p:spPr>
        <p:txBody>
          <a:bodyPr/>
          <a:lstStyle>
            <a:lvl1pPr marL="0" indent="0">
              <a:buNone/>
              <a:defRPr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  <a:lvl2pPr marL="457200" indent="0">
              <a:buNone/>
              <a:defRPr>
                <a:solidFill>
                  <a:srgbClr val="269338"/>
                </a:solidFill>
              </a:defRPr>
            </a:lvl2pPr>
            <a:lvl3pPr marL="914400" indent="0">
              <a:buNone/>
              <a:defRPr>
                <a:solidFill>
                  <a:srgbClr val="269338"/>
                </a:solidFill>
              </a:defRPr>
            </a:lvl3pPr>
            <a:lvl4pPr marL="1371600" indent="0">
              <a:buNone/>
              <a:defRPr>
                <a:solidFill>
                  <a:srgbClr val="269338"/>
                </a:solidFill>
              </a:defRPr>
            </a:lvl4pPr>
            <a:lvl5pPr marL="1828800" indent="0">
              <a:buNone/>
              <a:defRPr>
                <a:solidFill>
                  <a:srgbClr val="269338"/>
                </a:solidFill>
              </a:defRPr>
            </a:lvl5pPr>
          </a:lstStyle>
          <a:p>
            <a:pPr lvl="0"/>
            <a:r>
              <a:rPr lang="pt-BR" dirty="0"/>
              <a:t>CURSO</a:t>
            </a:r>
          </a:p>
        </p:txBody>
      </p:sp>
    </p:spTree>
    <p:extLst>
      <p:ext uri="{BB962C8B-B14F-4D97-AF65-F5344CB8AC3E}">
        <p14:creationId xmlns:p14="http://schemas.microsoft.com/office/powerpoint/2010/main" val="334827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2738" y="2550619"/>
            <a:ext cx="9144000" cy="96990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rgbClr val="269338"/>
                </a:solidFill>
                <a:latin typeface="+mn-lt"/>
              </a:defRPr>
            </a:lvl1pPr>
          </a:lstStyle>
          <a:p>
            <a:r>
              <a:rPr lang="pt-BR" dirty="0" smtClean="0"/>
              <a:t>Disciplina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12738" y="3543347"/>
            <a:ext cx="4411144" cy="153665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solidFill>
                  <a:srgbClr val="26933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Tema da Aula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155A9AF-D5EB-44EC-A938-A33DA928D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38" y="1511300"/>
            <a:ext cx="9144000" cy="622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69338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269338"/>
                </a:solidFill>
              </a:defRPr>
            </a:lvl2pPr>
            <a:lvl3pPr marL="914400" indent="0">
              <a:buNone/>
              <a:defRPr>
                <a:solidFill>
                  <a:srgbClr val="269338"/>
                </a:solidFill>
              </a:defRPr>
            </a:lvl3pPr>
            <a:lvl4pPr marL="1371600" indent="0">
              <a:buNone/>
              <a:defRPr>
                <a:solidFill>
                  <a:srgbClr val="269338"/>
                </a:solidFill>
              </a:defRPr>
            </a:lvl4pPr>
            <a:lvl5pPr marL="1828800" indent="0">
              <a:buNone/>
              <a:defRPr>
                <a:solidFill>
                  <a:srgbClr val="269338"/>
                </a:solidFill>
              </a:defRPr>
            </a:lvl5pPr>
          </a:lstStyle>
          <a:p>
            <a:pPr lvl="0"/>
            <a:r>
              <a:rPr lang="pt-BR" dirty="0" smtClean="0"/>
              <a:t>Professor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B1CA347-A0A8-4B24-A6FD-256E10DD1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451171"/>
            <a:ext cx="6146018" cy="643110"/>
          </a:xfrm>
          <a:prstGeom prst="rect">
            <a:avLst/>
          </a:prstGeom>
        </p:spPr>
      </p:pic>
      <p:sp>
        <p:nvSpPr>
          <p:cNvPr id="6" name="Espaço Reservado para Texto 12">
            <a:extLst>
              <a:ext uri="{FF2B5EF4-FFF2-40B4-BE49-F238E27FC236}">
                <a16:creationId xmlns:a16="http://schemas.microsoft.com/office/drawing/2014/main" xmlns="" id="{2155A9AF-D5EB-44EC-A938-A33DA928D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738" y="2133600"/>
            <a:ext cx="9144000" cy="4170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69338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269338"/>
                </a:solidFill>
              </a:defRPr>
            </a:lvl2pPr>
            <a:lvl3pPr marL="914400" indent="0">
              <a:buNone/>
              <a:defRPr>
                <a:solidFill>
                  <a:srgbClr val="269338"/>
                </a:solidFill>
              </a:defRPr>
            </a:lvl3pPr>
            <a:lvl4pPr marL="1371600" indent="0">
              <a:buNone/>
              <a:defRPr>
                <a:solidFill>
                  <a:srgbClr val="269338"/>
                </a:solidFill>
              </a:defRPr>
            </a:lvl4pPr>
            <a:lvl5pPr marL="1828800" indent="0">
              <a:buNone/>
              <a:defRPr>
                <a:solidFill>
                  <a:srgbClr val="269338"/>
                </a:solidFill>
              </a:defRPr>
            </a:lvl5pPr>
          </a:lstStyle>
          <a:p>
            <a:pPr lvl="0"/>
            <a:r>
              <a:rPr lang="pt-BR" dirty="0" smtClean="0"/>
              <a:t>Curso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90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esentação do Profes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200400" y="1825625"/>
            <a:ext cx="8153400" cy="3787775"/>
          </a:xfrm>
        </p:spPr>
        <p:txBody>
          <a:bodyPr/>
          <a:lstStyle>
            <a:lvl1pPr marL="0" indent="0">
              <a:buNone/>
              <a:defRPr>
                <a:latin typeface="Raleway Thin" panose="020B02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Sobre o professor (Currículo)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901700" y="1930400"/>
            <a:ext cx="1714500" cy="1714500"/>
          </a:xfrm>
          <a:prstGeom prst="ellipse">
            <a:avLst/>
          </a:prstGeom>
          <a:solidFill>
            <a:srgbClr val="269338"/>
          </a:solidFill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SUA FOTO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2933700" y="1885950"/>
            <a:ext cx="0" cy="3517900"/>
          </a:xfrm>
          <a:prstGeom prst="line">
            <a:avLst/>
          </a:prstGeom>
          <a:ln>
            <a:solidFill>
              <a:srgbClr val="269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98900"/>
            <a:ext cx="1841500" cy="17145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NOME E SOBRENOME DO PROFESSOR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38200" y="503583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69338"/>
                </a:solidFill>
                <a:latin typeface="Raleway Medium" panose="020B0603030101060003" pitchFamily="34" charset="0"/>
              </a:rPr>
              <a:t>APRESENTAÇÃO DO PROFESSOR</a:t>
            </a:r>
          </a:p>
        </p:txBody>
      </p:sp>
    </p:spTree>
    <p:extLst>
      <p:ext uri="{BB962C8B-B14F-4D97-AF65-F5344CB8AC3E}">
        <p14:creationId xmlns:p14="http://schemas.microsoft.com/office/powerpoint/2010/main" val="310846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7911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838200" y="1272209"/>
            <a:ext cx="10515600" cy="4341191"/>
          </a:xfrm>
        </p:spPr>
        <p:txBody>
          <a:bodyPr/>
          <a:lstStyle>
            <a:lvl1pPr marL="0" indent="0">
              <a:buNone/>
              <a:defRPr baseline="0">
                <a:latin typeface="Raleway Thin" panose="020B02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Textos preferencialmente compactos</a:t>
            </a:r>
          </a:p>
        </p:txBody>
      </p:sp>
    </p:spTree>
    <p:extLst>
      <p:ext uri="{BB962C8B-B14F-4D97-AF65-F5344CB8AC3E}">
        <p14:creationId xmlns:p14="http://schemas.microsoft.com/office/powerpoint/2010/main" val="11562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69338"/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01671"/>
          </a:xfrm>
        </p:spPr>
        <p:txBody>
          <a:bodyPr>
            <a:normAutofit/>
          </a:bodyPr>
          <a:lstStyle>
            <a:lvl1pPr marL="0" indent="0">
              <a:buNone/>
              <a:defRPr lang="pt-BR" smtClean="0">
                <a:latin typeface="Raleway Light" panose="020B04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9349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76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272210"/>
            <a:ext cx="5180400" cy="4633915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272210"/>
            <a:ext cx="5180400" cy="4633915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506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77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269338"/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28359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aleway Light" panose="020B04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107509"/>
            <a:ext cx="5157787" cy="3768636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28359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aleway Light" panose="020B04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107509"/>
            <a:ext cx="5183188" cy="3768636"/>
          </a:xfrm>
        </p:spPr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  <a:lvl2pPr>
              <a:defRPr>
                <a:latin typeface="Raleway Light" panose="020B0403030101060003" pitchFamily="34" charset="0"/>
              </a:defRPr>
            </a:lvl2pPr>
            <a:lvl3pPr>
              <a:defRPr>
                <a:latin typeface="Raleway Light" panose="020B0403030101060003" pitchFamily="34" charset="0"/>
              </a:defRPr>
            </a:lvl3pPr>
            <a:lvl4pPr>
              <a:defRPr>
                <a:latin typeface="Raleway Light" panose="020B0403030101060003" pitchFamily="34" charset="0"/>
              </a:defRPr>
            </a:lvl4pPr>
            <a:lvl5pPr>
              <a:defRPr>
                <a:latin typeface="Raleway Light" panose="020B0403030101060003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0780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75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cerramento">
    <p:bg>
      <p:bgPr>
        <a:solidFill>
          <a:srgbClr val="269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E6580B5-7AC7-4783-BEB2-BAD29AC5E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15" y="3008949"/>
            <a:ext cx="8040971" cy="840102"/>
          </a:xfrm>
          <a:prstGeom prst="rect">
            <a:avLst/>
          </a:prstGeom>
        </p:spPr>
      </p:pic>
      <p:sp>
        <p:nvSpPr>
          <p:cNvPr id="4" name="Retângulo 1">
            <a:extLst>
              <a:ext uri="{FF2B5EF4-FFF2-40B4-BE49-F238E27FC236}">
                <a16:creationId xmlns:a16="http://schemas.microsoft.com/office/drawing/2014/main" xmlns="" id="{C28D34E3-1375-47E9-A45B-037CB66A6036}"/>
              </a:ext>
            </a:extLst>
          </p:cNvPr>
          <p:cNvSpPr/>
          <p:nvPr userDrawn="1"/>
        </p:nvSpPr>
        <p:spPr>
          <a:xfrm>
            <a:off x="11346468" y="6012468"/>
            <a:ext cx="845532" cy="845532"/>
          </a:xfrm>
          <a:custGeom>
            <a:avLst/>
            <a:gdLst>
              <a:gd name="connsiteX0" fmla="*/ 0 w 845532"/>
              <a:gd name="connsiteY0" fmla="*/ 0 h 845532"/>
              <a:gd name="connsiteX1" fmla="*/ 845532 w 845532"/>
              <a:gd name="connsiteY1" fmla="*/ 0 h 845532"/>
              <a:gd name="connsiteX2" fmla="*/ 845532 w 845532"/>
              <a:gd name="connsiteY2" fmla="*/ 845532 h 845532"/>
              <a:gd name="connsiteX3" fmla="*/ 0 w 845532"/>
              <a:gd name="connsiteY3" fmla="*/ 845532 h 845532"/>
              <a:gd name="connsiteX4" fmla="*/ 0 w 845532"/>
              <a:gd name="connsiteY4" fmla="*/ 0 h 845532"/>
              <a:gd name="connsiteX0" fmla="*/ 434715 w 845532"/>
              <a:gd name="connsiteY0" fmla="*/ 434715 h 845532"/>
              <a:gd name="connsiteX1" fmla="*/ 845532 w 845532"/>
              <a:gd name="connsiteY1" fmla="*/ 0 h 845532"/>
              <a:gd name="connsiteX2" fmla="*/ 845532 w 845532"/>
              <a:gd name="connsiteY2" fmla="*/ 845532 h 845532"/>
              <a:gd name="connsiteX3" fmla="*/ 0 w 845532"/>
              <a:gd name="connsiteY3" fmla="*/ 845532 h 845532"/>
              <a:gd name="connsiteX4" fmla="*/ 434715 w 845532"/>
              <a:gd name="connsiteY4" fmla="*/ 434715 h 845532"/>
              <a:gd name="connsiteX0" fmla="*/ 415665 w 845532"/>
              <a:gd name="connsiteY0" fmla="*/ 427571 h 845532"/>
              <a:gd name="connsiteX1" fmla="*/ 845532 w 845532"/>
              <a:gd name="connsiteY1" fmla="*/ 0 h 845532"/>
              <a:gd name="connsiteX2" fmla="*/ 845532 w 845532"/>
              <a:gd name="connsiteY2" fmla="*/ 845532 h 845532"/>
              <a:gd name="connsiteX3" fmla="*/ 0 w 845532"/>
              <a:gd name="connsiteY3" fmla="*/ 845532 h 845532"/>
              <a:gd name="connsiteX4" fmla="*/ 415665 w 845532"/>
              <a:gd name="connsiteY4" fmla="*/ 427571 h 8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532" h="845532">
                <a:moveTo>
                  <a:pt x="415665" y="427571"/>
                </a:moveTo>
                <a:lnTo>
                  <a:pt x="845532" y="0"/>
                </a:lnTo>
                <a:lnTo>
                  <a:pt x="845532" y="845532"/>
                </a:lnTo>
                <a:lnTo>
                  <a:pt x="0" y="845532"/>
                </a:lnTo>
                <a:lnTo>
                  <a:pt x="415665" y="427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45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96F0-C35E-4FC1-B6F2-C79FE8956B95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F421-F502-4937-81D6-396ADC3FC7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98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deed.pt_BR" TargetMode="External"/><Relationship Id="rId2" Type="http://schemas.openxmlformats.org/officeDocument/2006/relationships/hyperlink" Target="http://www2.abed.org.br/congresso2009/CD/trabalhos/1552009182855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nounprojec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312738" y="2532184"/>
            <a:ext cx="8714031" cy="117591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Raleway Thin"/>
              </a:rPr>
              <a:t>Feedback: estratégia Comunicacional em EAD</a:t>
            </a:r>
            <a:endParaRPr lang="pt-BR" b="1" dirty="0">
              <a:latin typeface="Raleway Thin"/>
            </a:endParaRPr>
          </a:p>
        </p:txBody>
      </p:sp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335315" y="4390014"/>
            <a:ext cx="4411144" cy="116672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Raleway Thin"/>
              </a:rPr>
              <a:t>Formação para Mediadores UAB/IFMA</a:t>
            </a:r>
          </a:p>
          <a:p>
            <a:pPr algn="ctr"/>
            <a:r>
              <a:rPr lang="pt-BR" sz="2400" b="1" dirty="0" smtClean="0">
                <a:latin typeface="Raleway Thin"/>
              </a:rPr>
              <a:t>Junho - 2018</a:t>
            </a:r>
            <a:endParaRPr lang="pt-BR" sz="2400" b="1" dirty="0">
              <a:latin typeface="Raleway Thin"/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Raleway Thin"/>
              </a:rPr>
              <a:t>Professora Carolina Pereira Nunes</a:t>
            </a:r>
            <a:endParaRPr lang="pt-BR" sz="2400" dirty="0">
              <a:latin typeface="Raleway Thin"/>
            </a:endParaRP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/>
          </p:nvPr>
        </p:nvSpPr>
        <p:spPr>
          <a:xfrm>
            <a:off x="328914" y="1822450"/>
            <a:ext cx="9144000" cy="417019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Raleway Thin"/>
              </a:rPr>
              <a:t>Coordenadora de Tutoria da UAB/IFMA</a:t>
            </a:r>
            <a:endParaRPr lang="pt-BR" sz="2400" dirty="0">
              <a:latin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40429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971728" y="274638"/>
            <a:ext cx="7422848" cy="92211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Motivação - Mensagem de estímulo (convite)</a:t>
            </a:r>
            <a:endParaRPr lang="pt-BR" sz="2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493" y="1524867"/>
            <a:ext cx="84296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14" y="1716225"/>
            <a:ext cx="2751438" cy="275143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4227" y="1644654"/>
            <a:ext cx="354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aleway Light"/>
              </a:rPr>
              <a:t>Permite que o aprendiz compare sua performance atual com a padrão ou a esperada.</a:t>
            </a:r>
            <a:endParaRPr lang="pt-BR" sz="2400" dirty="0">
              <a:latin typeface="Raleway Ligh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96497" y="408645"/>
            <a:ext cx="36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Raleway Thin"/>
              </a:rPr>
              <a:t>Feedback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Raleway Thi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227" y="4075148"/>
            <a:ext cx="381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aleway Thin"/>
              </a:rPr>
              <a:t>Quantidade e qualidade do diálogo é determinante para o sucesso em EAD.</a:t>
            </a:r>
            <a:endParaRPr lang="pt-BR" sz="2400" dirty="0">
              <a:latin typeface="Raleway Thin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95956" y="2106319"/>
            <a:ext cx="2886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aleway Light"/>
              </a:rPr>
              <a:t>Sem feedback os discentes não tem consciência de qual conteúdo devem investir mais tempo, ou o que já conseguem fazer bem feito.</a:t>
            </a:r>
            <a:endParaRPr lang="pt-BR" sz="2400" dirty="0">
              <a:latin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Raleway Thin"/>
              </a:rPr>
              <a:t>Feedback</a:t>
            </a:r>
            <a:endParaRPr lang="pt-BR" b="1" dirty="0">
              <a:latin typeface="Raleway Thin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endParaRPr lang="pt-BR" sz="24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Você se considera competente em fornecer feedback aos estudantes?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pt-BR" sz="24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Feedback: informação +interação</a:t>
            </a:r>
          </a:p>
          <a:p>
            <a:pPr algn="just"/>
            <a:endParaRPr lang="pt-BR" sz="24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Feedbacks são fundamentais no processo avaliativo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Raleway Light"/>
              </a:rPr>
              <a:t>Tipos de feedback</a:t>
            </a:r>
            <a:endParaRPr lang="pt-BR" b="1" dirty="0">
              <a:latin typeface="Raleway Ligh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81206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Apresentaremos os tipos tal qual apresentados por Flores (2009), que baseou-se em Willians (2005).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1. </a:t>
            </a:r>
            <a:r>
              <a:rPr lang="pt-BR" sz="2400" b="1" dirty="0" smtClean="0"/>
              <a:t>Positivo</a:t>
            </a:r>
            <a:r>
              <a:rPr lang="pt-BR" sz="2400" dirty="0" smtClean="0"/>
              <a:t>: tem por função reforçar um comportamento que desejamos que se repita.</a:t>
            </a:r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8194" name="Picture 2" descr="C:\Users\Carol\Desktop\The noun project\noun_947027_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63" y="3093425"/>
            <a:ext cx="2990852" cy="29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Light"/>
              </a:rPr>
              <a:t>Tipos de feedback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71828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2. </a:t>
            </a:r>
            <a:r>
              <a:rPr lang="pt-BR" sz="2400" b="1" dirty="0" smtClean="0"/>
              <a:t>Corretivo</a:t>
            </a:r>
            <a:r>
              <a:rPr lang="pt-BR" sz="2400" dirty="0" smtClean="0"/>
              <a:t>: tem por objetivo modificar um comportamento.</a:t>
            </a:r>
          </a:p>
          <a:p>
            <a:r>
              <a:rPr lang="pt-BR" sz="2400" dirty="0" smtClean="0"/>
              <a:t>      </a:t>
            </a:r>
          </a:p>
          <a:p>
            <a:r>
              <a:rPr lang="pt-BR" sz="2400" dirty="0" smtClean="0"/>
              <a:t>Cuidado! Não deve ser ofensivo (desafio para o mediador)</a:t>
            </a:r>
            <a:endParaRPr lang="pt-BR" sz="2400" dirty="0"/>
          </a:p>
        </p:txBody>
      </p:sp>
      <p:pic>
        <p:nvPicPr>
          <p:cNvPr id="9218" name="Picture 2" descr="C:\Users\Carol\Desktop\The noun project\noun_1114167_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9" y="2754923"/>
            <a:ext cx="3480288" cy="34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Light"/>
              </a:rPr>
              <a:t>Tipos de feedback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3. </a:t>
            </a:r>
            <a:r>
              <a:rPr lang="pt-BR" sz="2400" b="1" dirty="0" smtClean="0"/>
              <a:t>Insignificante</a:t>
            </a:r>
            <a:r>
              <a:rPr lang="pt-BR" sz="2400" dirty="0" smtClean="0"/>
              <a:t>: é um feedback vago ou genérico a ponto de confundir o aluno sobre o seu propósito.</a:t>
            </a:r>
          </a:p>
          <a:p>
            <a:endParaRPr lang="pt-BR" sz="2400" dirty="0"/>
          </a:p>
          <a:p>
            <a:r>
              <a:rPr lang="pt-BR" sz="2400" dirty="0" smtClean="0"/>
              <a:t>4. </a:t>
            </a:r>
            <a:r>
              <a:rPr lang="pt-BR" sz="2400" b="1" dirty="0" smtClean="0"/>
              <a:t>Ofensivo</a:t>
            </a:r>
            <a:r>
              <a:rPr lang="pt-BR" sz="2400" dirty="0" smtClean="0"/>
              <a:t>: este tipo de feedback não orienta, não permite a aprendizagem pelo erro e não motiva, além de gerar conflitos.</a:t>
            </a:r>
          </a:p>
          <a:p>
            <a:endParaRPr lang="pt-BR" sz="2400" dirty="0"/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Exercícios com exemplos de feedback.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Raleway Thin"/>
              </a:rPr>
              <a:t>A linguagem no Feedback</a:t>
            </a:r>
            <a:endParaRPr lang="pt-BR" b="1" dirty="0">
              <a:latin typeface="Raleway Thin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70656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É necessário que elaboremos feedback, com o objetivo de maximizar a compreensão da mensagem. Para isso devemos  levar em consideração alguns fatores. Vejamos...</a:t>
            </a:r>
          </a:p>
        </p:txBody>
      </p:sp>
      <p:pic>
        <p:nvPicPr>
          <p:cNvPr id="2050" name="Picture 2" descr="C:\Users\Carol\Desktop\The noun project\Comunicação hom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7" y="288973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ol\Desktop\The noun project\Comunicação mul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1221"/>
            <a:ext cx="2473569" cy="24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A linguagem no Feedback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812068"/>
          </a:xfrm>
        </p:spPr>
        <p:txBody>
          <a:bodyPr/>
          <a:lstStyle/>
          <a:p>
            <a:r>
              <a:rPr lang="pt-BR" dirty="0" smtClean="0"/>
              <a:t>Para mediadores a distância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70" y="1910862"/>
            <a:ext cx="9296626" cy="425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3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A linguagem no Feedback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523" y="1272209"/>
            <a:ext cx="11535507" cy="4341191"/>
          </a:xfrm>
        </p:spPr>
        <p:txBody>
          <a:bodyPr>
            <a:normAutofit/>
          </a:bodyPr>
          <a:lstStyle/>
          <a:p>
            <a:r>
              <a:rPr lang="pt-BR" sz="2400" dirty="0"/>
              <a:t>Para mediadores presenciais:</a:t>
            </a:r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4269188"/>
              </p:ext>
            </p:extLst>
          </p:nvPr>
        </p:nvGraphicFramePr>
        <p:xfrm>
          <a:off x="726831" y="1723294"/>
          <a:ext cx="10128737" cy="412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800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A linguagem no Feedback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forma como falamos e/ou escrevemos é fundamental para a interpretação da mensagem que queremos transmitir. Isso inclui uma série de variáveis que vão desde a entonação da voz, até o uso correto das palavras, das normas gramaticais etc.</a:t>
            </a:r>
          </a:p>
          <a:p>
            <a:pPr algn="just"/>
            <a:endParaRPr lang="pt-BR" sz="2400" dirty="0"/>
          </a:p>
          <a:p>
            <a:pPr algn="ctr"/>
            <a:endParaRPr lang="pt-B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Exibição de vídeo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2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  <a:t>Mediação em EAD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Raleway Thin" panose="020B0203030101060003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endParaRPr lang="pt-BR" sz="24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O trabalho do mediador em EAD é complexo e exige  diversas competências, dentre elas destacamos a </a:t>
            </a:r>
            <a:r>
              <a:rPr lang="pt-BR" sz="2400" b="1" dirty="0" smtClean="0"/>
              <a:t>competência comunicativa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Esta competência envolve o conhecimento da língua, bem como habilidade social para utilizá-la.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396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Raleway Thin"/>
              </a:rPr>
              <a:t>Modelos de feedback</a:t>
            </a:r>
            <a:endParaRPr lang="pt-BR" b="1" dirty="0">
              <a:latin typeface="Raleway Thin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Analisaremos dois modelos de feedback, conforme foram apresentados por Abreu-e-Lima e Alves (2011). São eles:</a:t>
            </a:r>
          </a:p>
          <a:p>
            <a:pPr algn="just"/>
            <a:endParaRPr lang="pt-BR" sz="2400" dirty="0"/>
          </a:p>
          <a:p>
            <a:pPr marL="457200" indent="-457200" algn="just">
              <a:buAutoNum type="arabicPeriod"/>
            </a:pPr>
            <a:r>
              <a:rPr lang="pt-BR" sz="2400" dirty="0" smtClean="0"/>
              <a:t>Escada de </a:t>
            </a:r>
            <a:r>
              <a:rPr lang="pt-BR" sz="2400" i="1" dirty="0" smtClean="0"/>
              <a:t>feedback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i="1" dirty="0" smtClean="0"/>
              <a:t>2. Feedback</a:t>
            </a:r>
            <a:r>
              <a:rPr lang="pt-BR" sz="2400" dirty="0" smtClean="0"/>
              <a:t> sanduíche.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3146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Modelos de </a:t>
            </a:r>
            <a:r>
              <a:rPr lang="pt-BR" b="1" dirty="0" smtClean="0">
                <a:latin typeface="Raleway Thin"/>
              </a:rPr>
              <a:t>feedback – Escada de feedback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594742"/>
              </p:ext>
            </p:extLst>
          </p:nvPr>
        </p:nvGraphicFramePr>
        <p:xfrm>
          <a:off x="838200" y="1271588"/>
          <a:ext cx="10515600" cy="43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0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Modelos de feedback – Escada de feedback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415" y="1272209"/>
            <a:ext cx="11418277" cy="464794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Compreendendo melhor: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1. </a:t>
            </a:r>
            <a:r>
              <a:rPr lang="pt-BR" sz="2400" b="1" dirty="0" smtClean="0"/>
              <a:t>Esclarecer</a:t>
            </a:r>
            <a:r>
              <a:rPr lang="pt-BR" sz="2400" dirty="0" smtClean="0"/>
              <a:t>: “Quando você me disse... Você queria dizer...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ou....?” “Pelo que pude compreender, você explicou que...não foi?” 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“Corrija-me se estiver enganado...”</a:t>
            </a:r>
            <a:endParaRPr lang="pt-BR" sz="2400" dirty="0"/>
          </a:p>
        </p:txBody>
      </p:sp>
      <p:pic>
        <p:nvPicPr>
          <p:cNvPr id="3074" name="Picture 2" descr="C:\Users\Carol\Desktop\The noun project\noun_1174301_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80" y="2895599"/>
            <a:ext cx="3118339" cy="31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8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Modelos de feedback – Escada de feedback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Compreendendo melhor:</a:t>
            </a:r>
          </a:p>
          <a:p>
            <a:pPr algn="just"/>
            <a:r>
              <a:rPr lang="pt-BR" sz="2400" dirty="0" smtClean="0"/>
              <a:t>2</a:t>
            </a:r>
            <a:r>
              <a:rPr lang="pt-BR" sz="2400" b="1" dirty="0" smtClean="0"/>
              <a:t>. Valorizar</a:t>
            </a:r>
            <a:r>
              <a:rPr lang="pt-BR" sz="2400" dirty="0" smtClean="0"/>
              <a:t>: enfatizar os pontos positivos na resposta, apontar potencialidades e oferecer elogios honestos (sem exageros)</a:t>
            </a:r>
            <a:endParaRPr lang="pt-BR" sz="2400" dirty="0"/>
          </a:p>
        </p:txBody>
      </p:sp>
      <p:pic>
        <p:nvPicPr>
          <p:cNvPr id="4098" name="Picture 2" descr="C:\Users\Carol\Desktop\The noun project\validaçã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46" y="2754923"/>
            <a:ext cx="2847242" cy="28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5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Modelos de feedback – Escada de feedback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Compreendendo melhor:</a:t>
            </a:r>
          </a:p>
          <a:p>
            <a:r>
              <a:rPr lang="pt-BR" sz="2400" b="1" dirty="0" smtClean="0"/>
              <a:t>3. Questionar</a:t>
            </a:r>
            <a:r>
              <a:rPr lang="pt-BR" sz="2400" dirty="0" smtClean="0"/>
              <a:t>: “Você já considerou...?” “Pensei sobre isto e percebi que...”, “Talvez você tenha pensado sobre isto, mas...”, “Te convido a refletir sobre...” </a:t>
            </a:r>
          </a:p>
          <a:p>
            <a:endParaRPr lang="pt-BR" dirty="0"/>
          </a:p>
        </p:txBody>
      </p:sp>
      <p:pic>
        <p:nvPicPr>
          <p:cNvPr id="5122" name="Picture 2" descr="C:\Users\Carol\Desktop\The noun project\hel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8" y="2907322"/>
            <a:ext cx="2684585" cy="26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06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Modelos de feedback – Escada de feedback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706560"/>
          </a:xfrm>
        </p:spPr>
        <p:txBody>
          <a:bodyPr>
            <a:normAutofit/>
          </a:bodyPr>
          <a:lstStyle/>
          <a:p>
            <a:r>
              <a:rPr lang="pt-BR" sz="2400" dirty="0"/>
              <a:t>Compreendendo melhor:</a:t>
            </a:r>
          </a:p>
          <a:p>
            <a:r>
              <a:rPr lang="pt-BR" sz="2400" b="1" dirty="0" smtClean="0"/>
              <a:t>4. Sugerir: </a:t>
            </a:r>
            <a:r>
              <a:rPr lang="pt-BR" sz="2400" dirty="0" smtClean="0"/>
              <a:t>sugestões do mediador para melhoria ou solução para um problema identificado.</a:t>
            </a:r>
            <a:endParaRPr lang="pt-BR" sz="2400" dirty="0"/>
          </a:p>
        </p:txBody>
      </p:sp>
      <p:pic>
        <p:nvPicPr>
          <p:cNvPr id="6146" name="Picture 2" descr="C:\Users\Carol\Desktop\The noun project\help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9" y="2929301"/>
            <a:ext cx="2850176" cy="28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84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Modelos de feedback – </a:t>
            </a:r>
            <a:r>
              <a:rPr lang="pt-BR" b="1" i="1" dirty="0" smtClean="0">
                <a:latin typeface="Raleway Thin"/>
              </a:rPr>
              <a:t>Feedback</a:t>
            </a:r>
            <a:r>
              <a:rPr lang="pt-BR" b="1" dirty="0" smtClean="0">
                <a:latin typeface="Raleway Thin"/>
              </a:rPr>
              <a:t> sanduíche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751384" y="3071446"/>
            <a:ext cx="3915507" cy="9964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Raleway Thin"/>
              </a:rPr>
              <a:t>Sugira melhorias</a:t>
            </a:r>
            <a:endParaRPr lang="pt-BR" sz="2400" b="1" dirty="0">
              <a:solidFill>
                <a:schemeClr val="tx1"/>
              </a:solidFill>
              <a:latin typeface="Raleway Thin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64524" y="2332893"/>
            <a:ext cx="4642338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Raleway Thin"/>
              </a:rPr>
              <a:t>Realce algo positivo</a:t>
            </a:r>
            <a:endParaRPr lang="pt-BR" sz="2400" b="1" dirty="0">
              <a:latin typeface="Raleway Thin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300046" y="4067908"/>
            <a:ext cx="4841631" cy="621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Aponte algo muito bom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36385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aleway Thin"/>
              </a:rPr>
              <a:t>Modelos de feedback – </a:t>
            </a:r>
            <a:r>
              <a:rPr lang="pt-BR" b="1" i="1" dirty="0">
                <a:latin typeface="Raleway Thin"/>
              </a:rPr>
              <a:t>Feedback</a:t>
            </a:r>
            <a:r>
              <a:rPr lang="pt-BR" b="1" dirty="0">
                <a:latin typeface="Raleway Thin"/>
              </a:rPr>
              <a:t> sanduíche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Compreendendo melhor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 smtClean="0"/>
              <a:t>Realce algo positivo</a:t>
            </a:r>
            <a:r>
              <a:rPr lang="pt-BR" sz="2400" dirty="0" smtClean="0"/>
              <a:t>: desafio pois há cultura do erro na escola e na sociedade;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 smtClean="0"/>
              <a:t>Sugerir melhorias</a:t>
            </a:r>
            <a:r>
              <a:rPr lang="pt-BR" sz="2400" dirty="0" smtClean="0"/>
              <a:t>: oferecer sugestões diretas aos alunos, conduzir os alunos à reflexão através  de perguntas ou por meio de indicações e/ou pedidos;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b="1" dirty="0" smtClean="0"/>
              <a:t>Aponte algo muito bom</a:t>
            </a:r>
            <a:r>
              <a:rPr lang="pt-BR" sz="2400" dirty="0" smtClean="0"/>
              <a:t>: permitir que o estudante permaneça com uma mensagem de encorajamento ao final do feedback.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331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76167" y="1493313"/>
            <a:ext cx="500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Raleway Thin"/>
              </a:rPr>
              <a:t>Que tal exercitarmos os conceitos aprendidos?</a:t>
            </a:r>
          </a:p>
          <a:p>
            <a:pPr algn="ctr"/>
            <a:endParaRPr lang="pt-BR" sz="2400" dirty="0">
              <a:solidFill>
                <a:srgbClr val="FF0000"/>
              </a:solidFill>
              <a:latin typeface="Raleway" panose="020B0503030101060003" pitchFamily="34" charset="0"/>
            </a:endParaRPr>
          </a:p>
        </p:txBody>
      </p:sp>
      <p:pic>
        <p:nvPicPr>
          <p:cNvPr id="7170" name="Picture 2" descr="C:\Users\Carol\Desktop\The noun project\noun_1337024_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6" y="1213338"/>
            <a:ext cx="4781751" cy="47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Raleway Thin"/>
              </a:rPr>
              <a:t>Referências</a:t>
            </a:r>
            <a:endParaRPr lang="pt-BR" b="1" dirty="0">
              <a:latin typeface="Raleway Thin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1969"/>
            <a:ext cx="10515600" cy="4511431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ABREU-e-LIMA, D. M. de, ALVES, M.N. O feedback e sua importância no processo de tutoria a distância. </a:t>
            </a:r>
            <a:r>
              <a:rPr lang="pt-BR" sz="2400" i="1" dirty="0" smtClean="0"/>
              <a:t>In</a:t>
            </a:r>
            <a:r>
              <a:rPr lang="pt-BR" sz="2400" dirty="0" smtClean="0"/>
              <a:t>: </a:t>
            </a:r>
            <a:r>
              <a:rPr lang="pt-BR" sz="2400" b="1" dirty="0" err="1" smtClean="0"/>
              <a:t>Pro-Posições</a:t>
            </a:r>
            <a:r>
              <a:rPr lang="pt-BR" sz="2400" dirty="0" smtClean="0"/>
              <a:t>, Campinas, v.22, n.2 (65), p. 189-205, maio/ago. 2011.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FLORES</a:t>
            </a:r>
            <a:r>
              <a:rPr lang="pt-BR" sz="2400" dirty="0"/>
              <a:t>, Angelita Marçal. </a:t>
            </a:r>
            <a:r>
              <a:rPr lang="pt-BR" sz="2400" b="1" dirty="0"/>
              <a:t>O feedback como recurso para a motivação e avaliação da aprendizagem na educação a distância</a:t>
            </a:r>
            <a:r>
              <a:rPr lang="pt-BR" sz="2400" dirty="0"/>
              <a:t>. Disponível em: </a:t>
            </a:r>
            <a:r>
              <a:rPr lang="pt-BR" sz="2400" dirty="0" smtClean="0"/>
              <a:t>&lt;</a:t>
            </a:r>
            <a:r>
              <a:rPr lang="pt-BR" sz="2400" dirty="0"/>
              <a:t> </a:t>
            </a:r>
            <a:r>
              <a:rPr lang="pt-BR" sz="2400" dirty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www2.abed.org.br/congresso2009/CD/trabalhos/1552009182855.pdf</a:t>
            </a:r>
            <a:r>
              <a:rPr lang="pt-BR" sz="2400" dirty="0" smtClean="0"/>
              <a:t>&gt;  Acesso em: </a:t>
            </a:r>
            <a:r>
              <a:rPr lang="pt-BR" sz="2400" dirty="0"/>
              <a:t>08 Jun. </a:t>
            </a:r>
            <a:r>
              <a:rPr lang="pt-BR" sz="2400" dirty="0" smtClean="0"/>
              <a:t>2018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MARTINS, </a:t>
            </a:r>
            <a:r>
              <a:rPr lang="pt-BR" sz="2400" dirty="0" err="1"/>
              <a:t>Onilza</a:t>
            </a:r>
            <a:r>
              <a:rPr lang="pt-BR" sz="2400" dirty="0"/>
              <a:t> Borges. </a:t>
            </a:r>
            <a:r>
              <a:rPr lang="pt-BR" sz="2400" b="1" dirty="0"/>
              <a:t>Teoria e Prática Tutorial em Educação à Distância</a:t>
            </a:r>
            <a:r>
              <a:rPr lang="pt-BR" sz="2400" dirty="0"/>
              <a:t>. Curitiba: IBPEX, 2002.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b="1" dirty="0" smtClean="0"/>
          </a:p>
          <a:p>
            <a:pPr algn="just"/>
            <a:r>
              <a:rPr lang="pt-BR" sz="2400" dirty="0" smtClean="0"/>
              <a:t>Imagens licenciadas para compartilhamento e adaptação de </a:t>
            </a:r>
            <a:r>
              <a:rPr lang="pt-BR" sz="2400" dirty="0"/>
              <a:t>acordo com </a:t>
            </a:r>
            <a:r>
              <a:rPr lang="pt-BR" sz="2400" u="sng" dirty="0">
                <a:hlinkClick r:id="rId3"/>
              </a:rPr>
              <a:t>https://</a:t>
            </a:r>
            <a:r>
              <a:rPr lang="pt-BR" sz="2400" u="sng" dirty="0" smtClean="0">
                <a:hlinkClick r:id="rId3"/>
              </a:rPr>
              <a:t>creativecommons.org/licenses/by/3.0/deed.pt_BR</a:t>
            </a:r>
            <a:r>
              <a:rPr lang="pt-BR" sz="2400" dirty="0" smtClean="0"/>
              <a:t>. </a:t>
            </a:r>
            <a:r>
              <a:rPr lang="pt-BR" sz="2400" b="1" dirty="0" smtClean="0"/>
              <a:t>The </a:t>
            </a:r>
            <a:r>
              <a:rPr lang="pt-BR" sz="2400" b="1" dirty="0" err="1" smtClean="0"/>
              <a:t>noun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project</a:t>
            </a:r>
            <a:r>
              <a:rPr lang="pt-BR" sz="2400" dirty="0" smtClean="0"/>
              <a:t>. Disponível em:&lt; </a:t>
            </a:r>
            <a:r>
              <a:rPr lang="pt-BR" sz="2400" dirty="0" smtClean="0">
                <a:hlinkClick r:id="rId4"/>
              </a:rPr>
              <a:t>https</a:t>
            </a:r>
            <a:r>
              <a:rPr lang="pt-BR" sz="2400" dirty="0">
                <a:hlinkClick r:id="rId4"/>
              </a:rPr>
              <a:t>://thenounproject.com</a:t>
            </a:r>
            <a:r>
              <a:rPr lang="pt-BR" sz="2400" dirty="0" smtClean="0">
                <a:hlinkClick r:id="rId4"/>
              </a:rPr>
              <a:t>/</a:t>
            </a:r>
            <a:r>
              <a:rPr lang="pt-BR" sz="2400" dirty="0" smtClean="0"/>
              <a:t>&gt; Acesso em: 08 Jun. 2018</a:t>
            </a:r>
          </a:p>
          <a:p>
            <a:pPr algn="just"/>
            <a:endParaRPr lang="pt-BR" sz="2400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77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1850" y="415051"/>
            <a:ext cx="10972800" cy="5720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Raleway Thin"/>
              </a:rPr>
              <a:t>Mediação em EAD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1850" y="1223493"/>
            <a:ext cx="11226800" cy="457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 smtClean="0">
                <a:latin typeface="Raleway Thin"/>
              </a:rPr>
              <a:t>Mediador deve buscar desenvolver a sua competência comunicativa.</a:t>
            </a:r>
          </a:p>
          <a:p>
            <a:pPr algn="just"/>
            <a:endParaRPr lang="pt-BR" sz="2400" dirty="0">
              <a:latin typeface="Raleway" panose="020B0503030101060003" pitchFamily="34" charset="0"/>
            </a:endParaRPr>
          </a:p>
          <a:p>
            <a:pPr algn="just"/>
            <a:endParaRPr lang="pt-BR" sz="2400" dirty="0">
              <a:latin typeface="Raleway" panose="020B0503030101060003" pitchFamily="34" charset="0"/>
            </a:endParaRPr>
          </a:p>
          <a:p>
            <a:pPr algn="just"/>
            <a:endParaRPr lang="pt-BR" sz="2400" dirty="0">
              <a:latin typeface="Raleway" panose="020B0503030101060003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991673" y="2524260"/>
            <a:ext cx="3296992" cy="1821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Competência Comunicativa</a:t>
            </a:r>
            <a:endParaRPr lang="pt-BR" sz="2400" dirty="0"/>
          </a:p>
        </p:txBody>
      </p:sp>
      <p:cxnSp>
        <p:nvCxnSpPr>
          <p:cNvPr id="7" name="Conector angulado 6"/>
          <p:cNvCxnSpPr/>
          <p:nvPr/>
        </p:nvCxnSpPr>
        <p:spPr>
          <a:xfrm>
            <a:off x="3857978" y="2440547"/>
            <a:ext cx="1004552" cy="1674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938488" y="2276459"/>
            <a:ext cx="328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Raleway Thin"/>
              </a:rPr>
              <a:t>Síntese do conjunto de mensagens</a:t>
            </a:r>
            <a:endParaRPr lang="pt-BR" sz="2400" dirty="0">
              <a:latin typeface="Raleway Thin"/>
            </a:endParaRPr>
          </a:p>
        </p:txBody>
      </p:sp>
      <p:cxnSp>
        <p:nvCxnSpPr>
          <p:cNvPr id="11" name="Conector angulado 10"/>
          <p:cNvCxnSpPr/>
          <p:nvPr/>
        </p:nvCxnSpPr>
        <p:spPr>
          <a:xfrm>
            <a:off x="3384221" y="4735609"/>
            <a:ext cx="1326524" cy="3348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777076" y="4819322"/>
            <a:ext cx="212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Raleway Thin"/>
              </a:rPr>
              <a:t>Processos </a:t>
            </a:r>
            <a:r>
              <a:rPr lang="pt-BR" sz="2400" dirty="0">
                <a:latin typeface="Raleway Thin"/>
              </a:rPr>
              <a:t>d</a:t>
            </a:r>
            <a:r>
              <a:rPr lang="pt-BR" sz="2400" dirty="0" smtClean="0">
                <a:latin typeface="Raleway Thin"/>
              </a:rPr>
              <a:t>e comunicação</a:t>
            </a:r>
            <a:endParaRPr lang="pt-BR" sz="2400" dirty="0">
              <a:latin typeface="Raleway Thin"/>
            </a:endParaRPr>
          </a:p>
        </p:txBody>
      </p:sp>
      <p:cxnSp>
        <p:nvCxnSpPr>
          <p:cNvPr id="14" name="Conector angulado 13"/>
          <p:cNvCxnSpPr/>
          <p:nvPr/>
        </p:nvCxnSpPr>
        <p:spPr>
          <a:xfrm>
            <a:off x="4399821" y="3606940"/>
            <a:ext cx="1229932" cy="3606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740909" y="3675127"/>
            <a:ext cx="290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aleway Thin"/>
              </a:rPr>
              <a:t>Estilos de interação social</a:t>
            </a:r>
            <a:endParaRPr lang="pt-BR" sz="2400" dirty="0">
              <a:latin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2329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66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Raleway Light"/>
              </a:rPr>
              <a:t>Mediação em EAD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/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 relação educativa pode ser definida como uma dinâmica comunicacional. (MARTINS, 2002)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Mediador auxilia no estabelecimento de rotas de aprendizagem.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 comunicação eficaz é fundamental no estabelecimento dessas rotas.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6709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  <a:t/>
            </a:r>
            <a:b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</a:b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  <a:t>Mediação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  <a:t>em EAD</a:t>
            </a:r>
            <a:br>
              <a:rPr lang="pt-BR" b="1" dirty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</a:br>
            <a:endParaRPr lang="pt-BR" b="1" dirty="0">
              <a:solidFill>
                <a:schemeClr val="accent6">
                  <a:lumMod val="75000"/>
                </a:schemeClr>
              </a:solidFill>
              <a:latin typeface="Raleway Thin" panose="020B0203030101060003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 mediador EAD se comunica com os discentes através de:</a:t>
            </a:r>
          </a:p>
          <a:p>
            <a:pPr algn="just"/>
            <a:endParaRPr lang="pt-BR" sz="24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Respostas aos questionamentos;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Informações sobre instruções e desenvolvimento de atividades;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pt-BR" sz="2400" dirty="0" smtClean="0"/>
              <a:t>Comentários sobre a produção discente etc.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4517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  <a:t/>
            </a:r>
            <a:b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</a:b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  <a:t>Mediação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  <a:t>em EAD</a:t>
            </a:r>
            <a:br>
              <a:rPr lang="pt-BR" b="1" dirty="0">
                <a:solidFill>
                  <a:schemeClr val="accent6">
                    <a:lumMod val="75000"/>
                  </a:schemeClr>
                </a:solidFill>
                <a:latin typeface="Raleway Thin" panose="020B0203030101060003"/>
              </a:rPr>
            </a:br>
            <a:endParaRPr lang="pt-BR" b="1" dirty="0">
              <a:solidFill>
                <a:schemeClr val="accent6">
                  <a:lumMod val="75000"/>
                </a:schemeClr>
              </a:solidFill>
              <a:latin typeface="Raleway Thin" panose="020B0203030101060003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esse conjunto de atividades dá-se o nome de </a:t>
            </a:r>
            <a:r>
              <a:rPr lang="pt-BR" sz="2400" b="1" dirty="0" smtClean="0"/>
              <a:t>feedback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1" y="2381265"/>
            <a:ext cx="3006811" cy="3006811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5314352" y="32879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722075" y="318891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Raleway Thin" panose="020B0203030101060003"/>
              </a:rPr>
              <a:t>Feedback é um ato de comunicação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Raleway Thin" panose="020B02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  <a:latin typeface="Raleway Light"/>
              </a:rPr>
              <a:t/>
            </a:r>
            <a:br>
              <a:rPr lang="pt-BR" sz="3600" dirty="0" smtClean="0">
                <a:solidFill>
                  <a:schemeClr val="accent6">
                    <a:lumMod val="75000"/>
                  </a:schemeClr>
                </a:solidFill>
                <a:latin typeface="Raleway Light"/>
              </a:rPr>
            </a:b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Raleway Thin"/>
              </a:rPr>
              <a:t>Mediação 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Raleway Thin"/>
              </a:rPr>
              <a:t>em EAD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/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sz="2400" dirty="0" smtClean="0"/>
              <a:t>Segundo </a:t>
            </a:r>
            <a:r>
              <a:rPr lang="pt-BR" sz="2400" dirty="0" err="1" smtClean="0"/>
              <a:t>Mory</a:t>
            </a:r>
            <a:r>
              <a:rPr lang="pt-BR" sz="2400" dirty="0" smtClean="0"/>
              <a:t> (2004), feedback pode ser descrito como qualquer procedimento ou comunicação realizada para informar o aprendiz sobre a acuidade de sua resposta, geralmente relacionada a uma pergunta instrucional. (ABREU-e-LIMA e ALVES, 2011, p.189).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243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Raleway Thin"/>
              </a:rPr>
              <a:t>Mediação em EAD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/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400" dirty="0" smtClean="0"/>
              <a:t>Feedback = retroalimentação = retorno</a:t>
            </a:r>
          </a:p>
          <a:p>
            <a:endParaRPr lang="pt-BR" sz="2400" dirty="0"/>
          </a:p>
          <a:p>
            <a:r>
              <a:rPr lang="pt-BR" sz="2400" dirty="0" smtClean="0"/>
              <a:t>Feedback: troca de informações entre as pessoas</a:t>
            </a:r>
          </a:p>
          <a:p>
            <a:endParaRPr lang="pt-BR" sz="2400" dirty="0"/>
          </a:p>
          <a:p>
            <a:r>
              <a:rPr lang="pt-BR" sz="2400" dirty="0" smtClean="0"/>
              <a:t>Mediador (tutor) deve desenvolver sua capacidade de empatia.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065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971727" y="274638"/>
            <a:ext cx="6495001" cy="92211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Motivação - Mensagem de estímulo (convite)</a:t>
            </a:r>
            <a:endParaRPr lang="pt-BR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99" y="1532966"/>
            <a:ext cx="10615308" cy="36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m_U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tm_UAB" id="{4A3FA683-C70D-4A2D-8339-8FE486A73371}" vid="{1C058A5B-5DD6-4635-A3D3-3E2338E52E2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mtm_UAB</Template>
  <TotalTime>555</TotalTime>
  <Words>933</Words>
  <Application>Microsoft Office PowerPoint</Application>
  <PresentationFormat>Personalizar</PresentationFormat>
  <Paragraphs>140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mtm_UAB</vt:lpstr>
      <vt:lpstr>Feedback: estratégia Comunicacional em EAD</vt:lpstr>
      <vt:lpstr>Mediação em EAD</vt:lpstr>
      <vt:lpstr>Apresentação do PowerPoint</vt:lpstr>
      <vt:lpstr>Mediação em EAD </vt:lpstr>
      <vt:lpstr> Mediação em EAD </vt:lpstr>
      <vt:lpstr> Mediação em EAD </vt:lpstr>
      <vt:lpstr> Mediação em EAD </vt:lpstr>
      <vt:lpstr>Mediação em EAD </vt:lpstr>
      <vt:lpstr>Motivação - Mensagem de estímulo (convite)</vt:lpstr>
      <vt:lpstr>Motivação - Mensagem de estímulo (convite)</vt:lpstr>
      <vt:lpstr>Apresentação do PowerPoint</vt:lpstr>
      <vt:lpstr>Feedback</vt:lpstr>
      <vt:lpstr>Tipos de feedback</vt:lpstr>
      <vt:lpstr>Tipos de feedback</vt:lpstr>
      <vt:lpstr>Tipos de feedback</vt:lpstr>
      <vt:lpstr>A linguagem no Feedback</vt:lpstr>
      <vt:lpstr>A linguagem no Feedback</vt:lpstr>
      <vt:lpstr>A linguagem no Feedback</vt:lpstr>
      <vt:lpstr>A linguagem no Feedback</vt:lpstr>
      <vt:lpstr>Modelos de feedback</vt:lpstr>
      <vt:lpstr>Modelos de feedback – Escada de feedback</vt:lpstr>
      <vt:lpstr>Modelos de feedback – Escada de feedback</vt:lpstr>
      <vt:lpstr>Modelos de feedback – Escada de feedback</vt:lpstr>
      <vt:lpstr>Modelos de feedback – Escada de feedback</vt:lpstr>
      <vt:lpstr>Modelos de feedback – Escada de feedback</vt:lpstr>
      <vt:lpstr>Modelos de feedback – Feedback sanduíche</vt:lpstr>
      <vt:lpstr>Modelos de feedback – Feedback sanduíche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Vangleis Castro</dc:creator>
  <cp:lastModifiedBy>Carol</cp:lastModifiedBy>
  <cp:revision>72</cp:revision>
  <dcterms:created xsi:type="dcterms:W3CDTF">2017-07-24T20:01:05Z</dcterms:created>
  <dcterms:modified xsi:type="dcterms:W3CDTF">2018-06-10T18:40:06Z</dcterms:modified>
</cp:coreProperties>
</file>