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48"/>
  </p:notesMasterIdLst>
  <p:sldIdLst>
    <p:sldId id="449" r:id="rId2"/>
    <p:sldId id="632" r:id="rId3"/>
    <p:sldId id="631" r:id="rId4"/>
    <p:sldId id="626" r:id="rId5"/>
    <p:sldId id="627" r:id="rId6"/>
    <p:sldId id="628" r:id="rId7"/>
    <p:sldId id="634" r:id="rId8"/>
    <p:sldId id="629" r:id="rId9"/>
    <p:sldId id="630" r:id="rId10"/>
    <p:sldId id="633" r:id="rId11"/>
    <p:sldId id="532" r:id="rId12"/>
    <p:sldId id="625" r:id="rId13"/>
    <p:sldId id="673" r:id="rId14"/>
    <p:sldId id="621" r:id="rId15"/>
    <p:sldId id="635" r:id="rId16"/>
    <p:sldId id="501" r:id="rId17"/>
    <p:sldId id="502" r:id="rId18"/>
    <p:sldId id="539" r:id="rId19"/>
    <p:sldId id="547" r:id="rId20"/>
    <p:sldId id="611" r:id="rId21"/>
    <p:sldId id="612" r:id="rId22"/>
    <p:sldId id="505" r:id="rId23"/>
    <p:sldId id="494" r:id="rId24"/>
    <p:sldId id="545" r:id="rId25"/>
    <p:sldId id="546" r:id="rId26"/>
    <p:sldId id="672" r:id="rId27"/>
    <p:sldId id="654" r:id="rId28"/>
    <p:sldId id="656" r:id="rId29"/>
    <p:sldId id="657" r:id="rId30"/>
    <p:sldId id="658" r:id="rId31"/>
    <p:sldId id="659" r:id="rId32"/>
    <p:sldId id="660" r:id="rId33"/>
    <p:sldId id="661" r:id="rId34"/>
    <p:sldId id="662" r:id="rId35"/>
    <p:sldId id="663" r:id="rId36"/>
    <p:sldId id="664" r:id="rId37"/>
    <p:sldId id="665" r:id="rId38"/>
    <p:sldId id="666" r:id="rId39"/>
    <p:sldId id="637" r:id="rId40"/>
    <p:sldId id="643" r:id="rId41"/>
    <p:sldId id="644" r:id="rId42"/>
    <p:sldId id="645" r:id="rId43"/>
    <p:sldId id="638" r:id="rId44"/>
    <p:sldId id="646" r:id="rId45"/>
    <p:sldId id="639" r:id="rId46"/>
    <p:sldId id="600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Estilo Claro 3 - Ênfas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6075" autoAdjust="0"/>
  </p:normalViewPr>
  <p:slideViewPr>
    <p:cSldViewPr snapToObjects="1">
      <p:cViewPr varScale="1">
        <p:scale>
          <a:sx n="120" d="100"/>
          <a:sy n="120" d="100"/>
        </p:scale>
        <p:origin x="-127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2655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65C63C-8934-4C78-A44B-C129A1177F06}" type="doc">
      <dgm:prSet loTypeId="urn:microsoft.com/office/officeart/2005/8/layout/vProcess5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1F7DC1B0-66BE-4B04-8BE8-F5FCA1B1ED00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Impactos sociais</a:t>
          </a:r>
          <a:endParaRPr lang="pt-BR" dirty="0">
            <a:solidFill>
              <a:schemeClr val="tx1"/>
            </a:solidFill>
          </a:endParaRPr>
        </a:p>
      </dgm:t>
    </dgm:pt>
    <dgm:pt modelId="{7BAD6AAA-727F-4A4E-9453-93F0574CE876}" type="parTrans" cxnId="{42FAEF7E-4465-4DE9-958C-2561CE6B68B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86B175CC-109C-49C8-8676-655695CE9069}" type="sibTrans" cxnId="{42FAEF7E-4465-4DE9-958C-2561CE6B68BB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02BE2405-DA3E-4DA4-9595-D6C5697CC171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Impactos políticos</a:t>
          </a:r>
          <a:endParaRPr lang="pt-BR" dirty="0">
            <a:solidFill>
              <a:schemeClr val="tx1"/>
            </a:solidFill>
          </a:endParaRPr>
        </a:p>
      </dgm:t>
    </dgm:pt>
    <dgm:pt modelId="{E06026F3-20BE-454F-9803-6CF4BB6603C3}" type="parTrans" cxnId="{1EDCE475-9C61-4B54-BF49-F5C5D705684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BDDBE3A6-E4E2-49BE-9DDA-72E54DAB8335}" type="sibTrans" cxnId="{1EDCE475-9C61-4B54-BF49-F5C5D7056849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D001B908-EB9B-47BC-B641-45BFB47D20FA}">
      <dgm:prSet phldrT="[Texto]"/>
      <dgm:spPr/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Impactos econômicos</a:t>
          </a:r>
          <a:endParaRPr lang="pt-BR" dirty="0">
            <a:solidFill>
              <a:schemeClr val="tx1"/>
            </a:solidFill>
          </a:endParaRPr>
        </a:p>
      </dgm:t>
    </dgm:pt>
    <dgm:pt modelId="{A643644C-5249-4B2D-A84A-E4EAD3DF2A40}" type="parTrans" cxnId="{6AA81D96-775F-459A-A1A4-93C1B29B0EC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9D0E822-5B2A-467E-A839-092562EFA621}" type="sibTrans" cxnId="{6AA81D96-775F-459A-A1A4-93C1B29B0ECE}">
      <dgm:prSet/>
      <dgm:spPr/>
      <dgm:t>
        <a:bodyPr/>
        <a:lstStyle/>
        <a:p>
          <a:endParaRPr lang="pt-BR">
            <a:solidFill>
              <a:schemeClr val="tx1"/>
            </a:solidFill>
          </a:endParaRPr>
        </a:p>
      </dgm:t>
    </dgm:pt>
    <dgm:pt modelId="{95ADC9D9-0972-4D14-AA3F-22D6721D9974}" type="pres">
      <dgm:prSet presAssocID="{1765C63C-8934-4C78-A44B-C129A1177F06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0CAAF2FB-8E2F-4659-B873-B6A4751437B8}" type="pres">
      <dgm:prSet presAssocID="{1765C63C-8934-4C78-A44B-C129A1177F06}" presName="dummyMaxCanvas" presStyleCnt="0">
        <dgm:presLayoutVars/>
      </dgm:prSet>
      <dgm:spPr/>
    </dgm:pt>
    <dgm:pt modelId="{84E01F2E-1AAB-4C42-9B69-B898D5A09568}" type="pres">
      <dgm:prSet presAssocID="{1765C63C-8934-4C78-A44B-C129A1177F06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ED375CA-6E17-44D9-A00A-3DF7D0182C7E}" type="pres">
      <dgm:prSet presAssocID="{1765C63C-8934-4C78-A44B-C129A1177F06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21267B-8C80-4959-988D-86F8614515B2}" type="pres">
      <dgm:prSet presAssocID="{1765C63C-8934-4C78-A44B-C129A1177F06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9A12410-5CDD-453D-88A2-673AD4D21580}" type="pres">
      <dgm:prSet presAssocID="{1765C63C-8934-4C78-A44B-C129A1177F06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0B9155-1FD3-4C9A-90CA-C3D3B68BC734}" type="pres">
      <dgm:prSet presAssocID="{1765C63C-8934-4C78-A44B-C129A1177F06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9BB759D-7E25-405A-B625-D2AE2AA5FE64}" type="pres">
      <dgm:prSet presAssocID="{1765C63C-8934-4C78-A44B-C129A1177F06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5EF26C1-2370-4121-83B3-216EF2ABDBE9}" type="pres">
      <dgm:prSet presAssocID="{1765C63C-8934-4C78-A44B-C129A1177F06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AB1131-EAA7-40EA-9F8A-CB368DA98246}" type="pres">
      <dgm:prSet presAssocID="{1765C63C-8934-4C78-A44B-C129A1177F06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1EDCE475-9C61-4B54-BF49-F5C5D7056849}" srcId="{1765C63C-8934-4C78-A44B-C129A1177F06}" destId="{02BE2405-DA3E-4DA4-9595-D6C5697CC171}" srcOrd="1" destOrd="0" parTransId="{E06026F3-20BE-454F-9803-6CF4BB6603C3}" sibTransId="{BDDBE3A6-E4E2-49BE-9DDA-72E54DAB8335}"/>
    <dgm:cxn modelId="{6AA81D96-775F-459A-A1A4-93C1B29B0ECE}" srcId="{1765C63C-8934-4C78-A44B-C129A1177F06}" destId="{D001B908-EB9B-47BC-B641-45BFB47D20FA}" srcOrd="2" destOrd="0" parTransId="{A643644C-5249-4B2D-A84A-E4EAD3DF2A40}" sibTransId="{99D0E822-5B2A-467E-A839-092562EFA621}"/>
    <dgm:cxn modelId="{9FDFC6B0-342E-415D-BADF-DF5FF287028C}" type="presOf" srcId="{1F7DC1B0-66BE-4B04-8BE8-F5FCA1B1ED00}" destId="{84E01F2E-1AAB-4C42-9B69-B898D5A09568}" srcOrd="0" destOrd="0" presId="urn:microsoft.com/office/officeart/2005/8/layout/vProcess5"/>
    <dgm:cxn modelId="{B54967FF-D74A-4571-BA1B-F09949F5FB2D}" type="presOf" srcId="{86B175CC-109C-49C8-8676-655695CE9069}" destId="{79A12410-5CDD-453D-88A2-673AD4D21580}" srcOrd="0" destOrd="0" presId="urn:microsoft.com/office/officeart/2005/8/layout/vProcess5"/>
    <dgm:cxn modelId="{2ACBFEB0-589E-469C-8937-A94292558609}" type="presOf" srcId="{02BE2405-DA3E-4DA4-9595-D6C5697CC171}" destId="{0ED375CA-6E17-44D9-A00A-3DF7D0182C7E}" srcOrd="0" destOrd="0" presId="urn:microsoft.com/office/officeart/2005/8/layout/vProcess5"/>
    <dgm:cxn modelId="{4BCEA6FD-5C0C-4536-99B9-88BDCDEC1E16}" type="presOf" srcId="{1765C63C-8934-4C78-A44B-C129A1177F06}" destId="{95ADC9D9-0972-4D14-AA3F-22D6721D9974}" srcOrd="0" destOrd="0" presId="urn:microsoft.com/office/officeart/2005/8/layout/vProcess5"/>
    <dgm:cxn modelId="{C98B6DAA-3BCF-4549-8C90-267B856139AE}" type="presOf" srcId="{D001B908-EB9B-47BC-B641-45BFB47D20FA}" destId="{8021267B-8C80-4959-988D-86F8614515B2}" srcOrd="0" destOrd="0" presId="urn:microsoft.com/office/officeart/2005/8/layout/vProcess5"/>
    <dgm:cxn modelId="{299E7E41-FB29-4D3F-88B9-AFD80679EFA9}" type="presOf" srcId="{BDDBE3A6-E4E2-49BE-9DDA-72E54DAB8335}" destId="{080B9155-1FD3-4C9A-90CA-C3D3B68BC734}" srcOrd="0" destOrd="0" presId="urn:microsoft.com/office/officeart/2005/8/layout/vProcess5"/>
    <dgm:cxn modelId="{42FAEF7E-4465-4DE9-958C-2561CE6B68BB}" srcId="{1765C63C-8934-4C78-A44B-C129A1177F06}" destId="{1F7DC1B0-66BE-4B04-8BE8-F5FCA1B1ED00}" srcOrd="0" destOrd="0" parTransId="{7BAD6AAA-727F-4A4E-9453-93F0574CE876}" sibTransId="{86B175CC-109C-49C8-8676-655695CE9069}"/>
    <dgm:cxn modelId="{C7C0B2E2-9C39-4C45-8C68-EB9E7F48DBD5}" type="presOf" srcId="{02BE2405-DA3E-4DA4-9595-D6C5697CC171}" destId="{A5EF26C1-2370-4121-83B3-216EF2ABDBE9}" srcOrd="1" destOrd="0" presId="urn:microsoft.com/office/officeart/2005/8/layout/vProcess5"/>
    <dgm:cxn modelId="{F8313EE4-4302-44CA-A70F-C56CE3D954F5}" type="presOf" srcId="{1F7DC1B0-66BE-4B04-8BE8-F5FCA1B1ED00}" destId="{D9BB759D-7E25-405A-B625-D2AE2AA5FE64}" srcOrd="1" destOrd="0" presId="urn:microsoft.com/office/officeart/2005/8/layout/vProcess5"/>
    <dgm:cxn modelId="{3F2B8D8A-496D-4629-809B-FDA37552F5C2}" type="presOf" srcId="{D001B908-EB9B-47BC-B641-45BFB47D20FA}" destId="{ADAB1131-EAA7-40EA-9F8A-CB368DA98246}" srcOrd="1" destOrd="0" presId="urn:microsoft.com/office/officeart/2005/8/layout/vProcess5"/>
    <dgm:cxn modelId="{B233BC97-0964-4E34-8A94-B7CC77772D4A}" type="presParOf" srcId="{95ADC9D9-0972-4D14-AA3F-22D6721D9974}" destId="{0CAAF2FB-8E2F-4659-B873-B6A4751437B8}" srcOrd="0" destOrd="0" presId="urn:microsoft.com/office/officeart/2005/8/layout/vProcess5"/>
    <dgm:cxn modelId="{9503C845-CDF9-4F1A-89D4-FBC0E3C5C4E8}" type="presParOf" srcId="{95ADC9D9-0972-4D14-AA3F-22D6721D9974}" destId="{84E01F2E-1AAB-4C42-9B69-B898D5A09568}" srcOrd="1" destOrd="0" presId="urn:microsoft.com/office/officeart/2005/8/layout/vProcess5"/>
    <dgm:cxn modelId="{C4416B5B-129C-4F01-90E5-EF0341B0EAB6}" type="presParOf" srcId="{95ADC9D9-0972-4D14-AA3F-22D6721D9974}" destId="{0ED375CA-6E17-44D9-A00A-3DF7D0182C7E}" srcOrd="2" destOrd="0" presId="urn:microsoft.com/office/officeart/2005/8/layout/vProcess5"/>
    <dgm:cxn modelId="{A4CF1D52-5E1E-4FB8-B7C0-674DF868F520}" type="presParOf" srcId="{95ADC9D9-0972-4D14-AA3F-22D6721D9974}" destId="{8021267B-8C80-4959-988D-86F8614515B2}" srcOrd="3" destOrd="0" presId="urn:microsoft.com/office/officeart/2005/8/layout/vProcess5"/>
    <dgm:cxn modelId="{9F82EC51-2E17-4820-A92C-6B29E9DFC6E8}" type="presParOf" srcId="{95ADC9D9-0972-4D14-AA3F-22D6721D9974}" destId="{79A12410-5CDD-453D-88A2-673AD4D21580}" srcOrd="4" destOrd="0" presId="urn:microsoft.com/office/officeart/2005/8/layout/vProcess5"/>
    <dgm:cxn modelId="{CE1BC834-54F2-4B3E-B7A6-AF26D612A1AF}" type="presParOf" srcId="{95ADC9D9-0972-4D14-AA3F-22D6721D9974}" destId="{080B9155-1FD3-4C9A-90CA-C3D3B68BC734}" srcOrd="5" destOrd="0" presId="urn:microsoft.com/office/officeart/2005/8/layout/vProcess5"/>
    <dgm:cxn modelId="{4AEC985D-EF00-4F0C-94E0-E02E7F054975}" type="presParOf" srcId="{95ADC9D9-0972-4D14-AA3F-22D6721D9974}" destId="{D9BB759D-7E25-405A-B625-D2AE2AA5FE64}" srcOrd="6" destOrd="0" presId="urn:microsoft.com/office/officeart/2005/8/layout/vProcess5"/>
    <dgm:cxn modelId="{E7888A60-7708-46F8-B252-B96A7117662B}" type="presParOf" srcId="{95ADC9D9-0972-4D14-AA3F-22D6721D9974}" destId="{A5EF26C1-2370-4121-83B3-216EF2ABDBE9}" srcOrd="7" destOrd="0" presId="urn:microsoft.com/office/officeart/2005/8/layout/vProcess5"/>
    <dgm:cxn modelId="{A005F6CC-668B-4308-92CD-3EF6DFA60346}" type="presParOf" srcId="{95ADC9D9-0972-4D14-AA3F-22D6721D9974}" destId="{ADAB1131-EAA7-40EA-9F8A-CB368DA98246}" srcOrd="8" destOrd="0" presId="urn:microsoft.com/office/officeart/2005/8/layout/vProcess5"/>
  </dgm:cxnLst>
  <dgm:bg>
    <a:solidFill>
      <a:schemeClr val="bg1"/>
    </a:solidFill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01F2E-1AAB-4C42-9B69-B898D5A09568}">
      <dsp:nvSpPr>
        <dsp:cNvPr id="0" name=""/>
        <dsp:cNvSpPr/>
      </dsp:nvSpPr>
      <dsp:spPr>
        <a:xfrm>
          <a:off x="0" y="0"/>
          <a:ext cx="3475087" cy="842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Impactos sociais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24676" y="24676"/>
        <a:ext cx="2565946" cy="793165"/>
      </dsp:txXfrm>
    </dsp:sp>
    <dsp:sp modelId="{0ED375CA-6E17-44D9-A00A-3DF7D0182C7E}">
      <dsp:nvSpPr>
        <dsp:cNvPr id="0" name=""/>
        <dsp:cNvSpPr/>
      </dsp:nvSpPr>
      <dsp:spPr>
        <a:xfrm>
          <a:off x="306625" y="982936"/>
          <a:ext cx="3475087" cy="842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Impactos políticos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331301" y="1007612"/>
        <a:ext cx="2571473" cy="793165"/>
      </dsp:txXfrm>
    </dsp:sp>
    <dsp:sp modelId="{8021267B-8C80-4959-988D-86F8614515B2}">
      <dsp:nvSpPr>
        <dsp:cNvPr id="0" name=""/>
        <dsp:cNvSpPr/>
      </dsp:nvSpPr>
      <dsp:spPr>
        <a:xfrm>
          <a:off x="613250" y="1965873"/>
          <a:ext cx="3475087" cy="8425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chemeClr val="tx1"/>
              </a:solidFill>
            </a:rPr>
            <a:t>Impactos econômicos</a:t>
          </a:r>
          <a:endParaRPr lang="pt-BR" sz="2400" kern="1200" dirty="0">
            <a:solidFill>
              <a:schemeClr val="tx1"/>
            </a:solidFill>
          </a:endParaRPr>
        </a:p>
      </dsp:txBody>
      <dsp:txXfrm>
        <a:off x="637926" y="1990549"/>
        <a:ext cx="2571473" cy="793165"/>
      </dsp:txXfrm>
    </dsp:sp>
    <dsp:sp modelId="{79A12410-5CDD-453D-88A2-673AD4D21580}">
      <dsp:nvSpPr>
        <dsp:cNvPr id="0" name=""/>
        <dsp:cNvSpPr/>
      </dsp:nvSpPr>
      <dsp:spPr>
        <a:xfrm>
          <a:off x="2927451" y="638908"/>
          <a:ext cx="547636" cy="5476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>
            <a:solidFill>
              <a:schemeClr val="tx1"/>
            </a:solidFill>
          </a:endParaRPr>
        </a:p>
      </dsp:txBody>
      <dsp:txXfrm>
        <a:off x="3050669" y="638908"/>
        <a:ext cx="301200" cy="412096"/>
      </dsp:txXfrm>
    </dsp:sp>
    <dsp:sp modelId="{080B9155-1FD3-4C9A-90CA-C3D3B68BC734}">
      <dsp:nvSpPr>
        <dsp:cNvPr id="0" name=""/>
        <dsp:cNvSpPr/>
      </dsp:nvSpPr>
      <dsp:spPr>
        <a:xfrm>
          <a:off x="3234076" y="1616228"/>
          <a:ext cx="547636" cy="547636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0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2700" kern="1200">
            <a:solidFill>
              <a:schemeClr val="tx1"/>
            </a:solidFill>
          </a:endParaRPr>
        </a:p>
      </dsp:txBody>
      <dsp:txXfrm>
        <a:off x="3357294" y="1616228"/>
        <a:ext cx="301200" cy="4120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DC7A5-4AD6-41C2-998D-A6F9B5D548E2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C71347-C6EF-4706-8C53-3119BA2F5F5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0155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CF2D4B-B051-41F7-9340-983361E1EB63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601223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DD57280A-6B0A-4E7D-B35F-C6E612F06C78}" type="slidenum">
              <a:rPr lang="pt-BR" smtClean="0">
                <a:latin typeface="Times New Roman" pitchFamily="18" charset="0"/>
                <a:cs typeface="DejaVu Sans" pitchFamily="34" charset="0"/>
              </a:rPr>
              <a:pPr>
                <a:buFont typeface="Times New Roman" pitchFamily="18" charset="0"/>
                <a:buNone/>
              </a:pPr>
              <a:t>12</a:t>
            </a:fld>
            <a:endParaRPr lang="pt-BR" smtClean="0">
              <a:latin typeface="Times New Roman" pitchFamily="18" charset="0"/>
              <a:cs typeface="DejaVu Sans" pitchFamily="34" charset="0"/>
            </a:endParaRPr>
          </a:p>
        </p:txBody>
      </p:sp>
      <p:sp>
        <p:nvSpPr>
          <p:cNvPr id="286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wrap="none" anchor="ctr"/>
          <a:lstStyle/>
          <a:p>
            <a:endParaRPr lang="pt-BR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26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6C425-830F-4EEA-8A94-A7FF26C3B72E}" type="slidenum">
              <a:rPr lang="en-US">
                <a:latin typeface="Arial" charset="0"/>
              </a:rPr>
              <a:pPr/>
              <a:t>21</a:t>
            </a:fld>
            <a:endParaRPr lang="en-US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A tendencia é CC ou algum padrao de mais baixa frequencia que pode ser capturado devido o tamanho da série histórica.</a:t>
            </a:r>
          </a:p>
          <a:p>
            <a:pPr eaLnBrk="1" hangingPunct="1">
              <a:buFontTx/>
              <a:buChar char="•"/>
            </a:pPr>
            <a:r>
              <a:rPr lang="en-US" smtClean="0">
                <a:latin typeface="Arial" charset="0"/>
              </a:rPr>
              <a:t>A variação de alta e baixa frequencia explical 66% da variancia</a:t>
            </a:r>
          </a:p>
          <a:p>
            <a:pPr eaLnBrk="1" hangingPunct="1">
              <a:buFontTx/>
              <a:buChar char="•"/>
            </a:pPr>
            <a:endParaRPr lang="en-US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57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mtClean="0">
                <a:latin typeface="Times New Roman" pitchFamily="18" charset="0"/>
              </a:rPr>
              <a:t>Here we have SPI values computed for the regions of the state.</a:t>
            </a:r>
          </a:p>
          <a:p>
            <a:r>
              <a:rPr lang="pt-BR" smtClean="0">
                <a:latin typeface="Times New Roman" pitchFamily="18" charset="0"/>
              </a:rPr>
              <a:t>Green to blue colors correspond to seasons above the average</a:t>
            </a:r>
          </a:p>
          <a:p>
            <a:r>
              <a:rPr lang="pt-BR" smtClean="0">
                <a:latin typeface="Times New Roman" pitchFamily="18" charset="0"/>
              </a:rPr>
              <a:t>Yellow to Red colors correspond to seasons below the average</a:t>
            </a:r>
          </a:p>
          <a:p>
            <a:endParaRPr lang="pt-BR" smtClean="0">
              <a:latin typeface="Times New Roman" pitchFamily="18" charset="0"/>
            </a:endParaRPr>
          </a:p>
          <a:p>
            <a:r>
              <a:rPr lang="pt-BR" smtClean="0">
                <a:latin typeface="Times New Roman" pitchFamily="18" charset="0"/>
              </a:rPr>
              <a:t>Below of these maps you find both NINO3.4 and ATLANTICO DIPOLE indexes, showing the influence of both Pacific and Atlantic in the rainy season for the state.</a:t>
            </a:r>
          </a:p>
          <a:p>
            <a:endParaRPr lang="pt-BR" smtClean="0">
              <a:latin typeface="Times New Roman" pitchFamily="18" charset="0"/>
            </a:endParaRP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7B9CE5-CDCC-4BBA-AE83-E5AB21DADE1E}" type="slidenum">
              <a:rPr lang="pt-BR">
                <a:solidFill>
                  <a:prstClr val="black"/>
                </a:solidFill>
              </a:rPr>
              <a:pPr/>
              <a:t>28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740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A09FBE-8E40-4308-9848-C1850CBC9122}" type="slidenum">
              <a:rPr lang="pt-BR" smtClean="0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3134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2D473-26E1-41ED-9CF8-A054DA268676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8948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916FFE-0B2B-4643-A60B-E602C20944DE}" type="slidenum">
              <a:rPr lang="en-US"/>
              <a:pPr/>
              <a:t>40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err="1" smtClean="0"/>
              <a:t>Engenharia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: “</a:t>
            </a:r>
            <a:r>
              <a:rPr lang="en-US" dirty="0" err="1" smtClean="0"/>
              <a:t>falha</a:t>
            </a:r>
            <a:r>
              <a:rPr lang="en-US" dirty="0" smtClean="0"/>
              <a:t> é </a:t>
            </a:r>
            <a:r>
              <a:rPr lang="en-US" dirty="0" err="1" smtClean="0"/>
              <a:t>inimiga</a:t>
            </a:r>
            <a:r>
              <a:rPr lang="en-US" dirty="0" smtClean="0"/>
              <a:t> </a:t>
            </a:r>
            <a:r>
              <a:rPr lang="en-US" dirty="0" err="1" smtClean="0"/>
              <a:t>da</a:t>
            </a:r>
            <a:r>
              <a:rPr lang="en-US" dirty="0" smtClean="0"/>
              <a:t> </a:t>
            </a:r>
            <a:r>
              <a:rPr lang="en-US" dirty="0" err="1" smtClean="0"/>
              <a:t>engenharia</a:t>
            </a:r>
            <a:r>
              <a:rPr lang="en-US" dirty="0" smtClean="0"/>
              <a:t>” </a:t>
            </a:r>
            <a:r>
              <a:rPr lang="en-US" dirty="0" err="1" smtClean="0"/>
              <a:t>reduzir</a:t>
            </a:r>
            <a:r>
              <a:rPr lang="en-US" dirty="0" smtClean="0"/>
              <a:t> </a:t>
            </a:r>
            <a:r>
              <a:rPr lang="en-US" dirty="0" err="1" smtClean="0"/>
              <a:t>falha</a:t>
            </a:r>
            <a:r>
              <a:rPr lang="en-US" dirty="0" smtClean="0"/>
              <a:t>: Wang &amp; Roush (2000:81)</a:t>
            </a:r>
          </a:p>
          <a:p>
            <a:pPr eaLnBrk="1" hangingPunct="1"/>
            <a:r>
              <a:rPr lang="en-US" dirty="0" err="1" smtClean="0"/>
              <a:t>Gerenciamento</a:t>
            </a:r>
            <a:r>
              <a:rPr lang="en-US" dirty="0" smtClean="0"/>
              <a:t> de </a:t>
            </a:r>
            <a:r>
              <a:rPr lang="en-US" dirty="0" err="1" smtClean="0"/>
              <a:t>Risco</a:t>
            </a:r>
            <a:r>
              <a:rPr lang="en-US" dirty="0" smtClean="0"/>
              <a:t>: </a:t>
            </a:r>
            <a:r>
              <a:rPr lang="en-US" dirty="0" err="1" smtClean="0"/>
              <a:t>Minimização</a:t>
            </a:r>
            <a:r>
              <a:rPr lang="en-US" dirty="0" smtClean="0"/>
              <a:t> de </a:t>
            </a:r>
            <a:r>
              <a:rPr lang="en-US" dirty="0" err="1" smtClean="0"/>
              <a:t>perdas</a:t>
            </a:r>
            <a:r>
              <a:rPr lang="en-US" dirty="0" smtClean="0"/>
              <a:t> e </a:t>
            </a:r>
            <a:r>
              <a:rPr lang="en-US" dirty="0" err="1" smtClean="0"/>
              <a:t>Maxização</a:t>
            </a:r>
            <a:r>
              <a:rPr lang="en-US" dirty="0" smtClean="0"/>
              <a:t> de </a:t>
            </a:r>
            <a:r>
              <a:rPr lang="en-US" dirty="0" err="1" smtClean="0"/>
              <a:t>oportunidades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28494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6903-9011-44B4-B5BB-AA7A8AFCE2DF}" type="slidenum">
              <a:rPr lang="en-US"/>
              <a:pPr/>
              <a:t>41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G. W. Kite (“Frequency and Risk Analyses in Hydrology”, pag 235): “Risk is the calculable probability of fail”</a:t>
            </a:r>
          </a:p>
          <a:p>
            <a:pPr eaLnBrk="1" hangingPunct="1"/>
            <a:r>
              <a:rPr lang="en-US" smtClean="0"/>
              <a:t>Vieira: Risco como Kite e a definição de Moivre é a de  Severidade do Risco</a:t>
            </a:r>
          </a:p>
        </p:txBody>
      </p:sp>
    </p:spTree>
    <p:extLst>
      <p:ext uri="{BB962C8B-B14F-4D97-AF65-F5344CB8AC3E}">
        <p14:creationId xmlns:p14="http://schemas.microsoft.com/office/powerpoint/2010/main" val="12154584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Show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interanual</a:t>
            </a:r>
            <a:r>
              <a:rPr lang="en-US" baseline="0" dirty="0" smtClean="0"/>
              <a:t> and decadal variability and water scarcity. Impact on quantity and quality.</a:t>
            </a:r>
          </a:p>
          <a:p>
            <a:pPr>
              <a:buFontTx/>
              <a:buChar char="-"/>
            </a:pPr>
            <a:r>
              <a:rPr lang="en-US" baseline="0" dirty="0" smtClean="0"/>
              <a:t>Access of safe drink water – Drought of 1887</a:t>
            </a:r>
          </a:p>
          <a:p>
            <a:pPr>
              <a:buFontTx/>
              <a:buChar char="-"/>
            </a:pPr>
            <a:r>
              <a:rPr lang="en-US" baseline="0" dirty="0" err="1" smtClean="0"/>
              <a:t>Drescribe</a:t>
            </a:r>
            <a:r>
              <a:rPr lang="en-US" baseline="0" dirty="0" smtClean="0"/>
              <a:t> the impact of this variability and what society made and could make to CLIMATE ADAPTION (social, organization and physics </a:t>
            </a:r>
            <a:r>
              <a:rPr lang="en-US" baseline="0" dirty="0" err="1" smtClean="0"/>
              <a:t>infrastrucure</a:t>
            </a:r>
            <a:r>
              <a:rPr lang="en-US" baseline="0" dirty="0" smtClean="0"/>
              <a:t>). NEED RESERVOIRS.</a:t>
            </a:r>
          </a:p>
          <a:p>
            <a:pPr>
              <a:buFontTx/>
              <a:buChar char="-"/>
            </a:pPr>
            <a:r>
              <a:rPr lang="en-US" baseline="0" dirty="0" smtClean="0"/>
              <a:t> Classical risk approach (critical scenario) and new approach</a:t>
            </a:r>
          </a:p>
          <a:p>
            <a:pPr>
              <a:buFontTx/>
              <a:buChar char="-"/>
            </a:pPr>
            <a:r>
              <a:rPr lang="en-US" baseline="0" dirty="0" smtClean="0"/>
              <a:t> NEED CLIMATE RISK MANAGEMENT.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2A20F-DE5C-4B21-A373-4BE9772C8549}" type="slidenum">
              <a:rPr lang="pt-BR" smtClean="0">
                <a:solidFill>
                  <a:prstClr val="black"/>
                </a:solidFill>
              </a:rPr>
              <a:pPr/>
              <a:t>43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620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e 4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73554-5144-4E94-AD60-86429B95567A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conteúd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AF88C4-54C2-48B3-9FD7-91C1709BB923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BR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9404BA5-ECBE-4E05-B395-DF97BB7E1A08}" type="datetimeFigureOut">
              <a:rPr lang="pt-BR" smtClean="0"/>
              <a:pPr/>
              <a:t>04/06/2018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Re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2DFACE2-7C2B-46AB-938B-9075D6A4BF9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9" r:id="rId12"/>
    <p:sldLayoutId id="2147483700" r:id="rId13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3.emf"/><Relationship Id="rId4" Type="http://schemas.openxmlformats.org/officeDocument/2006/relationships/oleObject" Target="../embeddings/Planilha_do_Microsoft_Excel_97-2003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hyperlink" Target="http://ingrid.ldeo.columbia.edu/expert/SOURCES/.NOAA/.NCEP/.CPC/.CAMS_OPI/.climatology/.prcp/X/Y/1/SM121/prcp_0to500_colors/DATA/0/50/100/150/200/250/300/350/400/450/500/VALUES/figviewer.html?my.help=more+options&amp;map.T.plotvalue=Jan+to+Dec&amp;map.Y.units=degree_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gif"/><Relationship Id="rId4" Type="http://schemas.openxmlformats.org/officeDocument/2006/relationships/hyperlink" Target="http://ingrid.ldeo.columbia.edu/expert/SOURCES/.IGOSS/.nmc/.climatology/.sst/DATA/2/STEP/figviewer.html?my.help=more+options&amp;map.T.plotvalue=Jan+to+Dec&amp;map.Y.units=degree_north&amp;map.Y.plotlast=75N&amp;map.url=a-++sstcolorscale+-a-++-a+X+Y+fig:+colors+nozero+contour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gif"/><Relationship Id="rId3" Type="http://schemas.openxmlformats.org/officeDocument/2006/relationships/image" Target="../media/image48.gif"/><Relationship Id="rId7" Type="http://schemas.openxmlformats.org/officeDocument/2006/relationships/image" Target="../media/image52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gif"/><Relationship Id="rId5" Type="http://schemas.openxmlformats.org/officeDocument/2006/relationships/image" Target="../media/image50.gif"/><Relationship Id="rId4" Type="http://schemas.openxmlformats.org/officeDocument/2006/relationships/image" Target="../media/image49.gif"/><Relationship Id="rId9" Type="http://schemas.openxmlformats.org/officeDocument/2006/relationships/image" Target="../media/image5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2.png"/><Relationship Id="rId4" Type="http://schemas.openxmlformats.org/officeDocument/2006/relationships/oleObject" Target="../embeddings/oleObject3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pt.wikipedia.org/wiki/Imagem:Abraham_de_moivre.jp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547580" y="184478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pt-BR" sz="2000" i="1" dirty="0" smtClean="0"/>
              <a:t>A problemática do clima e recursos hídricos </a:t>
            </a:r>
            <a:endParaRPr lang="pt-BR" sz="20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chemeClr val="tx1"/>
                </a:solidFill>
              </a:rPr>
              <a:t>Fortaleza, 19 de novembro de 2015</a:t>
            </a:r>
            <a:endParaRPr lang="pt-BR" b="1" dirty="0">
              <a:solidFill>
                <a:schemeClr val="tx1"/>
              </a:solidFill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1385638" y="3933070"/>
            <a:ext cx="6705600" cy="1872260"/>
          </a:xfrm>
          <a:prstGeom prst="rect">
            <a:avLst/>
          </a:prstGeom>
        </p:spPr>
        <p:txBody>
          <a:bodyPr vert="horz" anchor="ctr">
            <a:normAutofit fontScale="85000" lnSpcReduction="20000"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900" b="1" dirty="0" smtClean="0">
                <a:solidFill>
                  <a:schemeClr val="tx1"/>
                </a:solidFill>
              </a:rPr>
              <a:t>Dr. </a:t>
            </a:r>
            <a:r>
              <a:rPr lang="pt-BR" sz="2900" b="1" dirty="0" err="1" smtClean="0">
                <a:solidFill>
                  <a:schemeClr val="tx1"/>
                </a:solidFill>
              </a:rPr>
              <a:t>Cleiton</a:t>
            </a:r>
            <a:r>
              <a:rPr lang="pt-BR" sz="2900" b="1" dirty="0" smtClean="0">
                <a:solidFill>
                  <a:schemeClr val="tx1"/>
                </a:solidFill>
              </a:rPr>
              <a:t> da Silva Silveira</a:t>
            </a:r>
          </a:p>
          <a:p>
            <a:pPr algn="ctr"/>
            <a:endParaRPr lang="pt-BR" sz="2900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endParaRPr lang="pt-BR" b="1" dirty="0" smtClean="0">
              <a:solidFill>
                <a:schemeClr val="tx1"/>
              </a:solidFill>
            </a:endParaRPr>
          </a:p>
          <a:p>
            <a:pPr algn="ctr"/>
            <a:r>
              <a:rPr lang="pt-BR" b="1" dirty="0" smtClean="0">
                <a:solidFill>
                  <a:schemeClr val="tx1"/>
                </a:solidFill>
              </a:rPr>
              <a:t> </a:t>
            </a:r>
            <a:endParaRPr lang="pt-BR" b="1" dirty="0">
              <a:solidFill>
                <a:schemeClr val="tx1"/>
              </a:solidFill>
            </a:endParaRPr>
          </a:p>
        </p:txBody>
      </p:sp>
      <p:pic>
        <p:nvPicPr>
          <p:cNvPr id="8" name="Picture 4" descr="C:\Users\Cleiton\Desktop\logo-unilab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371475"/>
            <a:ext cx="5942012" cy="1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039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Nexo: água, energia e clima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Nexos: água, energia e clima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131800" y="4869200"/>
            <a:ext cx="136978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ÁGUA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420" y="4869200"/>
            <a:ext cx="1329492" cy="914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ENERGIA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1547580" y="2852920"/>
            <a:ext cx="1584220" cy="914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CLIMA</a:t>
            </a:r>
            <a:endParaRPr lang="pt-BR" dirty="0"/>
          </a:p>
        </p:txBody>
      </p:sp>
      <p:sp>
        <p:nvSpPr>
          <p:cNvPr id="10" name="Seta para a esquerda e para a direita 9"/>
          <p:cNvSpPr/>
          <p:nvPr/>
        </p:nvSpPr>
        <p:spPr>
          <a:xfrm rot="18908805">
            <a:off x="1275565" y="3963623"/>
            <a:ext cx="1003779" cy="561278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Seta para a esquerda e para a direita 11"/>
          <p:cNvSpPr/>
          <p:nvPr/>
        </p:nvSpPr>
        <p:spPr>
          <a:xfrm rot="13691664">
            <a:off x="2571840" y="4007183"/>
            <a:ext cx="1052946" cy="514194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Seta para a esquerda e para a direita 12"/>
          <p:cNvSpPr/>
          <p:nvPr/>
        </p:nvSpPr>
        <p:spPr>
          <a:xfrm rot="10800000">
            <a:off x="1835618" y="5090699"/>
            <a:ext cx="1152161" cy="472762"/>
          </a:xfrm>
          <a:prstGeom prst="left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16" name="Diagrama 15"/>
          <p:cNvGraphicFramePr/>
          <p:nvPr/>
        </p:nvGraphicFramePr>
        <p:xfrm>
          <a:off x="4644010" y="2852920"/>
          <a:ext cx="4088338" cy="28083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tângulo 16"/>
          <p:cNvSpPr/>
          <p:nvPr/>
        </p:nvSpPr>
        <p:spPr>
          <a:xfrm>
            <a:off x="2051650" y="1628750"/>
            <a:ext cx="5184720" cy="1130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Necessidade de Planejamento em sistemas complexos</a:t>
            </a:r>
            <a:endParaRPr lang="pt-BR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520" y="2129265"/>
            <a:ext cx="1866240" cy="139982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839520" y="3179137"/>
            <a:ext cx="1313280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spcBef>
                <a:spcPts val="1020"/>
              </a:spcBef>
              <a:buSzPct val="100000"/>
              <a:tabLst>
                <a:tab pos="656650" algn="l"/>
                <a:tab pos="1313299" algn="l"/>
              </a:tabLst>
            </a:pPr>
            <a:r>
              <a:rPr lang="pt-BR" b="1" dirty="0" err="1">
                <a:solidFill>
                  <a:srgbClr val="FFFFFF"/>
                </a:solidFill>
              </a:rPr>
              <a:t>Atmophere</a:t>
            </a:r>
            <a:endParaRPr lang="pt-BR" b="1" dirty="0">
              <a:solidFill>
                <a:srgbClr val="FFFFFF"/>
              </a:solidFill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9040" y="1783629"/>
            <a:ext cx="2142720" cy="142431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4563360" y="2633319"/>
            <a:ext cx="1555200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spcBef>
                <a:spcPts val="1020"/>
              </a:spcBef>
              <a:buSzPct val="100000"/>
              <a:tabLst>
                <a:tab pos="656650" algn="l"/>
                <a:tab pos="1313299" algn="l"/>
              </a:tabLst>
            </a:pPr>
            <a:r>
              <a:rPr lang="pt-BR" b="1" dirty="0" err="1">
                <a:solidFill>
                  <a:srgbClr val="FFFFFF"/>
                </a:solidFill>
              </a:rPr>
              <a:t>Hydrophere</a:t>
            </a:r>
            <a:endParaRPr lang="pt-BR" b="1" dirty="0">
              <a:solidFill>
                <a:srgbClr val="FFFFFF"/>
              </a:solidFill>
            </a:endParaRPr>
          </a:p>
        </p:txBody>
      </p:sp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61600" y="4064828"/>
            <a:ext cx="1658880" cy="110171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1530720" y="4754661"/>
            <a:ext cx="1313280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spcBef>
                <a:spcPts val="1020"/>
              </a:spcBef>
              <a:buSzPct val="100000"/>
              <a:tabLst>
                <a:tab pos="656650" algn="l"/>
                <a:tab pos="1313299" algn="l"/>
              </a:tabLst>
            </a:pPr>
            <a:r>
              <a:rPr lang="pt-BR" b="1" dirty="0" err="1">
                <a:solidFill>
                  <a:srgbClr val="FFFFFF"/>
                </a:solidFill>
              </a:rPr>
              <a:t>Biosphere</a:t>
            </a:r>
            <a:endParaRPr lang="pt-BR" b="1" dirty="0">
              <a:solidFill>
                <a:srgbClr val="FFFFFF"/>
              </a:solidFill>
            </a:endParaRPr>
          </a:p>
        </p:txBody>
      </p:sp>
      <p:pic>
        <p:nvPicPr>
          <p:cNvPr id="3080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77920" y="3580938"/>
            <a:ext cx="2030400" cy="128605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81" name="Text Box 8"/>
          <p:cNvSpPr txBox="1">
            <a:spLocks noChangeArrowheads="1"/>
          </p:cNvSpPr>
          <p:nvPr/>
        </p:nvSpPr>
        <p:spPr bwMode="auto">
          <a:xfrm>
            <a:off x="6065280" y="4491114"/>
            <a:ext cx="1451520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spcBef>
                <a:spcPts val="1020"/>
              </a:spcBef>
              <a:buSzPct val="100000"/>
              <a:tabLst>
                <a:tab pos="656650" algn="l"/>
                <a:tab pos="1313299" algn="l"/>
              </a:tabLst>
            </a:pPr>
            <a:r>
              <a:rPr lang="pt-BR" b="1" dirty="0" err="1">
                <a:solidFill>
                  <a:srgbClr val="FFFFFF"/>
                </a:solidFill>
              </a:rPr>
              <a:t>Cryosphere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3082" name="Line 9"/>
          <p:cNvSpPr>
            <a:spLocks noChangeShapeType="1"/>
          </p:cNvSpPr>
          <p:nvPr/>
        </p:nvSpPr>
        <p:spPr bwMode="auto">
          <a:xfrm flipV="1">
            <a:off x="2705760" y="2605956"/>
            <a:ext cx="1313280" cy="360038"/>
          </a:xfrm>
          <a:prstGeom prst="line">
            <a:avLst/>
          </a:prstGeom>
          <a:noFill/>
          <a:ln w="76320">
            <a:solidFill>
              <a:srgbClr val="BBE0E3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3083" name="Line 10"/>
          <p:cNvSpPr>
            <a:spLocks noChangeShapeType="1"/>
          </p:cNvSpPr>
          <p:nvPr/>
        </p:nvSpPr>
        <p:spPr bwMode="auto">
          <a:xfrm>
            <a:off x="2014560" y="3510371"/>
            <a:ext cx="414720" cy="553018"/>
          </a:xfrm>
          <a:prstGeom prst="line">
            <a:avLst/>
          </a:prstGeom>
          <a:noFill/>
          <a:ln w="76320">
            <a:solidFill>
              <a:srgbClr val="BBE0E3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3084" name="Line 11"/>
          <p:cNvSpPr>
            <a:spLocks noChangeShapeType="1"/>
          </p:cNvSpPr>
          <p:nvPr/>
        </p:nvSpPr>
        <p:spPr bwMode="auto">
          <a:xfrm>
            <a:off x="2705760" y="3235301"/>
            <a:ext cx="2972160" cy="1036909"/>
          </a:xfrm>
          <a:prstGeom prst="line">
            <a:avLst/>
          </a:prstGeom>
          <a:noFill/>
          <a:ln w="76320">
            <a:solidFill>
              <a:srgbClr val="BBE0E3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3085" name="Line 12"/>
          <p:cNvSpPr>
            <a:spLocks noChangeShapeType="1"/>
          </p:cNvSpPr>
          <p:nvPr/>
        </p:nvSpPr>
        <p:spPr bwMode="auto">
          <a:xfrm>
            <a:off x="2636640" y="3510371"/>
            <a:ext cx="2211840" cy="1659054"/>
          </a:xfrm>
          <a:prstGeom prst="line">
            <a:avLst/>
          </a:prstGeom>
          <a:noFill/>
          <a:ln w="76320">
            <a:solidFill>
              <a:srgbClr val="BBE0E3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>
            <a:off x="2705760" y="5169425"/>
            <a:ext cx="1728000" cy="760400"/>
          </a:xfrm>
          <a:prstGeom prst="line">
            <a:avLst/>
          </a:prstGeom>
          <a:noFill/>
          <a:ln w="76320">
            <a:solidFill>
              <a:srgbClr val="BBE0E3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3087" name="Line 14"/>
          <p:cNvSpPr>
            <a:spLocks noChangeShapeType="1"/>
          </p:cNvSpPr>
          <p:nvPr/>
        </p:nvSpPr>
        <p:spPr bwMode="auto">
          <a:xfrm flipV="1">
            <a:off x="3120480" y="3226661"/>
            <a:ext cx="1382400" cy="1258692"/>
          </a:xfrm>
          <a:prstGeom prst="line">
            <a:avLst/>
          </a:prstGeom>
          <a:noFill/>
          <a:ln w="76320">
            <a:solidFill>
              <a:srgbClr val="BBE0E3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3088" name="Line 15"/>
          <p:cNvSpPr>
            <a:spLocks noChangeShapeType="1"/>
          </p:cNvSpPr>
          <p:nvPr/>
        </p:nvSpPr>
        <p:spPr bwMode="auto">
          <a:xfrm flipV="1">
            <a:off x="3120480" y="4472392"/>
            <a:ext cx="2557440" cy="290911"/>
          </a:xfrm>
          <a:prstGeom prst="line">
            <a:avLst/>
          </a:prstGeom>
          <a:noFill/>
          <a:ln w="76320">
            <a:solidFill>
              <a:srgbClr val="BBE0E3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3089" name="Line 16"/>
          <p:cNvSpPr>
            <a:spLocks noChangeShapeType="1"/>
          </p:cNvSpPr>
          <p:nvPr/>
        </p:nvSpPr>
        <p:spPr bwMode="auto">
          <a:xfrm flipH="1" flipV="1">
            <a:off x="6154561" y="2604516"/>
            <a:ext cx="843840" cy="982183"/>
          </a:xfrm>
          <a:prstGeom prst="line">
            <a:avLst/>
          </a:prstGeom>
          <a:noFill/>
          <a:ln w="76320">
            <a:solidFill>
              <a:srgbClr val="BBE0E3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3090" name="Line 17"/>
          <p:cNvSpPr>
            <a:spLocks noChangeShapeType="1"/>
          </p:cNvSpPr>
          <p:nvPr/>
        </p:nvSpPr>
        <p:spPr bwMode="auto">
          <a:xfrm flipH="1">
            <a:off x="6154561" y="4894356"/>
            <a:ext cx="705600" cy="1106036"/>
          </a:xfrm>
          <a:prstGeom prst="line">
            <a:avLst/>
          </a:prstGeom>
          <a:noFill/>
          <a:ln w="76320">
            <a:solidFill>
              <a:srgbClr val="BBE0E3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pt-BR"/>
          </a:p>
        </p:txBody>
      </p:sp>
      <p:sp>
        <p:nvSpPr>
          <p:cNvPr id="3091" name="Line 18"/>
          <p:cNvSpPr>
            <a:spLocks noChangeShapeType="1"/>
          </p:cNvSpPr>
          <p:nvPr/>
        </p:nvSpPr>
        <p:spPr bwMode="auto">
          <a:xfrm flipH="1" flipV="1">
            <a:off x="4910401" y="3228101"/>
            <a:ext cx="221760" cy="1949965"/>
          </a:xfrm>
          <a:prstGeom prst="line">
            <a:avLst/>
          </a:prstGeom>
          <a:noFill/>
          <a:ln w="76320">
            <a:solidFill>
              <a:srgbClr val="BBE0E3"/>
            </a:solidFill>
            <a:miter lim="800000"/>
            <a:headEnd type="triangle" w="med" len="med"/>
            <a:tailEnd type="triangle" w="med" len="med"/>
          </a:ln>
        </p:spPr>
        <p:txBody>
          <a:bodyPr lIns="82945" tIns="41473" rIns="82945" bIns="41473"/>
          <a:lstStyle/>
          <a:p>
            <a:endParaRPr lang="pt-BR"/>
          </a:p>
        </p:txBody>
      </p:sp>
      <p:pic>
        <p:nvPicPr>
          <p:cNvPr id="3092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02880" y="5203989"/>
            <a:ext cx="1658880" cy="127885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94" name="Text Box 6"/>
          <p:cNvSpPr txBox="1">
            <a:spLocks noChangeArrowheads="1"/>
          </p:cNvSpPr>
          <p:nvPr/>
        </p:nvSpPr>
        <p:spPr bwMode="auto">
          <a:xfrm>
            <a:off x="4826880" y="6161689"/>
            <a:ext cx="1313280" cy="3627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spcBef>
                <a:spcPts val="1020"/>
              </a:spcBef>
              <a:buSzPct val="100000"/>
              <a:tabLst>
                <a:tab pos="656650" algn="l"/>
                <a:tab pos="1313299" algn="l"/>
              </a:tabLst>
            </a:pPr>
            <a:r>
              <a:rPr lang="pt-BR" b="1" dirty="0" err="1">
                <a:solidFill>
                  <a:srgbClr val="FFFFFF"/>
                </a:solidFill>
              </a:rPr>
              <a:t>ionosphere</a:t>
            </a:r>
            <a:endParaRPr lang="pt-BR" b="1" dirty="0">
              <a:solidFill>
                <a:srgbClr val="FFFFFF"/>
              </a:solidFill>
            </a:endParaRPr>
          </a:p>
        </p:txBody>
      </p:sp>
      <p:sp>
        <p:nvSpPr>
          <p:cNvPr id="25" name="Título 24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990600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Clima: equilíbrio complexo</a:t>
            </a:r>
            <a:endParaRPr lang="pt-BR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Climatologia </a:t>
            </a:r>
            <a:r>
              <a:rPr lang="pt-BR" smtClean="0"/>
              <a:t>da precipitação </a:t>
            </a:r>
            <a:r>
              <a:rPr lang="pt-BR" dirty="0" smtClean="0"/>
              <a:t>na </a:t>
            </a:r>
            <a:r>
              <a:rPr lang="pt-BR" dirty="0" err="1" smtClean="0"/>
              <a:t>américa</a:t>
            </a:r>
            <a:r>
              <a:rPr lang="pt-BR" dirty="0" smtClean="0"/>
              <a:t> do sul</a:t>
            </a:r>
            <a:endParaRPr lang="pt-BR" dirty="0"/>
          </a:p>
        </p:txBody>
      </p:sp>
      <p:pic>
        <p:nvPicPr>
          <p:cNvPr id="4" name="Espaço Reservado para Conteúdo 3" descr="Screenshot_1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1857097"/>
            <a:ext cx="3934374" cy="3982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r="49564"/>
          <a:stretch/>
        </p:blipFill>
        <p:spPr bwMode="auto">
          <a:xfrm>
            <a:off x="4788030" y="1814331"/>
            <a:ext cx="3168440" cy="402477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Energia x clima</a:t>
            </a:r>
            <a:endParaRPr lang="pt-BR" dirty="0"/>
          </a:p>
        </p:txBody>
      </p:sp>
      <p:pic>
        <p:nvPicPr>
          <p:cNvPr id="3" name="Imagem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29445"/>
            <a:ext cx="3456480" cy="4658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1660113"/>
            <a:ext cx="4142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Modelo representando o ciclo hidrológico</a:t>
            </a:r>
            <a:endParaRPr lang="pt-BR" b="1" dirty="0"/>
          </a:p>
        </p:txBody>
      </p:sp>
      <p:sp>
        <p:nvSpPr>
          <p:cNvPr id="5" name="Elipse 4"/>
          <p:cNvSpPr/>
          <p:nvPr/>
        </p:nvSpPr>
        <p:spPr>
          <a:xfrm>
            <a:off x="3273970" y="4365130"/>
            <a:ext cx="792110" cy="85132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2096" y="2098055"/>
            <a:ext cx="5001904" cy="38965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3273970" y="3123012"/>
            <a:ext cx="26052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Hidrelétrica: </a:t>
            </a:r>
          </a:p>
          <a:p>
            <a:pPr algn="ctr"/>
            <a:r>
              <a:rPr lang="pt-BR" b="1" dirty="0" smtClean="0"/>
              <a:t>dependente da energia cinética da águas.</a:t>
            </a:r>
            <a:endParaRPr lang="pt-B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2348880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Variabilidade</a:t>
            </a:r>
            <a:r>
              <a:rPr kumimoji="0" lang="pt-BR" sz="44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climática e recursos hídricos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Escalas temporais de planejamento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61209" y="2206589"/>
            <a:ext cx="1484702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Planejamento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Estratégico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759664" y="3717040"/>
            <a:ext cx="1386247" cy="646331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Controle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Gerencial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759664" y="5336385"/>
            <a:ext cx="1386247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Controle 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Operacional</a:t>
            </a:r>
          </a:p>
        </p:txBody>
      </p:sp>
      <p:pic>
        <p:nvPicPr>
          <p:cNvPr id="10" name="Imagem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1049" y="2206589"/>
            <a:ext cx="3561594" cy="38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CaixaDeTexto 10"/>
          <p:cNvSpPr txBox="1"/>
          <p:nvPr/>
        </p:nvSpPr>
        <p:spPr>
          <a:xfrm>
            <a:off x="2607254" y="2529755"/>
            <a:ext cx="2853795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-Política de longo prazo;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-Instalação de infraestrutura;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3" name="Conector em curva 12"/>
          <p:cNvCxnSpPr>
            <a:stCxn id="5" idx="3"/>
            <a:endCxn id="11" idx="1"/>
          </p:cNvCxnSpPr>
          <p:nvPr/>
        </p:nvCxnSpPr>
        <p:spPr>
          <a:xfrm>
            <a:off x="2145911" y="2529755"/>
            <a:ext cx="461343" cy="323166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607253" y="3582059"/>
            <a:ext cx="2853794" cy="1754326"/>
          </a:xfrm>
          <a:prstGeom prst="rect">
            <a:avLst/>
          </a:prstGeom>
          <a:solidFill>
            <a:srgbClr val="92D050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planejamento da operação de reservatórios, 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planejamento da operação de redes hidrológicas e de monitoramento;</a:t>
            </a:r>
          </a:p>
          <a:p>
            <a:pPr>
              <a:buFontTx/>
              <a:buChar char="-"/>
            </a:pPr>
            <a:r>
              <a:rPr lang="pt-BR" dirty="0" smtClean="0">
                <a:solidFill>
                  <a:schemeClr val="bg1"/>
                </a:solidFill>
              </a:rPr>
              <a:t>orçamentos anuais 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19" name="Conector em curva 18"/>
          <p:cNvCxnSpPr>
            <a:stCxn id="7" idx="3"/>
            <a:endCxn id="15" idx="1"/>
          </p:cNvCxnSpPr>
          <p:nvPr/>
        </p:nvCxnSpPr>
        <p:spPr>
          <a:xfrm>
            <a:off x="2145911" y="4040206"/>
            <a:ext cx="461342" cy="419016"/>
          </a:xfrm>
          <a:prstGeom prst="curvedConnector3">
            <a:avLst>
              <a:gd name="adj1" fmla="val 50000"/>
            </a:avLst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2607252" y="5561454"/>
            <a:ext cx="2853795" cy="923330"/>
          </a:xfrm>
          <a:prstGeom prst="rect">
            <a:avLst/>
          </a:prstGeom>
          <a:solidFill>
            <a:schemeClr val="accent6"/>
          </a:solidFill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bg1"/>
                </a:solidFill>
              </a:rPr>
              <a:t>- operação de sistemas de recursos hídricos em tempo real;</a:t>
            </a:r>
            <a:endParaRPr lang="pt-BR" dirty="0">
              <a:solidFill>
                <a:schemeClr val="bg1"/>
              </a:solidFill>
            </a:endParaRPr>
          </a:p>
        </p:txBody>
      </p:sp>
      <p:cxnSp>
        <p:nvCxnSpPr>
          <p:cNvPr id="30" name="Conector em curva 29"/>
          <p:cNvCxnSpPr>
            <a:stCxn id="8" idx="3"/>
            <a:endCxn id="25" idx="1"/>
          </p:cNvCxnSpPr>
          <p:nvPr/>
        </p:nvCxnSpPr>
        <p:spPr>
          <a:xfrm>
            <a:off x="2145911" y="5659551"/>
            <a:ext cx="461341" cy="363568"/>
          </a:xfrm>
          <a:prstGeom prst="curvedConnector3">
            <a:avLst>
              <a:gd name="adj1" fmla="val 50000"/>
            </a:avLst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Seta para cima e para baixo 30"/>
          <p:cNvSpPr/>
          <p:nvPr/>
        </p:nvSpPr>
        <p:spPr>
          <a:xfrm>
            <a:off x="1267920" y="2852920"/>
            <a:ext cx="432060" cy="864119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Seta para cima e para baixo 31"/>
          <p:cNvSpPr/>
          <p:nvPr/>
        </p:nvSpPr>
        <p:spPr>
          <a:xfrm>
            <a:off x="1267920" y="4363371"/>
            <a:ext cx="432060" cy="973014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 smtClean="0"/>
              <a:t>Escalas Temporais x Clima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12648" y="4285962"/>
            <a:ext cx="1643876" cy="923330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Alguns anos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Variabilidade </a:t>
            </a:r>
            <a:r>
              <a:rPr lang="pt-BR" dirty="0" err="1" smtClean="0">
                <a:solidFill>
                  <a:schemeClr val="bg1"/>
                </a:solidFill>
              </a:rPr>
              <a:t>decadal</a:t>
            </a:r>
            <a:endParaRPr lang="pt-BR" dirty="0" smtClean="0">
              <a:solidFill>
                <a:schemeClr val="bg1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084210" y="2695198"/>
            <a:ext cx="1643876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bg1"/>
                </a:solidFill>
              </a:rPr>
              <a:t>-Alguns dias: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Condições de Tempo </a:t>
            </a:r>
          </a:p>
        </p:txBody>
      </p:sp>
      <p:pic>
        <p:nvPicPr>
          <p:cNvPr id="12" name="Imagem 1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524" y="2141200"/>
            <a:ext cx="3561594" cy="381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aixaDeTexto 13"/>
          <p:cNvSpPr txBox="1"/>
          <p:nvPr/>
        </p:nvSpPr>
        <p:spPr>
          <a:xfrm>
            <a:off x="5652402" y="5634564"/>
            <a:ext cx="3491597" cy="92333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-Algumas décadas: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Mudanças Climáticas;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Variabilidade de Baixa frequência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1259540" y="2233533"/>
            <a:ext cx="1643876" cy="1200329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</a:rPr>
              <a:t>-Alguns meses</a:t>
            </a:r>
            <a:endParaRPr lang="pt-BR" dirty="0" smtClean="0">
              <a:solidFill>
                <a:schemeClr val="bg1"/>
              </a:solidFill>
            </a:endParaRP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Variabilidade</a:t>
            </a:r>
          </a:p>
          <a:p>
            <a:pPr algn="ctr"/>
            <a:r>
              <a:rPr lang="pt-BR" dirty="0" smtClean="0">
                <a:solidFill>
                  <a:schemeClr val="bg1"/>
                </a:solidFill>
              </a:rPr>
              <a:t>Interanual e Sazonal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Variabilidade Climática</a:t>
            </a:r>
            <a:endParaRPr lang="pt-BR" dirty="0"/>
          </a:p>
        </p:txBody>
      </p:sp>
      <p:pic>
        <p:nvPicPr>
          <p:cNvPr id="4" name="Espaço Reservado para Conteúdo 3" descr="C:\Users\usuario\AppData\Local\Temp\teste_sobra-1.png"/>
          <p:cNvPicPr>
            <a:picLocks noGrp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648" y="2708900"/>
            <a:ext cx="4031885" cy="334101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3233441" y="1724601"/>
            <a:ext cx="28221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/>
              <a:t>Variabilidade SAZONAL</a:t>
            </a:r>
          </a:p>
          <a:p>
            <a:r>
              <a:rPr lang="pt-BR" b="1" dirty="0" smtClean="0"/>
              <a:t>Variabilidade INTERANUAL</a:t>
            </a:r>
          </a:p>
          <a:p>
            <a:r>
              <a:rPr lang="pt-BR" b="1" dirty="0" err="1" smtClean="0"/>
              <a:t>Varibilidade</a:t>
            </a:r>
            <a:r>
              <a:rPr lang="pt-BR" b="1" dirty="0" smtClean="0"/>
              <a:t> DECADAL</a:t>
            </a:r>
          </a:p>
          <a:p>
            <a:r>
              <a:rPr lang="pt-BR" b="1" dirty="0" smtClean="0"/>
              <a:t>Mudanças Climáticas</a:t>
            </a:r>
            <a:endParaRPr lang="pt-BR" b="1" dirty="0"/>
          </a:p>
        </p:txBody>
      </p:sp>
      <p:pic>
        <p:nvPicPr>
          <p:cNvPr id="7" name="Imagem 6" descr="C:\Users\usuario\AppData\Local\Temp\CLIM_sobr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40" y="2924931"/>
            <a:ext cx="3600500" cy="2740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 algn="ctr" rtl="0">
              <a:spcBef>
                <a:spcPct val="0"/>
              </a:spcBef>
            </a:pPr>
            <a:r>
              <a:rPr lang="pt-BR" b="1" dirty="0" smtClean="0"/>
              <a:t>A problemática do clima e as múltiplas escalas de planejamento- SIN</a:t>
            </a:r>
            <a:endParaRPr lang="pt-BR" dirty="0"/>
          </a:p>
        </p:txBody>
      </p:sp>
      <p:sp>
        <p:nvSpPr>
          <p:cNvPr id="365" name="Espaço Reservado para Texto 36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algn="ctr"/>
            <a:r>
              <a:rPr lang="pt-BR" dirty="0" smtClean="0"/>
              <a:t>SIN</a:t>
            </a:r>
          </a:p>
        </p:txBody>
      </p:sp>
      <p:sp>
        <p:nvSpPr>
          <p:cNvPr id="366" name="Espaço Reservado para Texto 36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Modelos usados no SIN</a:t>
            </a:r>
          </a:p>
        </p:txBody>
      </p:sp>
      <p:pic>
        <p:nvPicPr>
          <p:cNvPr id="361" name="Imagem 36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00" y="2392680"/>
            <a:ext cx="4384822" cy="4187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" name="Imagem 36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6222" y="2636890"/>
            <a:ext cx="4261282" cy="338447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Tópicos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467544" y="1844824"/>
            <a:ext cx="8568952" cy="367240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Água da escala local a escala global</a:t>
            </a:r>
          </a:p>
          <a:p>
            <a:r>
              <a:rPr lang="pt-BR" dirty="0" smtClean="0"/>
              <a:t>Nexo clima, água,  energia e alimento</a:t>
            </a:r>
          </a:p>
          <a:p>
            <a:r>
              <a:rPr lang="pt-BR" dirty="0" smtClean="0"/>
              <a:t>Variabilidade climática e Recursos hídricos</a:t>
            </a:r>
          </a:p>
          <a:p>
            <a:r>
              <a:rPr lang="pt-BR" dirty="0" smtClean="0"/>
              <a:t>Seca</a:t>
            </a:r>
          </a:p>
          <a:p>
            <a:r>
              <a:rPr lang="pt-BR" dirty="0" smtClean="0"/>
              <a:t>Gestão de Recursos Hídricos e Segurança Hídrica</a:t>
            </a:r>
          </a:p>
          <a:p>
            <a:r>
              <a:rPr lang="pt-BR" dirty="0" smtClean="0"/>
              <a:t>Observações Finais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Fortaleza Rain 1849-2006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0" y="1600200"/>
          <a:ext cx="9144000" cy="511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00" name="Gráfico" r:id="rId4" imgW="7724851" imgH="4324502" progId="Excel.Sheet.8">
                  <p:embed/>
                </p:oleObj>
              </mc:Choice>
              <mc:Fallback>
                <p:oleObj name="Gráfico" r:id="rId4" imgW="7724851" imgH="4324502" progId="Excel.Shee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600200"/>
                        <a:ext cx="9144000" cy="5118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2743200" y="2362200"/>
            <a:ext cx="0" cy="11430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1981200" y="1941513"/>
            <a:ext cx="156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3300"/>
                </a:solidFill>
              </a:rPr>
              <a:t>1877 Drought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45720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</a:rPr>
              <a:t>SAHEL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981200"/>
            <a:ext cx="4419600" cy="3240088"/>
          </a:xfrm>
          <a:noFill/>
        </p:spPr>
      </p:pic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6216650"/>
            <a:ext cx="2559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Sen declividade = 0.64</a:t>
            </a:r>
          </a:p>
          <a:p>
            <a:r>
              <a:rPr lang="en-US"/>
              <a:t>Mann-Kendall Tau Test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822325" y="4325938"/>
            <a:ext cx="1189038" cy="579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Symbol" pitchFamily="18" charset="2"/>
              </a:rPr>
              <a:t>s</a:t>
            </a:r>
            <a:r>
              <a:rPr lang="en-US" sz="1400"/>
              <a:t>=23 mm</a:t>
            </a:r>
          </a:p>
          <a:p>
            <a:r>
              <a:rPr lang="en-US" sz="1400">
                <a:latin typeface="Symbol" pitchFamily="18" charset="2"/>
              </a:rPr>
              <a:t>s</a:t>
            </a:r>
            <a:r>
              <a:rPr lang="en-US" sz="1400" baseline="30000">
                <a:latin typeface="Symbol" pitchFamily="18" charset="2"/>
              </a:rPr>
              <a:t>2 </a:t>
            </a:r>
            <a:r>
              <a:rPr lang="en-US" sz="1400">
                <a:latin typeface="Symbol" pitchFamily="18" charset="2"/>
              </a:rPr>
              <a:t>= 516 </a:t>
            </a:r>
            <a:r>
              <a:rPr lang="en-US" sz="1400"/>
              <a:t>mm</a:t>
            </a:r>
            <a:r>
              <a:rPr lang="en-US" sz="1400" baseline="30000"/>
              <a:t>2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572000" y="304800"/>
            <a:ext cx="4572000" cy="1760538"/>
            <a:chOff x="2880" y="192"/>
            <a:chExt cx="2880" cy="1109"/>
          </a:xfrm>
        </p:grpSpPr>
        <p:pic>
          <p:nvPicPr>
            <p:cNvPr id="11281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880" y="192"/>
              <a:ext cx="2016" cy="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82" name="Text Box 8"/>
            <p:cNvSpPr txBox="1">
              <a:spLocks noChangeArrowheads="1"/>
            </p:cNvSpPr>
            <p:nvPr/>
          </p:nvSpPr>
          <p:spPr bwMode="auto">
            <a:xfrm>
              <a:off x="4972" y="720"/>
              <a:ext cx="78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Tendência</a:t>
              </a:r>
            </a:p>
          </p:txBody>
        </p:sp>
        <p:sp>
          <p:nvSpPr>
            <p:cNvPr id="11283" name="Text Box 9"/>
            <p:cNvSpPr txBox="1">
              <a:spLocks noChangeArrowheads="1"/>
            </p:cNvSpPr>
            <p:nvPr/>
          </p:nvSpPr>
          <p:spPr bwMode="auto">
            <a:xfrm>
              <a:off x="3168" y="910"/>
              <a:ext cx="714" cy="19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Symbol" pitchFamily="18" charset="2"/>
                </a:rPr>
                <a:t>s</a:t>
              </a:r>
              <a:r>
                <a:rPr lang="en-US" sz="1400"/>
                <a:t>=13.20mm</a:t>
              </a:r>
            </a:p>
          </p:txBody>
        </p:sp>
        <p:sp>
          <p:nvSpPr>
            <p:cNvPr id="11284" name="Text Box 10"/>
            <p:cNvSpPr txBox="1">
              <a:spLocks noChangeArrowheads="1"/>
            </p:cNvSpPr>
            <p:nvPr/>
          </p:nvSpPr>
          <p:spPr bwMode="auto">
            <a:xfrm>
              <a:off x="4923" y="1008"/>
              <a:ext cx="8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34% Variância</a:t>
              </a:r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95800" y="2286000"/>
            <a:ext cx="4648200" cy="2185988"/>
            <a:chOff x="2832" y="1440"/>
            <a:chExt cx="2928" cy="1377"/>
          </a:xfrm>
        </p:grpSpPr>
        <p:pic>
          <p:nvPicPr>
            <p:cNvPr id="11277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832" y="1440"/>
              <a:ext cx="2064" cy="13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8" name="Text Box 13"/>
            <p:cNvSpPr txBox="1">
              <a:spLocks noChangeArrowheads="1"/>
            </p:cNvSpPr>
            <p:nvPr/>
          </p:nvSpPr>
          <p:spPr bwMode="auto">
            <a:xfrm>
              <a:off x="3264" y="2446"/>
              <a:ext cx="745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Symbol" pitchFamily="18" charset="2"/>
                </a:rPr>
                <a:t>s</a:t>
              </a:r>
              <a:r>
                <a:rPr lang="en-US" sz="1400"/>
                <a:t>=11.21 mm</a:t>
              </a:r>
            </a:p>
          </p:txBody>
        </p:sp>
        <p:sp>
          <p:nvSpPr>
            <p:cNvPr id="11279" name="Text Box 14"/>
            <p:cNvSpPr txBox="1">
              <a:spLocks noChangeArrowheads="1"/>
            </p:cNvSpPr>
            <p:nvPr/>
          </p:nvSpPr>
          <p:spPr bwMode="auto">
            <a:xfrm>
              <a:off x="4924" y="1920"/>
              <a:ext cx="8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Baixa</a:t>
              </a:r>
            </a:p>
            <a:p>
              <a:r>
                <a:rPr lang="en-US"/>
                <a:t>Freqüência</a:t>
              </a:r>
            </a:p>
          </p:txBody>
        </p:sp>
        <p:sp>
          <p:nvSpPr>
            <p:cNvPr id="11280" name="Text Box 15"/>
            <p:cNvSpPr txBox="1">
              <a:spLocks noChangeArrowheads="1"/>
            </p:cNvSpPr>
            <p:nvPr/>
          </p:nvSpPr>
          <p:spPr bwMode="auto">
            <a:xfrm>
              <a:off x="4923" y="2304"/>
              <a:ext cx="8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24% Variância</a:t>
              </a:r>
            </a:p>
          </p:txBody>
        </p:sp>
      </p:grp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4572000" y="4495800"/>
            <a:ext cx="4572000" cy="2284413"/>
            <a:chOff x="2880" y="2832"/>
            <a:chExt cx="2880" cy="1439"/>
          </a:xfrm>
        </p:grpSpPr>
        <p:pic>
          <p:nvPicPr>
            <p:cNvPr id="11273" name="Picture 1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880" y="2832"/>
              <a:ext cx="1968" cy="1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4" name="Text Box 18"/>
            <p:cNvSpPr txBox="1">
              <a:spLocks noChangeArrowheads="1"/>
            </p:cNvSpPr>
            <p:nvPr/>
          </p:nvSpPr>
          <p:spPr bwMode="auto">
            <a:xfrm>
              <a:off x="3216" y="3886"/>
              <a:ext cx="52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>
                  <a:latin typeface="Symbol" pitchFamily="18" charset="2"/>
                </a:rPr>
                <a:t>s</a:t>
              </a:r>
              <a:r>
                <a:rPr lang="en-US" sz="1400"/>
                <a:t>=14.71</a:t>
              </a:r>
            </a:p>
          </p:txBody>
        </p:sp>
        <p:sp>
          <p:nvSpPr>
            <p:cNvPr id="11275" name="Text Box 19"/>
            <p:cNvSpPr txBox="1">
              <a:spLocks noChangeArrowheads="1"/>
            </p:cNvSpPr>
            <p:nvPr/>
          </p:nvSpPr>
          <p:spPr bwMode="auto">
            <a:xfrm>
              <a:off x="4924" y="3360"/>
              <a:ext cx="83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Alta</a:t>
              </a:r>
            </a:p>
            <a:p>
              <a:r>
                <a:rPr lang="en-US"/>
                <a:t>Freqüência</a:t>
              </a:r>
            </a:p>
          </p:txBody>
        </p:sp>
        <p:sp>
          <p:nvSpPr>
            <p:cNvPr id="11276" name="Text Box 20"/>
            <p:cNvSpPr txBox="1">
              <a:spLocks noChangeArrowheads="1"/>
            </p:cNvSpPr>
            <p:nvPr/>
          </p:nvSpPr>
          <p:spPr bwMode="auto">
            <a:xfrm>
              <a:off x="4923" y="3744"/>
              <a:ext cx="83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42% Variância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dirty="0" smtClean="0"/>
              <a:t>O clima e a variabilidade climática</a:t>
            </a:r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143984" y="1700760"/>
            <a:ext cx="2663172" cy="1296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Variabilidade </a:t>
            </a:r>
          </a:p>
          <a:p>
            <a:pPr algn="ctr"/>
            <a:r>
              <a:rPr lang="pt-BR" b="1" dirty="0" smtClean="0"/>
              <a:t>X</a:t>
            </a:r>
          </a:p>
          <a:p>
            <a:pPr algn="ctr"/>
            <a:r>
              <a:rPr lang="pt-BR" b="1" dirty="0" smtClean="0"/>
              <a:t>Mudanças Climáticas</a:t>
            </a:r>
            <a:endParaRPr lang="pt-BR" b="1" dirty="0"/>
          </a:p>
        </p:txBody>
      </p:sp>
      <p:sp>
        <p:nvSpPr>
          <p:cNvPr id="14" name="Retângulo 13"/>
          <p:cNvSpPr/>
          <p:nvPr/>
        </p:nvSpPr>
        <p:spPr>
          <a:xfrm>
            <a:off x="234296" y="4221110"/>
            <a:ext cx="2482548" cy="12961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Os oceanos</a:t>
            </a:r>
          </a:p>
          <a:p>
            <a:pPr algn="ctr"/>
            <a:r>
              <a:rPr lang="pt-BR" b="1" dirty="0" smtClean="0"/>
              <a:t>X</a:t>
            </a:r>
          </a:p>
          <a:p>
            <a:pPr algn="ctr"/>
            <a:r>
              <a:rPr lang="pt-BR" b="1" dirty="0" smtClean="0"/>
              <a:t>Variabilidade </a:t>
            </a:r>
            <a:r>
              <a:rPr lang="pt-BR" b="1" dirty="0" err="1" smtClean="0"/>
              <a:t>decadal</a:t>
            </a:r>
            <a:r>
              <a:rPr lang="pt-BR" b="1" dirty="0" smtClean="0"/>
              <a:t> e  Interanual </a:t>
            </a:r>
            <a:endParaRPr lang="pt-BR" b="1" dirty="0"/>
          </a:p>
        </p:txBody>
      </p:sp>
      <p:sp>
        <p:nvSpPr>
          <p:cNvPr id="18" name="Seta para baixo 17"/>
          <p:cNvSpPr/>
          <p:nvPr/>
        </p:nvSpPr>
        <p:spPr>
          <a:xfrm>
            <a:off x="1259540" y="3212970"/>
            <a:ext cx="432060" cy="792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/>
          <p:cNvSpPr/>
          <p:nvPr/>
        </p:nvSpPr>
        <p:spPr>
          <a:xfrm>
            <a:off x="6192824" y="1700760"/>
            <a:ext cx="2663172" cy="12961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Variabilidade  </a:t>
            </a:r>
          </a:p>
          <a:p>
            <a:pPr algn="ctr"/>
            <a:r>
              <a:rPr lang="pt-BR" b="1" dirty="0" smtClean="0"/>
              <a:t>Sazonal e Interanual</a:t>
            </a:r>
          </a:p>
        </p:txBody>
      </p:sp>
      <p:sp>
        <p:nvSpPr>
          <p:cNvPr id="20" name="Seta para baixo 19"/>
          <p:cNvSpPr/>
          <p:nvPr/>
        </p:nvSpPr>
        <p:spPr>
          <a:xfrm>
            <a:off x="7308380" y="3212970"/>
            <a:ext cx="432060" cy="792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/>
          <p:cNvSpPr/>
          <p:nvPr/>
        </p:nvSpPr>
        <p:spPr>
          <a:xfrm>
            <a:off x="6373448" y="4221110"/>
            <a:ext cx="2482548" cy="12961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-ZCIT</a:t>
            </a:r>
          </a:p>
          <a:p>
            <a:pPr algn="ctr"/>
            <a:r>
              <a:rPr lang="pt-BR" b="1" dirty="0" smtClean="0"/>
              <a:t>-Dipolo do Atlântico</a:t>
            </a:r>
          </a:p>
          <a:p>
            <a:pPr algn="ctr"/>
            <a:r>
              <a:rPr lang="pt-BR" b="1" dirty="0" smtClean="0"/>
              <a:t>-ZCAS</a:t>
            </a:r>
          </a:p>
          <a:p>
            <a:pPr algn="ctr"/>
            <a:r>
              <a:rPr lang="pt-BR" b="1" dirty="0" smtClean="0"/>
              <a:t>-ENSO</a:t>
            </a:r>
            <a:endParaRPr lang="pt-BR" b="1" dirty="0"/>
          </a:p>
        </p:txBody>
      </p:sp>
      <p:sp>
        <p:nvSpPr>
          <p:cNvPr id="22" name="Elipse 21"/>
          <p:cNvSpPr/>
          <p:nvPr/>
        </p:nvSpPr>
        <p:spPr>
          <a:xfrm>
            <a:off x="3312424" y="1700760"/>
            <a:ext cx="2663172" cy="12961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Variabilidade</a:t>
            </a:r>
          </a:p>
          <a:p>
            <a:pPr algn="ctr"/>
            <a:r>
              <a:rPr lang="pt-BR" b="1" dirty="0" err="1" smtClean="0"/>
              <a:t>Decadal</a:t>
            </a:r>
            <a:endParaRPr lang="pt-BR" b="1" dirty="0"/>
          </a:p>
        </p:txBody>
      </p:sp>
      <p:sp>
        <p:nvSpPr>
          <p:cNvPr id="23" name="Seta para baixo 22"/>
          <p:cNvSpPr/>
          <p:nvPr/>
        </p:nvSpPr>
        <p:spPr>
          <a:xfrm>
            <a:off x="4427980" y="3212970"/>
            <a:ext cx="432060" cy="792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3493048" y="4221110"/>
            <a:ext cx="2482548" cy="129618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-Oscilação </a:t>
            </a:r>
            <a:r>
              <a:rPr lang="pt-BR" b="1" dirty="0" err="1" smtClean="0"/>
              <a:t>decadal</a:t>
            </a:r>
            <a:r>
              <a:rPr lang="pt-BR" b="1" dirty="0" smtClean="0"/>
              <a:t> do Pacífico (ODP)</a:t>
            </a: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t-BR" sz="3200" dirty="0" smtClean="0"/>
              <a:t> Diferentes Escalas de Previsão</a:t>
            </a:r>
            <a:endParaRPr lang="pt-BR" sz="3200" dirty="0"/>
          </a:p>
        </p:txBody>
      </p:sp>
      <p:sp>
        <p:nvSpPr>
          <p:cNvPr id="5" name="Elipse 4"/>
          <p:cNvSpPr/>
          <p:nvPr/>
        </p:nvSpPr>
        <p:spPr>
          <a:xfrm>
            <a:off x="0" y="1556740"/>
            <a:ext cx="2123660" cy="1296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Escala de Longo prazo</a:t>
            </a:r>
            <a:endParaRPr lang="pt-BR" b="1" dirty="0"/>
          </a:p>
        </p:txBody>
      </p:sp>
      <p:sp>
        <p:nvSpPr>
          <p:cNvPr id="6" name="Retângulo 5"/>
          <p:cNvSpPr/>
          <p:nvPr/>
        </p:nvSpPr>
        <p:spPr>
          <a:xfrm>
            <a:off x="0" y="4005080"/>
            <a:ext cx="2123660" cy="28529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pt-BR" b="1" dirty="0" smtClean="0"/>
              <a:t>Modelos do IPCC acoplado a  modelos hidrológicos;</a:t>
            </a:r>
          </a:p>
          <a:p>
            <a:pPr algn="ctr">
              <a:buFontTx/>
              <a:buChar char="-"/>
            </a:pPr>
            <a:endParaRPr lang="pt-BR" b="1" dirty="0" smtClean="0"/>
          </a:p>
          <a:p>
            <a:pPr algn="ctr"/>
            <a:r>
              <a:rPr lang="pt-BR" b="1" dirty="0" smtClean="0"/>
              <a:t>- Criação de cenários hipotéticos</a:t>
            </a:r>
            <a:endParaRPr lang="pt-BR" b="1" dirty="0"/>
          </a:p>
        </p:txBody>
      </p:sp>
      <p:sp>
        <p:nvSpPr>
          <p:cNvPr id="7" name="Seta para baixo 6"/>
          <p:cNvSpPr/>
          <p:nvPr/>
        </p:nvSpPr>
        <p:spPr>
          <a:xfrm>
            <a:off x="827480" y="2996940"/>
            <a:ext cx="432060" cy="792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lipse 7"/>
          <p:cNvSpPr/>
          <p:nvPr/>
        </p:nvSpPr>
        <p:spPr>
          <a:xfrm>
            <a:off x="4929654" y="1556740"/>
            <a:ext cx="2018676" cy="12961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Escala Sazonal</a:t>
            </a:r>
          </a:p>
          <a:p>
            <a:pPr algn="ctr"/>
            <a:r>
              <a:rPr lang="pt-BR" b="1" dirty="0" smtClean="0"/>
              <a:t>(Curto Prazo)</a:t>
            </a:r>
          </a:p>
        </p:txBody>
      </p:sp>
      <p:sp>
        <p:nvSpPr>
          <p:cNvPr id="9" name="Seta para baixo 8"/>
          <p:cNvSpPr/>
          <p:nvPr/>
        </p:nvSpPr>
        <p:spPr>
          <a:xfrm>
            <a:off x="5794972" y="2996940"/>
            <a:ext cx="432060" cy="792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4769728" y="4005080"/>
            <a:ext cx="2178602" cy="285292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-Previsão Estatística: regressão, redes neurais, modelos </a:t>
            </a:r>
            <a:r>
              <a:rPr lang="pt-BR" b="1" dirty="0" err="1" smtClean="0"/>
              <a:t>baysianos</a:t>
            </a:r>
            <a:r>
              <a:rPr lang="pt-BR" b="1" dirty="0" smtClean="0"/>
              <a:t> </a:t>
            </a:r>
            <a:r>
              <a:rPr lang="pt-BR" b="1" dirty="0" err="1" smtClean="0"/>
              <a:t>etc</a:t>
            </a:r>
            <a:r>
              <a:rPr lang="pt-BR" b="1" dirty="0" smtClean="0"/>
              <a:t>;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-Previsão </a:t>
            </a:r>
          </a:p>
          <a:p>
            <a:pPr algn="ctr"/>
            <a:r>
              <a:rPr lang="pt-BR" b="1" dirty="0" smtClean="0"/>
              <a:t>Acoplada: modelos atmosféricos globais e regionais</a:t>
            </a:r>
            <a:endParaRPr lang="pt-BR" b="1" dirty="0"/>
          </a:p>
        </p:txBody>
      </p:sp>
      <p:sp>
        <p:nvSpPr>
          <p:cNvPr id="11" name="Elipse 10"/>
          <p:cNvSpPr/>
          <p:nvPr/>
        </p:nvSpPr>
        <p:spPr>
          <a:xfrm>
            <a:off x="2447106" y="1556740"/>
            <a:ext cx="2196904" cy="129618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Escala de médio Prazo</a:t>
            </a:r>
            <a:endParaRPr lang="pt-BR" b="1" dirty="0"/>
          </a:p>
        </p:txBody>
      </p:sp>
      <p:sp>
        <p:nvSpPr>
          <p:cNvPr id="12" name="Seta para baixo 11"/>
          <p:cNvSpPr/>
          <p:nvPr/>
        </p:nvSpPr>
        <p:spPr>
          <a:xfrm>
            <a:off x="3347830" y="2996940"/>
            <a:ext cx="432060" cy="792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447106" y="4005080"/>
            <a:ext cx="2196904" cy="2852920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Char char="-"/>
            </a:pPr>
            <a:r>
              <a:rPr lang="pt-BR" b="1" dirty="0" smtClean="0"/>
              <a:t>Não Há  modelo de projeção;</a:t>
            </a:r>
          </a:p>
          <a:p>
            <a:pPr algn="ctr">
              <a:buFontTx/>
              <a:buChar char="-"/>
            </a:pPr>
            <a:endParaRPr lang="pt-BR" b="1" dirty="0" smtClean="0"/>
          </a:p>
          <a:p>
            <a:pPr algn="ctr">
              <a:buFontTx/>
              <a:buChar char="-"/>
            </a:pPr>
            <a:r>
              <a:rPr lang="pt-BR" b="1" dirty="0" smtClean="0"/>
              <a:t>- Estudos mostram o uso das transforma de Fourier e </a:t>
            </a:r>
            <a:r>
              <a:rPr lang="pt-BR" b="1" dirty="0" err="1" smtClean="0"/>
              <a:t>ondoletas</a:t>
            </a:r>
            <a:r>
              <a:rPr lang="pt-BR" b="1" dirty="0" smtClean="0"/>
              <a:t> para identificar variabilidade.</a:t>
            </a:r>
          </a:p>
          <a:p>
            <a:pPr algn="ctr"/>
            <a:endParaRPr lang="pt-BR" dirty="0"/>
          </a:p>
        </p:txBody>
      </p:sp>
      <p:sp>
        <p:nvSpPr>
          <p:cNvPr id="33" name="Elipse 32"/>
          <p:cNvSpPr/>
          <p:nvPr/>
        </p:nvSpPr>
        <p:spPr>
          <a:xfrm>
            <a:off x="7100730" y="1556740"/>
            <a:ext cx="2018676" cy="129618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Escala de curtíssimo prazo</a:t>
            </a:r>
          </a:p>
        </p:txBody>
      </p:sp>
      <p:sp>
        <p:nvSpPr>
          <p:cNvPr id="34" name="Seta para baixo 33"/>
          <p:cNvSpPr/>
          <p:nvPr/>
        </p:nvSpPr>
        <p:spPr>
          <a:xfrm>
            <a:off x="7956470" y="2996940"/>
            <a:ext cx="432060" cy="79211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Retângulo 34"/>
          <p:cNvSpPr/>
          <p:nvPr/>
        </p:nvSpPr>
        <p:spPr>
          <a:xfrm>
            <a:off x="7198959" y="4005080"/>
            <a:ext cx="1945041" cy="285292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/>
              <a:t>-Utilização de modelos atmosféricos regionais;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-Radar;</a:t>
            </a:r>
          </a:p>
          <a:p>
            <a:pPr algn="ctr"/>
            <a:endParaRPr lang="pt-BR" b="1" dirty="0" smtClean="0"/>
          </a:p>
          <a:p>
            <a:pPr algn="ctr"/>
            <a:r>
              <a:rPr lang="pt-BR" b="1" dirty="0" smtClean="0"/>
              <a:t>- Satélite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95034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Estacionariedade</a:t>
            </a:r>
            <a:r>
              <a:rPr lang="pt-BR" dirty="0" smtClean="0"/>
              <a:t> e o 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pt-BR" dirty="0" smtClean="0"/>
              <a:t>A infraestrutura do país é projetada sobre a hipótese da </a:t>
            </a:r>
            <a:r>
              <a:rPr lang="pt-BR" dirty="0" err="1" smtClean="0"/>
              <a:t>estacionariedade</a:t>
            </a:r>
            <a:r>
              <a:rPr lang="pt-BR" dirty="0" smtClean="0"/>
              <a:t>;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Suposição que uma distribuição </a:t>
            </a:r>
            <a:r>
              <a:rPr lang="pt-BR" dirty="0" err="1" smtClean="0"/>
              <a:t>estatítica</a:t>
            </a:r>
            <a:r>
              <a:rPr lang="pt-BR" dirty="0" smtClean="0"/>
              <a:t> de valores se repete no futuro. 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Exemplo: tempo de retorno, vazão regularizada etc.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Imagem 3" descr="q90_Oros_30anos"/>
          <p:cNvPicPr>
            <a:picLocks noChangeAspect="1" noChangeArrowheads="1"/>
          </p:cNvPicPr>
          <p:nvPr/>
        </p:nvPicPr>
        <p:blipFill>
          <a:blip r:embed="rId2" cstate="print"/>
          <a:srcRect l="7858" r="6786"/>
          <a:stretch>
            <a:fillRect/>
          </a:stretch>
        </p:blipFill>
        <p:spPr bwMode="auto">
          <a:xfrm>
            <a:off x="2483710" y="195590"/>
            <a:ext cx="4143375" cy="2981325"/>
          </a:xfrm>
          <a:prstGeom prst="rect">
            <a:avLst/>
          </a:prstGeom>
          <a:noFill/>
        </p:spPr>
      </p:pic>
      <p:pic>
        <p:nvPicPr>
          <p:cNvPr id="125953" name="Imagem 1" descr="6- Gumbel - TR1000W20 - Furn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10" y="3438525"/>
            <a:ext cx="4572000" cy="3434922"/>
          </a:xfrm>
          <a:prstGeom prst="rect">
            <a:avLst/>
          </a:prstGeom>
          <a:noFill/>
        </p:spPr>
      </p:pic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0" y="-3301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Cálculo da Q90 ao longo dos anos da série histórica de vazão afluente do reservatório </a:t>
            </a:r>
            <a:r>
              <a:rPr kumimoji="0" lang="pt-BR" sz="1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Orós</a:t>
            </a: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Times New Roman" pitchFamily="18" charset="0"/>
              </a:rPr>
              <a:t>, com janelas de 30 anos.</a:t>
            </a:r>
            <a:endParaRPr kumimoji="0" lang="pt-B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0" y="3176915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Vazão milenar para um período de retorno de 1000 anos para série de vazões naturalizadas máximas diárias anuais diárias de Furnas para uma janela de 20 anos.</a:t>
            </a:r>
            <a:endParaRPr kumimoji="0" lang="pt-BR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467544" y="2348880"/>
            <a:ext cx="82296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2800" dirty="0" err="1" smtClean="0"/>
              <a:t>Semi-arid</a:t>
            </a:r>
            <a:r>
              <a:rPr lang="pt-BR" sz="2800" dirty="0" smtClean="0"/>
              <a:t> </a:t>
            </a:r>
            <a:r>
              <a:rPr lang="pt-BR" sz="2800" dirty="0" err="1" smtClean="0"/>
              <a:t>region</a:t>
            </a:r>
            <a:r>
              <a:rPr lang="pt-BR" sz="2800" dirty="0" smtClean="0"/>
              <a:t>: </a:t>
            </a:r>
            <a:r>
              <a:rPr lang="pt-BR" sz="2800" dirty="0" err="1" smtClean="0"/>
              <a:t>Low</a:t>
            </a:r>
            <a:r>
              <a:rPr lang="pt-BR" sz="2800" dirty="0" smtClean="0"/>
              <a:t/>
            </a:r>
            <a:br>
              <a:rPr lang="pt-BR" sz="2800" dirty="0" smtClean="0"/>
            </a:br>
            <a:r>
              <a:rPr lang="pt-BR" sz="2800" dirty="0" smtClean="0"/>
              <a:t> </a:t>
            </a:r>
            <a:r>
              <a:rPr lang="pt-BR" sz="2800" dirty="0" err="1" smtClean="0"/>
              <a:t>Precipitation</a:t>
            </a:r>
            <a:r>
              <a:rPr lang="pt-BR" sz="2800" dirty="0" smtClean="0"/>
              <a:t> </a:t>
            </a:r>
            <a:r>
              <a:rPr lang="pt-BR" sz="2800" dirty="0" err="1" smtClean="0"/>
              <a:t>and</a:t>
            </a:r>
            <a:r>
              <a:rPr lang="pt-BR" sz="2800" dirty="0" smtClean="0"/>
              <a:t> High </a:t>
            </a:r>
            <a:r>
              <a:rPr lang="pt-BR" sz="2800" dirty="0" err="1" smtClean="0"/>
              <a:t>Evaporation</a:t>
            </a:r>
            <a:endParaRPr lang="pt-BR" sz="2800" dirty="0" smtClean="0"/>
          </a:p>
        </p:txBody>
      </p:sp>
      <p:pic>
        <p:nvPicPr>
          <p:cNvPr id="29699" name="Picture 3" descr="chuvabrasi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69838"/>
            <a:ext cx="632460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/>
          <p:nvPr/>
        </p:nvSpPr>
        <p:spPr>
          <a:xfrm>
            <a:off x="1259632" y="1369838"/>
            <a:ext cx="2736304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err="1" smtClean="0">
                <a:solidFill>
                  <a:prstClr val="white"/>
                </a:solidFill>
              </a:rPr>
              <a:t>Annual</a:t>
            </a:r>
            <a:r>
              <a:rPr lang="pt-BR" dirty="0" smtClean="0">
                <a:solidFill>
                  <a:prstClr val="white"/>
                </a:solidFill>
              </a:rPr>
              <a:t> </a:t>
            </a:r>
            <a:r>
              <a:rPr lang="pt-BR" dirty="0" err="1" smtClean="0">
                <a:solidFill>
                  <a:prstClr val="white"/>
                </a:solidFill>
              </a:rPr>
              <a:t>Precipitation</a:t>
            </a:r>
            <a:endParaRPr lang="pt-BR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7"/>
          <p:cNvPicPr>
            <a:picLocks noChangeAspect="1"/>
          </p:cNvPicPr>
          <p:nvPr/>
        </p:nvPicPr>
        <p:blipFill>
          <a:blip r:embed="rId3" cstate="print"/>
          <a:srcRect l="4105"/>
          <a:stretch>
            <a:fillRect/>
          </a:stretch>
        </p:blipFill>
        <p:spPr bwMode="auto">
          <a:xfrm>
            <a:off x="0" y="495300"/>
            <a:ext cx="7380288" cy="313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Picture 8"/>
          <p:cNvPicPr>
            <a:picLocks noChangeAspect="1"/>
          </p:cNvPicPr>
          <p:nvPr/>
        </p:nvPicPr>
        <p:blipFill>
          <a:blip r:embed="rId4" cstate="print"/>
          <a:srcRect l="4105"/>
          <a:stretch>
            <a:fillRect/>
          </a:stretch>
        </p:blipFill>
        <p:spPr bwMode="auto">
          <a:xfrm>
            <a:off x="0" y="3725863"/>
            <a:ext cx="7380288" cy="313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05688" y="4427538"/>
            <a:ext cx="1738312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12038" y="1557338"/>
            <a:ext cx="1731962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1"/>
          <p:cNvSpPr>
            <a:spLocks noChangeArrowheads="1"/>
          </p:cNvSpPr>
          <p:nvPr/>
        </p:nvSpPr>
        <p:spPr bwMode="auto">
          <a:xfrm>
            <a:off x="7785100" y="1052513"/>
            <a:ext cx="99129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dirty="0" smtClean="0">
                <a:solidFill>
                  <a:prstClr val="black"/>
                </a:solidFill>
              </a:rPr>
              <a:t>Regiões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0"/>
            <a:ext cx="9144000" cy="476250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pt-BR" sz="2000" dirty="0" smtClean="0">
                <a:solidFill>
                  <a:prstClr val="white"/>
                </a:solidFill>
              </a:rPr>
              <a:t>Risco Climático: Alta variabilidade espacial e previsibilidade climática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2866040" y="404664"/>
            <a:ext cx="2066000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prstClr val="black"/>
                </a:solidFill>
              </a:rPr>
              <a:t>De </a:t>
            </a:r>
            <a:r>
              <a:rPr lang="pt-BR" sz="1400" dirty="0" smtClean="0">
                <a:solidFill>
                  <a:prstClr val="black"/>
                </a:solidFill>
              </a:rPr>
              <a:t>1990 </a:t>
            </a:r>
            <a:r>
              <a:rPr lang="pt-BR" sz="1400" dirty="0">
                <a:solidFill>
                  <a:prstClr val="black"/>
                </a:solidFill>
              </a:rPr>
              <a:t>a </a:t>
            </a:r>
            <a:r>
              <a:rPr lang="pt-BR" sz="1400" dirty="0" smtClean="0">
                <a:solidFill>
                  <a:prstClr val="black"/>
                </a:solidFill>
              </a:rPr>
              <a:t>1999</a:t>
            </a:r>
            <a:endParaRPr lang="pt-BR" sz="1400" dirty="0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2771800" y="3630613"/>
            <a:ext cx="2066000" cy="30777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prstClr val="black"/>
                </a:solidFill>
              </a:rPr>
              <a:t>De </a:t>
            </a:r>
            <a:r>
              <a:rPr lang="pt-BR" sz="1400" dirty="0" smtClean="0">
                <a:solidFill>
                  <a:prstClr val="black"/>
                </a:solidFill>
              </a:rPr>
              <a:t>2000 </a:t>
            </a:r>
            <a:r>
              <a:rPr lang="pt-BR" sz="1400" dirty="0">
                <a:solidFill>
                  <a:prstClr val="black"/>
                </a:solidFill>
              </a:rPr>
              <a:t>a </a:t>
            </a:r>
            <a:r>
              <a:rPr lang="pt-BR" sz="1400" dirty="0" smtClean="0">
                <a:solidFill>
                  <a:prstClr val="black"/>
                </a:solidFill>
              </a:rPr>
              <a:t>2009</a:t>
            </a:r>
            <a:endParaRPr lang="pt-BR" sz="14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Click for options and more information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810000"/>
            <a:ext cx="5105400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eaLnBrk="1" hangingPunct="1"/>
            <a:r>
              <a:rPr lang="pt-BR" sz="3200" smtClean="0">
                <a:solidFill>
                  <a:schemeClr val="bg1"/>
                </a:solidFill>
              </a:rPr>
              <a:t>Condicionantes Globais do Regime de Chuvas: Transporte de umidade e calor</a:t>
            </a:r>
            <a:r>
              <a:rPr lang="en-US" smtClean="0"/>
              <a:t> </a:t>
            </a:r>
          </a:p>
        </p:txBody>
      </p:sp>
      <p:pic>
        <p:nvPicPr>
          <p:cNvPr id="84996" name="Picture 4" descr="Click for options and more information">
            <a:hlinkClick r:id="rId4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81200" y="1219200"/>
            <a:ext cx="52578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1828800" y="6400800"/>
            <a:ext cx="6096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8077200" y="6488113"/>
            <a:ext cx="923925" cy="293687"/>
          </a:xfrm>
          <a:prstGeom prst="rect">
            <a:avLst/>
          </a:prstGeom>
          <a:noFill/>
          <a:ln w="127000" algn="ctr">
            <a:noFill/>
            <a:miter lim="800000"/>
            <a:headEnd/>
            <a:tailEnd/>
          </a:ln>
        </p:spPr>
        <p:txBody>
          <a:bodyPr wrap="none" lIns="17771" tIns="8886" rIns="17771" bIns="8886">
            <a:spAutoFit/>
          </a:bodyPr>
          <a:lstStyle/>
          <a:p>
            <a:r>
              <a:rPr lang="en-US" i="1">
                <a:solidFill>
                  <a:srgbClr val="C0504D"/>
                </a:solidFill>
              </a:rPr>
              <a:t>From IRI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err="1" smtClean="0"/>
              <a:t>Heterogneidade</a:t>
            </a:r>
            <a:r>
              <a:rPr lang="pt-BR" dirty="0" smtClean="0"/>
              <a:t> do Espaço Físico e Social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24744" y="764704"/>
            <a:ext cx="9394669" cy="7154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5148064" y="1844824"/>
            <a:ext cx="3586163" cy="1522412"/>
            <a:chOff x="0" y="505"/>
            <a:chExt cx="2259" cy="959"/>
          </a:xfrm>
        </p:grpSpPr>
        <p:pic>
          <p:nvPicPr>
            <p:cNvPr id="5" name="Picture 12" descr="geosistema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52" t="18668" r="2794" b="13083"/>
            <a:stretch>
              <a:fillRect/>
            </a:stretch>
          </p:blipFill>
          <p:spPr bwMode="auto">
            <a:xfrm>
              <a:off x="0" y="505"/>
              <a:ext cx="2259" cy="959"/>
            </a:xfrm>
            <a:prstGeom prst="rect">
              <a:avLst/>
            </a:prstGeom>
            <a:pattFill prst="dotGrid">
              <a:fgClr>
                <a:srgbClr val="FFFF99"/>
              </a:fgClr>
              <a:bgClr>
                <a:srgbClr val="FFFF99"/>
              </a:bgClr>
            </a:pattFill>
            <a:ln w="76200" cmpd="tri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6" name="Text Box 13"/>
            <p:cNvSpPr txBox="1">
              <a:spLocks noChangeArrowheads="1"/>
            </p:cNvSpPr>
            <p:nvPr/>
          </p:nvSpPr>
          <p:spPr bwMode="auto">
            <a:xfrm>
              <a:off x="496" y="1120"/>
              <a:ext cx="43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pt-BR" sz="1600">
                  <a:solidFill>
                    <a:srgbClr val="0000FF"/>
                  </a:solidFill>
                </a:rPr>
                <a:t>Crato</a:t>
              </a:r>
              <a:endParaRPr lang="pt-BR" sz="1600">
                <a:solidFill>
                  <a:prstClr val="white"/>
                </a:solidFill>
              </a:endParaRPr>
            </a:p>
          </p:txBody>
        </p:sp>
        <p:sp>
          <p:nvSpPr>
            <p:cNvPr id="7" name="Line 14"/>
            <p:cNvSpPr>
              <a:spLocks noChangeShapeType="1"/>
            </p:cNvSpPr>
            <p:nvPr/>
          </p:nvSpPr>
          <p:spPr bwMode="auto">
            <a:xfrm flipV="1">
              <a:off x="854" y="946"/>
              <a:ext cx="437" cy="2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pt-BR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796136" y="3356992"/>
            <a:ext cx="2988121" cy="3501008"/>
            <a:chOff x="270" y="576"/>
            <a:chExt cx="3351" cy="3600"/>
          </a:xfrm>
        </p:grpSpPr>
        <p:pic>
          <p:nvPicPr>
            <p:cNvPr id="9" name="Picture 8" descr="geo_crato"/>
            <p:cNvPicPr>
              <a:picLocks noChangeAspect="1" noChangeArrowheads="1"/>
            </p:cNvPicPr>
            <p:nvPr/>
          </p:nvPicPr>
          <p:blipFill>
            <a:blip r:embed="rId4" cstate="print"/>
            <a:srcRect l="9175" t="5370" r="11685" b="13257"/>
            <a:stretch>
              <a:fillRect/>
            </a:stretch>
          </p:blipFill>
          <p:spPr bwMode="auto">
            <a:xfrm>
              <a:off x="270" y="576"/>
              <a:ext cx="3312" cy="3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 Box 9"/>
            <p:cNvSpPr txBox="1">
              <a:spLocks noChangeArrowheads="1"/>
            </p:cNvSpPr>
            <p:nvPr/>
          </p:nvSpPr>
          <p:spPr bwMode="auto">
            <a:xfrm>
              <a:off x="1962" y="2552"/>
              <a:ext cx="40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800">
                  <a:solidFill>
                    <a:prstClr val="black"/>
                  </a:solidFill>
                </a:rPr>
                <a:t>CRATO</a:t>
              </a:r>
              <a:endParaRPr lang="pt-BR" sz="2400">
                <a:solidFill>
                  <a:prstClr val="black"/>
                </a:solidFill>
              </a:endParaRPr>
            </a:p>
          </p:txBody>
        </p:sp>
        <p:sp>
          <p:nvSpPr>
            <p:cNvPr id="11" name="Text Box 10"/>
            <p:cNvSpPr txBox="1">
              <a:spLocks noChangeArrowheads="1"/>
            </p:cNvSpPr>
            <p:nvPr/>
          </p:nvSpPr>
          <p:spPr bwMode="auto">
            <a:xfrm>
              <a:off x="2552" y="3722"/>
              <a:ext cx="106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pt-BR" sz="800">
                  <a:solidFill>
                    <a:srgbClr val="EEECE1"/>
                  </a:solidFill>
                </a:rPr>
                <a:t>Escala original: 1:100.000</a:t>
              </a:r>
              <a:endParaRPr lang="pt-BR" sz="240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1"/>
          <p:cNvSpPr txBox="1">
            <a:spLocks noChangeArrowheads="1"/>
          </p:cNvSpPr>
          <p:nvPr/>
        </p:nvSpPr>
        <p:spPr bwMode="auto">
          <a:xfrm>
            <a:off x="6172200" y="6397625"/>
            <a:ext cx="2895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altLang="en-US" sz="1400" b="1">
                <a:solidFill>
                  <a:prstClr val="white"/>
                </a:solidFill>
                <a:cs typeface="Arial" pitchFamily="34" charset="0"/>
              </a:rPr>
              <a:t>School of Natural Resources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228600" y="6397625"/>
            <a:ext cx="2590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prstClr val="white"/>
                </a:solidFill>
                <a:cs typeface="Arial" pitchFamily="34" charset="0"/>
              </a:rPr>
              <a:t>Applied Climate Sciences</a:t>
            </a:r>
          </a:p>
        </p:txBody>
      </p:sp>
      <p:sp>
        <p:nvSpPr>
          <p:cNvPr id="4" name="Rectangle 3"/>
          <p:cNvSpPr/>
          <p:nvPr/>
        </p:nvSpPr>
        <p:spPr>
          <a:xfrm>
            <a:off x="755576" y="257175"/>
            <a:ext cx="7848600" cy="121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15751"/>
              </p:ext>
            </p:extLst>
          </p:nvPr>
        </p:nvGraphicFramePr>
        <p:xfrm>
          <a:off x="1214859" y="1383224"/>
          <a:ext cx="7467600" cy="5029200"/>
        </p:xfrm>
        <a:graphic>
          <a:graphicData uri="http://schemas.openxmlformats.org/drawingml/2006/table">
            <a:tbl>
              <a:tblPr firstRow="1" lastRow="1" bandRow="1">
                <a:effectLst>
                  <a:outerShdw blurRad="76200" dist="12700" dir="8100000" sy="-23000" kx="800400" algn="br" rotWithShape="0">
                    <a:prstClr val="black">
                      <a:alpha val="20000"/>
                    </a:prstClr>
                  </a:outerShdw>
                </a:effectLst>
                <a:tableStyleId>{073A0DAA-6AF3-43AB-8588-CEC1D06C72B9}</a:tableStyleId>
              </a:tblPr>
              <a:tblGrid>
                <a:gridCol w="2489200"/>
                <a:gridCol w="2489200"/>
                <a:gridCol w="2489200"/>
              </a:tblGrid>
              <a:tr h="4655403"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en-US" u="sng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u="sng" dirty="0" err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Exposição</a:t>
                      </a:r>
                      <a:endParaRPr lang="en-US" u="sng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Gravidade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Magnitude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-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Intensidade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</a:p>
                    <a:p>
                      <a:r>
                        <a:rPr lang="en-US" sz="16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n-US" sz="16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Duração</a:t>
                      </a:r>
                      <a:endParaRPr lang="en-US" sz="160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Frequência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Extensão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Espacial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Tendências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-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Historico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r>
                        <a:rPr lang="en-US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  - </a:t>
                      </a:r>
                      <a:r>
                        <a:rPr lang="en-US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Futuro</a:t>
                      </a:r>
                      <a:endParaRPr lang="en-US" baseline="0" dirty="0" smtClean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endParaRPr lang="en-US" u="sng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en-US" u="sng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Fatores</a:t>
                      </a:r>
                      <a:r>
                        <a:rPr lang="en-US" u="sng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u="sng" baseline="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Sociais</a:t>
                      </a:r>
                      <a:r>
                        <a:rPr lang="en-US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dirty="0" err="1" smtClean="0">
                          <a:latin typeface="Arial" pitchFamily="34" charset="0"/>
                          <a:cs typeface="Arial" pitchFamily="34" charset="0"/>
                        </a:rPr>
                        <a:t>Crescimento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Populacional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Deslocamentos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Populacionais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Urbanização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Tecnologia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Mudanças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no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uso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da terra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Degradação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Ambiental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Tendências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do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uso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da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Água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Políticas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Governamentais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Consciência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baseline="0" dirty="0" err="1" smtClean="0">
                          <a:latin typeface="Arial" pitchFamily="34" charset="0"/>
                          <a:cs typeface="Arial" pitchFamily="34" charset="0"/>
                        </a:rPr>
                        <a:t>Ambiental</a:t>
                      </a:r>
                      <a:endParaRPr lang="en-US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4000" dirty="0" err="1" smtClean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cs typeface="Arial" pitchFamily="34" charset="0"/>
                        </a:rPr>
                        <a:t>Risco</a:t>
                      </a:r>
                      <a:endParaRPr lang="en-US" sz="40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sp>
        <p:nvSpPr>
          <p:cNvPr id="10246" name="WordArt 4"/>
          <p:cNvSpPr>
            <a:spLocks noChangeArrowheads="1" noChangeShapeType="1" noTextEdit="1"/>
          </p:cNvSpPr>
          <p:nvPr/>
        </p:nvSpPr>
        <p:spPr bwMode="auto">
          <a:xfrm>
            <a:off x="1081088" y="376237"/>
            <a:ext cx="1371600" cy="776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 Black"/>
              </a:rPr>
              <a:t>Perigo</a:t>
            </a:r>
            <a:endParaRPr lang="pt-BR" sz="3600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FF00"/>
              </a:solidFill>
              <a:latin typeface="Arial Black"/>
            </a:endParaRPr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2819400" y="524176"/>
            <a:ext cx="533400" cy="461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x</a:t>
            </a:r>
          </a:p>
        </p:txBody>
      </p:sp>
      <p:sp>
        <p:nvSpPr>
          <p:cNvPr id="10248" name="WordArt 9"/>
          <p:cNvSpPr>
            <a:spLocks noChangeArrowheads="1" noChangeShapeType="1" noTextEdit="1"/>
          </p:cNvSpPr>
          <p:nvPr/>
        </p:nvSpPr>
        <p:spPr bwMode="auto">
          <a:xfrm>
            <a:off x="3886200" y="247650"/>
            <a:ext cx="2438400" cy="998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0070C0"/>
                </a:solidFill>
                <a:latin typeface="Arial Black"/>
              </a:rPr>
              <a:t>Vulnerabilidade</a:t>
            </a:r>
            <a:endParaRPr lang="pt-BR" sz="3600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0070C0"/>
              </a:solidFill>
              <a:latin typeface="Arial Black"/>
            </a:endParaRPr>
          </a:p>
        </p:txBody>
      </p:sp>
      <p:sp>
        <p:nvSpPr>
          <p:cNvPr id="10249" name="WordArt 8"/>
          <p:cNvSpPr>
            <a:spLocks noChangeArrowheads="1" noChangeShapeType="1" noTextEdit="1"/>
          </p:cNvSpPr>
          <p:nvPr/>
        </p:nvSpPr>
        <p:spPr bwMode="auto">
          <a:xfrm>
            <a:off x="6756400" y="533400"/>
            <a:ext cx="534988" cy="428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prstClr val="black"/>
                </a:solidFill>
                <a:latin typeface="Arial Black"/>
              </a:rPr>
              <a:t>=</a:t>
            </a:r>
          </a:p>
        </p:txBody>
      </p:sp>
      <p:sp>
        <p:nvSpPr>
          <p:cNvPr id="10250" name="WordArt 6"/>
          <p:cNvSpPr>
            <a:spLocks noChangeArrowheads="1" noChangeShapeType="1" noTextEdit="1"/>
          </p:cNvSpPr>
          <p:nvPr/>
        </p:nvSpPr>
        <p:spPr bwMode="auto">
          <a:xfrm>
            <a:off x="7848600" y="261938"/>
            <a:ext cx="914400" cy="742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t-BR" sz="3600" kern="10" dirty="0" smtClean="0">
                <a:ln w="9525">
                  <a:solidFill>
                    <a:prstClr val="black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Risco</a:t>
            </a:r>
            <a:endParaRPr lang="pt-BR" sz="3600" kern="10" dirty="0">
              <a:ln w="9525">
                <a:solidFill>
                  <a:prstClr val="black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8509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9785" y="0"/>
            <a:ext cx="507421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16632"/>
            <a:ext cx="4000496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pt-BR" sz="19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</a:rPr>
              <a:t>Vulnerabilidade Social às Secas </a:t>
            </a:r>
            <a:endParaRPr lang="pt-BR" sz="1900" b="1" dirty="0">
              <a:ln w="10160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14282" y="600076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 smtClean="0"/>
              <a:t>Irrigation</a:t>
            </a:r>
            <a:r>
              <a:rPr lang="pt-BR" dirty="0" smtClean="0"/>
              <a:t> </a:t>
            </a:r>
            <a:r>
              <a:rPr lang="pt-BR" dirty="0" err="1" smtClean="0"/>
              <a:t>impact</a:t>
            </a:r>
            <a:r>
              <a:rPr lang="pt-BR" dirty="0" smtClean="0"/>
              <a:t> in </a:t>
            </a:r>
            <a:r>
              <a:rPr lang="pt-BR" dirty="0" err="1" smtClean="0"/>
              <a:t>reduction</a:t>
            </a:r>
            <a:r>
              <a:rPr lang="pt-BR" dirty="0" smtClean="0"/>
              <a:t> </a:t>
            </a:r>
            <a:r>
              <a:rPr lang="pt-BR" dirty="0" err="1" smtClean="0"/>
              <a:t>of</a:t>
            </a:r>
            <a:r>
              <a:rPr lang="pt-BR" dirty="0" smtClean="0"/>
              <a:t> </a:t>
            </a:r>
            <a:r>
              <a:rPr lang="pt-BR" dirty="0" err="1" smtClean="0"/>
              <a:t>climate</a:t>
            </a:r>
            <a:r>
              <a:rPr lang="pt-BR" dirty="0" smtClean="0"/>
              <a:t> </a:t>
            </a:r>
            <a:r>
              <a:rPr lang="pt-BR" dirty="0" err="1" smtClean="0"/>
              <a:t>vulnerability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0" y="5013176"/>
            <a:ext cx="3995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</a:rPr>
              <a:t>Trajectory of the relationship between bean yield and the index of nature</a:t>
            </a:r>
            <a:r>
              <a:rPr lang="pt-BR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</a:rPr>
              <a:t> (1974-2009)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662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img0.cptec.inpe.br/%7Erclima/monitorseca/spi/spi/SPI12_2014DEC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73016"/>
            <a:ext cx="2232248" cy="2888529"/>
          </a:xfrm>
          <a:prstGeom prst="rect">
            <a:avLst/>
          </a:prstGeom>
          <a:noFill/>
        </p:spPr>
      </p:pic>
      <p:pic>
        <p:nvPicPr>
          <p:cNvPr id="1028" name="Picture 4" descr="http://img0.cptec.inpe.br/%7Erclima/monitorseca/spi/spi/SPI12_2013DEC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717032"/>
            <a:ext cx="2088232" cy="2702172"/>
          </a:xfrm>
          <a:prstGeom prst="rect">
            <a:avLst/>
          </a:prstGeom>
          <a:noFill/>
        </p:spPr>
      </p:pic>
      <p:pic>
        <p:nvPicPr>
          <p:cNvPr id="1030" name="Picture 6" descr="http://img0.cptec.inpe.br/%7Erclima/monitorseca/spi/spi/SPI12_2012DEC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9391" y="188640"/>
            <a:ext cx="2114609" cy="2736304"/>
          </a:xfrm>
          <a:prstGeom prst="rect">
            <a:avLst/>
          </a:prstGeom>
          <a:noFill/>
        </p:spPr>
      </p:pic>
      <p:pic>
        <p:nvPicPr>
          <p:cNvPr id="1032" name="Picture 8" descr="http://img0.cptec.inpe.br/%7Erclima/monitorseca/spi/spi/SPI12_2011DEC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8024" y="188640"/>
            <a:ext cx="2037799" cy="2636912"/>
          </a:xfrm>
          <a:prstGeom prst="rect">
            <a:avLst/>
          </a:prstGeom>
          <a:noFill/>
        </p:spPr>
      </p:pic>
      <p:pic>
        <p:nvPicPr>
          <p:cNvPr id="1034" name="Picture 10" descr="http://img0.cptec.inpe.br/%7Erclima/monitorseca/spi/spi/SPI12_2010DECC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0"/>
            <a:ext cx="2232248" cy="2888529"/>
          </a:xfrm>
          <a:prstGeom prst="rect">
            <a:avLst/>
          </a:prstGeom>
          <a:noFill/>
        </p:spPr>
      </p:pic>
      <p:pic>
        <p:nvPicPr>
          <p:cNvPr id="1036" name="Picture 12" descr="http://img0.cptec.inpe.br/%7Erclima/monitorseca/spi/spi/SPI12_2009DECC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204742" cy="2852936"/>
          </a:xfrm>
          <a:prstGeom prst="rect">
            <a:avLst/>
          </a:prstGeom>
          <a:noFill/>
        </p:spPr>
      </p:pic>
      <p:pic>
        <p:nvPicPr>
          <p:cNvPr id="1038" name="Picture 14" descr="http://img0.cptec.inpe.br/%7Erclima/monitorseca/spi/spi/SPI06_2015JUL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3645024"/>
            <a:ext cx="2202710" cy="2850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http://www4.funceme.br/produtos/script/acudes_e_rios/Boletim_diario_nivel_acudes/anos/2014/9/18/map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429000"/>
            <a:ext cx="2400267" cy="2808312"/>
          </a:xfrm>
          <a:prstGeom prst="rect">
            <a:avLst/>
          </a:prstGeom>
          <a:noFill/>
        </p:spPr>
      </p:pic>
      <p:sp>
        <p:nvSpPr>
          <p:cNvPr id="5" name="CaixaDeTexto 4"/>
          <p:cNvSpPr txBox="1"/>
          <p:nvPr/>
        </p:nvSpPr>
        <p:spPr>
          <a:xfrm>
            <a:off x="4788024" y="55892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2014</a:t>
            </a:r>
            <a:endParaRPr lang="pt-BR" dirty="0"/>
          </a:p>
        </p:txBody>
      </p:sp>
      <p:pic>
        <p:nvPicPr>
          <p:cNvPr id="6" name="Picture 2" descr="http://www4.funceme.br/produtos/script/acudes_e_rios/Boletim_diario_nivel_acudes/anos/atual/map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2335152" cy="2732129"/>
          </a:xfrm>
          <a:prstGeom prst="rect">
            <a:avLst/>
          </a:prstGeom>
          <a:noFill/>
        </p:spPr>
      </p:pic>
      <p:sp>
        <p:nvSpPr>
          <p:cNvPr id="7" name="CaixaDeTexto 6"/>
          <p:cNvSpPr txBox="1"/>
          <p:nvPr/>
        </p:nvSpPr>
        <p:spPr>
          <a:xfrm>
            <a:off x="7164288" y="566124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2015</a:t>
            </a:r>
            <a:endParaRPr lang="pt-BR" dirty="0"/>
          </a:p>
        </p:txBody>
      </p:sp>
      <p:pic>
        <p:nvPicPr>
          <p:cNvPr id="18436" name="Picture 4" descr="http://www4.funceme.br/produtos/script/acudes_e_rios/Boletim_diario_nivel_acudes/anos/2013/9/18/map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57083"/>
            <a:ext cx="2376264" cy="2780229"/>
          </a:xfrm>
          <a:prstGeom prst="rect">
            <a:avLst/>
          </a:prstGeom>
          <a:noFill/>
        </p:spPr>
      </p:pic>
      <p:pic>
        <p:nvPicPr>
          <p:cNvPr id="18438" name="Picture 6" descr="http://www4.funceme.br/produtos/script/acudes_e_rios/Boletim_diario_nivel_acudes/anos/2012/9/18/mapa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332656"/>
            <a:ext cx="2461812" cy="2880320"/>
          </a:xfrm>
          <a:prstGeom prst="rect">
            <a:avLst/>
          </a:prstGeom>
          <a:noFill/>
        </p:spPr>
      </p:pic>
      <p:pic>
        <p:nvPicPr>
          <p:cNvPr id="18440" name="Picture 8" descr="http://www4.funceme.br/produtos/script/acudes_e_rios/Boletim_diario_nivel_acudes/anos/2011/9/18/mapa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476672"/>
            <a:ext cx="2277175" cy="2664296"/>
          </a:xfrm>
          <a:prstGeom prst="rect">
            <a:avLst/>
          </a:prstGeom>
          <a:noFill/>
        </p:spPr>
      </p:pic>
      <p:pic>
        <p:nvPicPr>
          <p:cNvPr id="18442" name="Picture 10" descr="http://www4.funceme.br/produtos/script/acudes_e_rios/Boletim_diario_nivel_acudes/anos/2010/9/18/mapa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752" y="332656"/>
            <a:ext cx="2304256" cy="2695981"/>
          </a:xfrm>
          <a:prstGeom prst="rect">
            <a:avLst/>
          </a:prstGeom>
          <a:noFill/>
        </p:spPr>
      </p:pic>
      <p:pic>
        <p:nvPicPr>
          <p:cNvPr id="18444" name="Picture 12" descr="http://www4.funceme.br/produtos/script/acudes_e_rios/Boletim_diario_nivel_acudes/anos/2009/9/18/mapa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332656"/>
            <a:ext cx="2262867" cy="2647554"/>
          </a:xfrm>
          <a:prstGeom prst="rect">
            <a:avLst/>
          </a:prstGeom>
          <a:noFill/>
        </p:spPr>
      </p:pic>
      <p:sp>
        <p:nvSpPr>
          <p:cNvPr id="13" name="CaixaDeTexto 12"/>
          <p:cNvSpPr txBox="1"/>
          <p:nvPr/>
        </p:nvSpPr>
        <p:spPr>
          <a:xfrm>
            <a:off x="8100392" y="6669360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7288393" y="6623774"/>
            <a:ext cx="203613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50" dirty="0" smtClean="0"/>
              <a:t>MÊS DE REFERÊNCIA SETEMBRO</a:t>
            </a:r>
            <a:endParaRPr lang="pt-BR" sz="105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267744" y="558924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2013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8491257" y="26369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2012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156176" y="25649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2011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3923928" y="25649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2010</a:t>
            </a:r>
            <a:endParaRPr lang="pt-BR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763688" y="2564904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2009</a:t>
            </a:r>
            <a:endParaRPr lang="pt-BR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87824" y="6293343"/>
            <a:ext cx="2678237" cy="56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7410" name="Picture 2" descr="http://www4.funceme.br/produtos/script/acudes_e_rios/Boletim_diario_nivel_acudes/anos/atual/map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4208592" cy="4924054"/>
          </a:xfrm>
          <a:prstGeom prst="rect">
            <a:avLst/>
          </a:prstGeom>
          <a:noFill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01208"/>
            <a:ext cx="2678237" cy="56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877272"/>
            <a:ext cx="34385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4221088"/>
            <a:ext cx="2933129" cy="1045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453608"/>
            <a:ext cx="2678237" cy="56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606008"/>
            <a:ext cx="2678237" cy="564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dirty="0" smtClean="0"/>
              <a:t>Monitor de Seca</a:t>
            </a:r>
            <a:endParaRPr lang="pt-BR" dirty="0"/>
          </a:p>
        </p:txBody>
      </p:sp>
      <p:pic>
        <p:nvPicPr>
          <p:cNvPr id="197634" name="Picture 2" descr="http://200.129.31.16/uploads/mapas/Agosto_20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185" y="2492896"/>
            <a:ext cx="3086815" cy="4365104"/>
          </a:xfrm>
          <a:prstGeom prst="rect">
            <a:avLst/>
          </a:prstGeom>
          <a:noFill/>
        </p:spPr>
      </p:pic>
      <p:pic>
        <p:nvPicPr>
          <p:cNvPr id="197636" name="Picture 4" descr="http://200.129.31.16/uploads/mapas/junho1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21496"/>
            <a:ext cx="3208021" cy="4536504"/>
          </a:xfrm>
          <a:prstGeom prst="rect">
            <a:avLst/>
          </a:prstGeom>
          <a:noFill/>
        </p:spPr>
      </p:pic>
      <p:pic>
        <p:nvPicPr>
          <p:cNvPr id="197638" name="Picture 6" descr="http://200.129.31.16/uploads/mapas/Monitor%20de%20Secas%20Mapa%20Julho%202015%20LINH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211" y="2420888"/>
            <a:ext cx="3035893" cy="42930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800" dirty="0" smtClean="0">
                <a:solidFill>
                  <a:schemeClr val="bg1"/>
                </a:solidFill>
              </a:rPr>
              <a:t>Necessidade de Planejamento de Secas</a:t>
            </a:r>
            <a:endParaRPr lang="pt-BR" sz="3800" dirty="0">
              <a:solidFill>
                <a:schemeClr val="bg1"/>
              </a:solidFill>
            </a:endParaRPr>
          </a:p>
        </p:txBody>
      </p:sp>
      <p:pic>
        <p:nvPicPr>
          <p:cNvPr id="4" name="image04.png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223120" y="1268760"/>
            <a:ext cx="6840760" cy="4464496"/>
          </a:xfrm>
          <a:prstGeom prst="rect">
            <a:avLst/>
          </a:prstGeom>
          <a:ln/>
        </p:spPr>
      </p:pic>
      <p:sp>
        <p:nvSpPr>
          <p:cNvPr id="6" name="CaixaDeTexto 5"/>
          <p:cNvSpPr txBox="1"/>
          <p:nvPr/>
        </p:nvSpPr>
        <p:spPr>
          <a:xfrm>
            <a:off x="395536" y="5445224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Ciclo </a:t>
            </a:r>
            <a:r>
              <a:rPr lang="pt-BR" dirty="0" err="1"/>
              <a:t>Hidro-Ilógico</a:t>
            </a:r>
            <a:r>
              <a:rPr lang="pt-BR" dirty="0"/>
              <a:t>.</a:t>
            </a:r>
          </a:p>
          <a:p>
            <a:r>
              <a:rPr lang="pt-BR" dirty="0"/>
              <a:t>Fonte: Adaptado do </a:t>
            </a:r>
            <a:r>
              <a:rPr lang="pt-BR" dirty="0" err="1"/>
              <a:t>National</a:t>
            </a:r>
            <a:r>
              <a:rPr lang="pt-BR" dirty="0"/>
              <a:t> </a:t>
            </a:r>
            <a:r>
              <a:rPr lang="pt-BR" dirty="0" err="1"/>
              <a:t>Drought</a:t>
            </a:r>
            <a:r>
              <a:rPr lang="pt-BR" dirty="0"/>
              <a:t> </a:t>
            </a:r>
            <a:r>
              <a:rPr lang="pt-BR" dirty="0" err="1"/>
              <a:t>Mitigation</a:t>
            </a:r>
            <a:r>
              <a:rPr lang="pt-BR" dirty="0"/>
              <a:t> Center,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Nebraska, USA e </a:t>
            </a:r>
            <a:r>
              <a:rPr lang="pt-BR" dirty="0" err="1"/>
              <a:t>Wilhite</a:t>
            </a:r>
            <a:r>
              <a:rPr lang="pt-BR" dirty="0"/>
              <a:t>, D. A; Hayes, M. J; </a:t>
            </a:r>
            <a:r>
              <a:rPr lang="pt-BR" dirty="0" err="1"/>
              <a:t>Knutson</a:t>
            </a:r>
            <a:r>
              <a:rPr lang="pt-BR" dirty="0"/>
              <a:t>, C. L (2005).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24710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pt-BR" sz="3800" dirty="0" smtClean="0">
                <a:solidFill>
                  <a:schemeClr val="bg1"/>
                </a:solidFill>
              </a:rPr>
              <a:t>Gestão de Risco de Secas</a:t>
            </a:r>
            <a:endParaRPr lang="pt-BR" sz="3800" dirty="0">
              <a:solidFill>
                <a:schemeClr val="bg1"/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323528" y="5971210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Planejamento de seca na visão de gestão de risco.</a:t>
            </a:r>
          </a:p>
          <a:p>
            <a:r>
              <a:rPr lang="en-US" dirty="0" err="1"/>
              <a:t>Fonte</a:t>
            </a:r>
            <a:r>
              <a:rPr lang="en-US" dirty="0"/>
              <a:t>:  National Drought Mitigation Center (NDMC</a:t>
            </a:r>
            <a:r>
              <a:rPr lang="en-US" dirty="0" smtClean="0"/>
              <a:t>).</a:t>
            </a:r>
            <a:endParaRPr lang="pt-BR" dirty="0"/>
          </a:p>
        </p:txBody>
      </p:sp>
      <p:pic>
        <p:nvPicPr>
          <p:cNvPr id="8" name="Imagem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36" y="1556792"/>
            <a:ext cx="4680520" cy="3888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138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GESTÃO DE RECURSOS HÍDRICOS e Segurança Hídrica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pt-BR" sz="6000" b="1" i="1" u="sng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ÁGUA:</a:t>
            </a:r>
          </a:p>
          <a:p>
            <a:pPr lvl="1">
              <a:buNone/>
            </a:pPr>
            <a:r>
              <a:rPr lang="pt-BR" sz="5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TANTA</a:t>
            </a:r>
          </a:p>
          <a:p>
            <a:pPr lvl="1">
              <a:buNone/>
            </a:pPr>
            <a:r>
              <a:rPr lang="pt-BR" sz="5400" dirty="0" smtClean="0"/>
              <a:t>      </a:t>
            </a:r>
            <a:r>
              <a:rPr lang="pt-BR" sz="5400" dirty="0" smtClean="0">
                <a:solidFill>
                  <a:srgbClr val="FF0000"/>
                </a:solidFill>
              </a:rPr>
              <a:t>TÃO POUCA</a:t>
            </a:r>
          </a:p>
          <a:p>
            <a:pPr lvl="1">
              <a:buNone/>
            </a:pPr>
            <a:r>
              <a:rPr lang="pt-BR" sz="5400" dirty="0" smtClean="0"/>
              <a:t>            </a:t>
            </a:r>
            <a:r>
              <a:rPr lang="pt-BR" sz="5400" dirty="0" smtClean="0">
                <a:solidFill>
                  <a:schemeClr val="bg1">
                    <a:lumMod val="50000"/>
                  </a:schemeClr>
                </a:solidFill>
              </a:rPr>
              <a:t>TÃO SUJA</a:t>
            </a:r>
          </a:p>
          <a:p>
            <a:pPr lvl="1">
              <a:buNone/>
            </a:pPr>
            <a:r>
              <a:rPr lang="pt-BR" sz="5400" dirty="0" smtClean="0"/>
              <a:t>                 </a:t>
            </a:r>
            <a:r>
              <a:rPr lang="pt-BR" sz="5400" dirty="0" smtClean="0">
                <a:solidFill>
                  <a:schemeClr val="accent3">
                    <a:lumMod val="75000"/>
                  </a:schemeClr>
                </a:solidFill>
              </a:rPr>
              <a:t>TÃO CARA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295400" y="1676400"/>
          <a:ext cx="62484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96" name="Imagem de bitmap" r:id="rId4" imgW="4923810" imgH="3019048" progId="PBrush">
                  <p:embed/>
                </p:oleObj>
              </mc:Choice>
              <mc:Fallback>
                <p:oleObj name="Imagem de bitmap" r:id="rId4" imgW="4923810" imgH="3019048" progId="PBrush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676400"/>
                        <a:ext cx="62484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pt-BR" sz="3600" dirty="0" smtClean="0">
                <a:solidFill>
                  <a:schemeClr val="accent1"/>
                </a:solidFill>
              </a:rPr>
              <a:t>Fundamento da Gestão do Risco Climático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219200" y="6172200"/>
            <a:ext cx="7169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pt-BR" sz="2400">
                <a:solidFill>
                  <a:srgbClr val="FF0000"/>
                </a:solidFill>
              </a:rPr>
              <a:t>Engenharia de Risco</a:t>
            </a:r>
            <a:r>
              <a:rPr lang="pt-BR" sz="2400"/>
              <a:t>  x  </a:t>
            </a:r>
            <a:r>
              <a:rPr lang="pt-BR" sz="2400">
                <a:solidFill>
                  <a:schemeClr val="accent2"/>
                </a:solidFill>
              </a:rPr>
              <a:t>Gerenciamento dos Riscos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0" y="43434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FFCC00"/>
                </a:solidFill>
              </a:rPr>
              <a:t>PERDAS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181600" y="3429000"/>
            <a:ext cx="219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00CC00"/>
                </a:solidFill>
              </a:rPr>
              <a:t>OPORTUNIDADES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838200" y="4800600"/>
            <a:ext cx="174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solidFill>
                  <a:srgbClr val="FF0000"/>
                </a:solidFill>
              </a:rPr>
              <a:t>CATÁSTROFE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5554663" y="5562600"/>
            <a:ext cx="221773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Adaptado de Baethgen (2007)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chemeClr val="accent1"/>
                </a:solidFill>
              </a:rPr>
              <a:t>Definição</a:t>
            </a:r>
            <a:r>
              <a:rPr lang="en-US" dirty="0" smtClean="0">
                <a:solidFill>
                  <a:schemeClr val="accent1"/>
                </a:solidFill>
              </a:rPr>
              <a:t> de </a:t>
            </a:r>
            <a:r>
              <a:rPr lang="en-US" dirty="0" err="1" smtClean="0">
                <a:solidFill>
                  <a:schemeClr val="accent1"/>
                </a:solidFill>
              </a:rPr>
              <a:t>Risco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457200" y="4327525"/>
            <a:ext cx="14541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FF0000"/>
                </a:solidFill>
              </a:rPr>
              <a:t>Risco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2971800" y="4308475"/>
            <a:ext cx="32908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>
                <a:solidFill>
                  <a:srgbClr val="993300"/>
                </a:solidFill>
              </a:rPr>
              <a:t>Probabilidade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2362200" y="4460875"/>
            <a:ext cx="3921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=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477000" y="1417638"/>
            <a:ext cx="2389188" cy="3592512"/>
            <a:chOff x="4080" y="893"/>
            <a:chExt cx="1505" cy="2263"/>
          </a:xfrm>
        </p:grpSpPr>
        <p:sp>
          <p:nvSpPr>
            <p:cNvPr id="20487" name="Text Box 7"/>
            <p:cNvSpPr txBox="1">
              <a:spLocks noChangeArrowheads="1"/>
            </p:cNvSpPr>
            <p:nvPr/>
          </p:nvSpPr>
          <p:spPr bwMode="auto">
            <a:xfrm>
              <a:off x="4560" y="2714"/>
              <a:ext cx="88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4000">
                  <a:solidFill>
                    <a:srgbClr val="FF9933"/>
                  </a:solidFill>
                </a:rPr>
                <a:t>Dano</a:t>
              </a:r>
            </a:p>
          </p:txBody>
        </p:sp>
        <p:sp>
          <p:nvSpPr>
            <p:cNvPr id="20488" name="Text Box 8"/>
            <p:cNvSpPr txBox="1">
              <a:spLocks noChangeArrowheads="1"/>
            </p:cNvSpPr>
            <p:nvPr/>
          </p:nvSpPr>
          <p:spPr bwMode="auto">
            <a:xfrm>
              <a:off x="4080" y="2762"/>
              <a:ext cx="22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800"/>
                <a:t>x</a:t>
              </a:r>
            </a:p>
          </p:txBody>
        </p:sp>
        <p:pic>
          <p:nvPicPr>
            <p:cNvPr id="20489" name="Picture 9" descr="Abraham de Moivre">
              <a:hlinkClick r:id="rId3" tooltip="Abraham de Moivre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12" y="893"/>
              <a:ext cx="1020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4432" y="2189"/>
              <a:ext cx="1153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1">
                  <a:solidFill>
                    <a:schemeClr val="bg2"/>
                  </a:solidFill>
                </a:rPr>
                <a:t>Abraham de Moivre</a:t>
              </a:r>
            </a:p>
            <a:p>
              <a:pPr algn="ctr"/>
              <a:r>
                <a:rPr lang="en-US" sz="1400" b="1">
                  <a:solidFill>
                    <a:schemeClr val="bg2"/>
                  </a:solidFill>
                </a:rPr>
                <a:t>1711</a:t>
              </a:r>
              <a:r>
                <a:rPr lang="en-US" sz="1400"/>
                <a:t>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  <p:bldP spid="7987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chemeClr val="accent1"/>
                </a:solidFill>
              </a:rPr>
              <a:t>Gerenciamento</a:t>
            </a:r>
            <a:r>
              <a:rPr lang="en-US" dirty="0" smtClean="0">
                <a:solidFill>
                  <a:schemeClr val="accent1"/>
                </a:solidFill>
              </a:rPr>
              <a:t> do </a:t>
            </a:r>
            <a:r>
              <a:rPr lang="en-US" dirty="0" err="1" smtClean="0">
                <a:solidFill>
                  <a:schemeClr val="accent1"/>
                </a:solidFill>
              </a:rPr>
              <a:t>Risco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Climático</a:t>
            </a:r>
            <a:endParaRPr lang="en-US" dirty="0" smtClean="0">
              <a:solidFill>
                <a:schemeClr val="accent1"/>
              </a:solidFill>
            </a:endParaRPr>
          </a:p>
        </p:txBody>
      </p:sp>
      <p:sp>
        <p:nvSpPr>
          <p:cNvPr id="21507" name="AutoShape 3"/>
          <p:cNvSpPr>
            <a:spLocks noChangeArrowheads="1"/>
          </p:cNvSpPr>
          <p:nvPr/>
        </p:nvSpPr>
        <p:spPr bwMode="auto">
          <a:xfrm>
            <a:off x="228600" y="2743200"/>
            <a:ext cx="3251200" cy="1447800"/>
          </a:xfrm>
          <a:prstGeom prst="homePlate">
            <a:avLst>
              <a:gd name="adj" fmla="val 5614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Análise</a:t>
            </a:r>
          </a:p>
          <a:p>
            <a:pPr algn="ctr"/>
            <a:r>
              <a:rPr lang="en-US" b="1"/>
              <a:t>do</a:t>
            </a:r>
          </a:p>
          <a:p>
            <a:pPr algn="ctr"/>
            <a:r>
              <a:rPr lang="en-US" b="1"/>
              <a:t>Risco</a:t>
            </a:r>
          </a:p>
        </p:txBody>
      </p:sp>
      <p:sp>
        <p:nvSpPr>
          <p:cNvPr id="21508" name="AutoShape 4"/>
          <p:cNvSpPr>
            <a:spLocks noChangeArrowheads="1"/>
          </p:cNvSpPr>
          <p:nvPr/>
        </p:nvSpPr>
        <p:spPr bwMode="auto">
          <a:xfrm>
            <a:off x="3429000" y="2743200"/>
            <a:ext cx="2743200" cy="1447800"/>
          </a:xfrm>
          <a:prstGeom prst="chevron">
            <a:avLst>
              <a:gd name="adj" fmla="val 47368"/>
            </a:avLst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   Projetar 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  Sistema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           Sócio-Natural</a:t>
            </a:r>
          </a:p>
          <a:p>
            <a:pPr algn="ctr"/>
            <a:r>
              <a:rPr lang="en-US" b="1">
                <a:solidFill>
                  <a:schemeClr val="accent2"/>
                </a:solidFill>
              </a:rPr>
              <a:t>     Resiliente</a:t>
            </a:r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172200" y="2743200"/>
            <a:ext cx="2743200" cy="1447800"/>
          </a:xfrm>
          <a:prstGeom prst="chevron">
            <a:avLst>
              <a:gd name="adj" fmla="val 4736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bg1"/>
                </a:solidFill>
              </a:rPr>
              <a:t>     Gestão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      de </a:t>
            </a:r>
          </a:p>
          <a:p>
            <a:pPr algn="ctr"/>
            <a:r>
              <a:rPr lang="en-US" b="1">
                <a:solidFill>
                  <a:schemeClr val="bg1"/>
                </a:solidFill>
              </a:rPr>
              <a:t>   Crises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RISCO CLIMÁTICO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700" dirty="0" smtClean="0">
                <a:solidFill>
                  <a:srgbClr val="FFFF00"/>
                </a:solidFill>
              </a:rPr>
              <a:t>ALTA VARIABILIDADE TEMPORAL DAS PRECIPITAÇÕES E VAZÕES</a:t>
            </a:r>
            <a:endParaRPr lang="pt-BR" dirty="0" smtClean="0">
              <a:solidFill>
                <a:srgbClr val="FFFF00"/>
              </a:solidFill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7575"/>
            <a:ext cx="9542463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9144000" cy="53895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2743200" y="5867400"/>
            <a:ext cx="53340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5711650" y="6561138"/>
            <a:ext cx="3432350" cy="30777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 dirty="0" err="1" smtClean="0">
                <a:solidFill>
                  <a:srgbClr val="FF3300"/>
                </a:solidFill>
              </a:rPr>
              <a:t>Aumento</a:t>
            </a:r>
            <a:r>
              <a:rPr lang="en-US" sz="1400" dirty="0" smtClean="0">
                <a:solidFill>
                  <a:srgbClr val="FF3300"/>
                </a:solidFill>
              </a:rPr>
              <a:t> do </a:t>
            </a:r>
            <a:r>
              <a:rPr lang="en-US" sz="1400" dirty="0" err="1" smtClean="0">
                <a:solidFill>
                  <a:srgbClr val="FF3300"/>
                </a:solidFill>
              </a:rPr>
              <a:t>custo</a:t>
            </a:r>
            <a:r>
              <a:rPr lang="en-US" sz="1400" dirty="0" smtClean="0">
                <a:solidFill>
                  <a:srgbClr val="FF3300"/>
                </a:solidFill>
              </a:rPr>
              <a:t> marginal de </a:t>
            </a:r>
            <a:r>
              <a:rPr lang="en-US" sz="1400" dirty="0" err="1" smtClean="0">
                <a:solidFill>
                  <a:srgbClr val="FF3300"/>
                </a:solidFill>
              </a:rPr>
              <a:t>produção</a:t>
            </a:r>
            <a:endParaRPr lang="en-US" sz="1400" dirty="0">
              <a:solidFill>
                <a:srgbClr val="FF3300"/>
              </a:solidFill>
            </a:endParaRP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7077075" y="5997575"/>
            <a:ext cx="2066925" cy="304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1400">
                <a:solidFill>
                  <a:srgbClr val="FFCC00"/>
                </a:solidFill>
              </a:rPr>
              <a:t>Increase Water Scarcity</a:t>
            </a:r>
          </a:p>
        </p:txBody>
      </p:sp>
      <p:sp>
        <p:nvSpPr>
          <p:cNvPr id="71687" name="Line 7"/>
          <p:cNvSpPr>
            <a:spLocks noChangeShapeType="1"/>
          </p:cNvSpPr>
          <p:nvPr/>
        </p:nvSpPr>
        <p:spPr bwMode="auto">
          <a:xfrm>
            <a:off x="2743200" y="6400800"/>
            <a:ext cx="53340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9083" y="990600"/>
            <a:ext cx="74673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Representação esquemática do desenvolvimento da bacia hidrográfica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4240206" y="1628800"/>
            <a:ext cx="12300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Renovável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4240206" y="2194645"/>
            <a:ext cx="30015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Potencialmente disponíveis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2770574" y="3212976"/>
            <a:ext cx="138371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 disponíveis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693363" y="3500715"/>
            <a:ext cx="117532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 esgotada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 rot="-5400000">
            <a:off x="1358199" y="3316049"/>
            <a:ext cx="204440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 Recursos Hídricos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230493" y="4714940"/>
            <a:ext cx="8467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tempo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699792" y="5229200"/>
            <a:ext cx="19992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 desenvolvimento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699057" y="5254450"/>
            <a:ext cx="12827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 Utilização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6588224" y="5279312"/>
            <a:ext cx="116256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prstClr val="black"/>
                </a:solidFill>
              </a:rPr>
              <a:t> Alocação</a:t>
            </a:r>
            <a:endParaRPr lang="pt-BR" dirty="0">
              <a:solidFill>
                <a:prstClr val="black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5868144" y="5939988"/>
            <a:ext cx="321113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FFC000"/>
                </a:solidFill>
              </a:rPr>
              <a:t>Aumentar a escassez de água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PT" sz="2400" dirty="0" smtClean="0">
                <a:solidFill>
                  <a:schemeClr val="tx1"/>
                </a:solidFill>
              </a:rPr>
              <a:t>Desenvolvimento dos Recursos Hídricos: local</a:t>
            </a:r>
            <a:endParaRPr lang="pt-B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1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4" grpId="0" animBg="1"/>
      <p:bldP spid="71685" grpId="0" animBg="1"/>
      <p:bldP spid="71686" grpId="0" animBg="1"/>
      <p:bldP spid="7168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pt-BR" sz="4000" dirty="0">
                <a:solidFill>
                  <a:schemeClr val="bg1"/>
                </a:solidFill>
              </a:rPr>
              <a:t>Evolução dos Estoques de Água no Ceará </a:t>
            </a:r>
          </a:p>
        </p:txBody>
      </p:sp>
      <p:pic>
        <p:nvPicPr>
          <p:cNvPr id="393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9054827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Conclusões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8153400" cy="4572000"/>
          </a:xfrm>
        </p:spPr>
        <p:txBody>
          <a:bodyPr/>
          <a:lstStyle/>
          <a:p>
            <a:r>
              <a:rPr lang="pt-BR" dirty="0" smtClean="0"/>
              <a:t>O conhecimento de clima deve ser usado como ferramenta de planejamento energético e de recursos hídricos.</a:t>
            </a:r>
          </a:p>
          <a:p>
            <a:endParaRPr lang="pt-BR" dirty="0" smtClean="0"/>
          </a:p>
          <a:p>
            <a:r>
              <a:rPr lang="pt-BR" dirty="0" smtClean="0"/>
              <a:t>A hipótese de </a:t>
            </a:r>
            <a:r>
              <a:rPr lang="pt-BR" dirty="0" err="1" smtClean="0"/>
              <a:t>estacionariedade</a:t>
            </a:r>
            <a:r>
              <a:rPr lang="pt-BR" dirty="0" smtClean="0"/>
              <a:t> é invalida frente a mudança climática e </a:t>
            </a:r>
            <a:r>
              <a:rPr lang="pt-BR" dirty="0" err="1" smtClean="0"/>
              <a:t>varibilidade</a:t>
            </a:r>
            <a:r>
              <a:rPr lang="pt-BR" dirty="0" smtClean="0"/>
              <a:t> climática.</a:t>
            </a:r>
          </a:p>
          <a:p>
            <a:endParaRPr lang="pt-BR" dirty="0" smtClean="0"/>
          </a:p>
          <a:p>
            <a:r>
              <a:rPr lang="pt-BR" dirty="0" smtClean="0"/>
              <a:t>A gestão em recursos </a:t>
            </a:r>
            <a:r>
              <a:rPr lang="pt-BR" dirty="0" err="1" smtClean="0"/>
              <a:t>hidricos</a:t>
            </a:r>
            <a:r>
              <a:rPr lang="pt-BR" dirty="0" smtClean="0"/>
              <a:t> precisa admitir que o risco não é estático.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pt-BR" dirty="0" smtClean="0"/>
              <a:t>Água da Escala Global a Escala Local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pt-BR" smtClean="0"/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76200"/>
            <a:ext cx="9144000" cy="658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6338888"/>
            <a:ext cx="2260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6577013"/>
            <a:ext cx="3003550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Text Box 8"/>
          <p:cNvSpPr txBox="1">
            <a:spLocks noChangeArrowheads="1"/>
          </p:cNvSpPr>
          <p:nvPr/>
        </p:nvSpPr>
        <p:spPr bwMode="auto">
          <a:xfrm>
            <a:off x="0" y="6491288"/>
            <a:ext cx="24066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solidFill>
                  <a:srgbClr val="FF3300"/>
                </a:solidFill>
              </a:rPr>
              <a:t>Tempo de Residência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dirty="0" err="1" smtClean="0">
                <a:solidFill>
                  <a:schemeClr val="accent1"/>
                </a:solidFill>
              </a:rPr>
              <a:t>Balanço</a:t>
            </a:r>
            <a:r>
              <a:rPr lang="en-US" dirty="0" smtClean="0">
                <a:solidFill>
                  <a:schemeClr val="accent1"/>
                </a:solidFill>
              </a:rPr>
              <a:t> </a:t>
            </a:r>
            <a:r>
              <a:rPr lang="en-US" dirty="0" err="1" smtClean="0">
                <a:solidFill>
                  <a:schemeClr val="accent1"/>
                </a:solidFill>
              </a:rPr>
              <a:t>Hídrico</a:t>
            </a:r>
            <a:r>
              <a:rPr lang="en-US" dirty="0" smtClean="0">
                <a:solidFill>
                  <a:schemeClr val="accent1"/>
                </a:solidFill>
              </a:rPr>
              <a:t> no </a:t>
            </a:r>
            <a:r>
              <a:rPr lang="en-US" dirty="0" err="1" smtClean="0">
                <a:solidFill>
                  <a:schemeClr val="accent1"/>
                </a:solidFill>
              </a:rPr>
              <a:t>Reservatório</a:t>
            </a:r>
            <a:endParaRPr lang="en-US" dirty="0" smtClean="0">
              <a:solidFill>
                <a:schemeClr val="accent1"/>
              </a:solidFill>
            </a:endParaRPr>
          </a:p>
        </p:txBody>
      </p:sp>
      <p:graphicFrame>
        <p:nvGraphicFramePr>
          <p:cNvPr id="2050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2057400" y="3124200"/>
          <a:ext cx="3667125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372" name="Imagem de bitmap" r:id="rId3" imgW="3666667" imgH="1666667" progId="PBrush">
                  <p:embed/>
                </p:oleObj>
              </mc:Choice>
              <mc:Fallback>
                <p:oleObj name="Imagem de bitmap" r:id="rId3" imgW="3666667" imgH="1666667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124200"/>
                        <a:ext cx="3667125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2" name="Line 4"/>
          <p:cNvSpPr>
            <a:spLocks noChangeShapeType="1"/>
          </p:cNvSpPr>
          <p:nvPr/>
        </p:nvSpPr>
        <p:spPr bwMode="auto">
          <a:xfrm flipV="1">
            <a:off x="4343400" y="2362200"/>
            <a:ext cx="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419600" y="2057400"/>
            <a:ext cx="140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Evaporação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5638800" y="3733800"/>
            <a:ext cx="1733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Regularização</a:t>
            </a:r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1828800" y="2971800"/>
            <a:ext cx="685800" cy="381000"/>
          </a:xfrm>
          <a:prstGeom prst="line">
            <a:avLst/>
          </a:prstGeom>
          <a:noFill/>
          <a:ln w="762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685800" y="2474913"/>
            <a:ext cx="1438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99"/>
                </a:solidFill>
              </a:rPr>
              <a:t>Afluência</a:t>
            </a:r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5105400" y="2971800"/>
            <a:ext cx="1219200" cy="304800"/>
          </a:xfrm>
          <a:prstGeom prst="curvedDownArrow">
            <a:avLst>
              <a:gd name="adj1" fmla="val 80000"/>
              <a:gd name="adj2" fmla="val 160000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6003925" y="2627313"/>
            <a:ext cx="1289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Vertimento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1203325" y="5675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/>
          </a:p>
        </p:txBody>
      </p:sp>
      <p:pic>
        <p:nvPicPr>
          <p:cNvPr id="2060" name="Picture 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262813" y="3124200"/>
            <a:ext cx="1881187" cy="1876425"/>
          </a:xfrm>
          <a:noFill/>
        </p:spPr>
      </p:pic>
      <p:sp>
        <p:nvSpPr>
          <p:cNvPr id="2061" name="Line 14"/>
          <p:cNvSpPr>
            <a:spLocks noChangeShapeType="1"/>
          </p:cNvSpPr>
          <p:nvPr/>
        </p:nvSpPr>
        <p:spPr bwMode="auto">
          <a:xfrm>
            <a:off x="5791200" y="4267200"/>
            <a:ext cx="14478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2062" name="Text Box 15"/>
          <p:cNvSpPr txBox="1">
            <a:spLocks noChangeArrowheads="1"/>
          </p:cNvSpPr>
          <p:nvPr/>
        </p:nvSpPr>
        <p:spPr bwMode="auto">
          <a:xfrm>
            <a:off x="7772400" y="2819400"/>
            <a:ext cx="1136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Benefício</a:t>
            </a:r>
          </a:p>
        </p:txBody>
      </p:sp>
      <p:sp>
        <p:nvSpPr>
          <p:cNvPr id="2063" name="Rectangle 16"/>
          <p:cNvSpPr>
            <a:spLocks noChangeArrowheads="1"/>
          </p:cNvSpPr>
          <p:nvPr/>
        </p:nvSpPr>
        <p:spPr bwMode="auto">
          <a:xfrm>
            <a:off x="2667000" y="2057400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</a:rPr>
              <a:t>Precipitação</a:t>
            </a:r>
          </a:p>
        </p:txBody>
      </p:sp>
      <p:sp>
        <p:nvSpPr>
          <p:cNvPr id="2064" name="Line 17"/>
          <p:cNvSpPr>
            <a:spLocks noChangeShapeType="1"/>
          </p:cNvSpPr>
          <p:nvPr/>
        </p:nvSpPr>
        <p:spPr bwMode="auto">
          <a:xfrm>
            <a:off x="3276600" y="2438400"/>
            <a:ext cx="0" cy="99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ESTRUTURA DO PROBLEMA DA ÁGUA: DIAGRAMA DE INTERINFLUÊNCIA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381000"/>
            <a:ext cx="4876800" cy="38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Global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0800" y="4038600"/>
            <a:ext cx="4673600" cy="2608263"/>
            <a:chOff x="32" y="2544"/>
            <a:chExt cx="2944" cy="1643"/>
          </a:xfrm>
        </p:grpSpPr>
        <p:sp>
          <p:nvSpPr>
            <p:cNvPr id="89170" name="Rectangle 5"/>
            <p:cNvSpPr>
              <a:spLocks noChangeArrowheads="1"/>
            </p:cNvSpPr>
            <p:nvPr/>
          </p:nvSpPr>
          <p:spPr bwMode="auto">
            <a:xfrm>
              <a:off x="32" y="3168"/>
              <a:ext cx="6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Economia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Globalizada</a:t>
              </a:r>
              <a:r>
                <a:rPr lang="en-US" sz="100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352" y="2544"/>
              <a:ext cx="2624" cy="1643"/>
              <a:chOff x="352" y="2544"/>
              <a:chExt cx="2624" cy="1643"/>
            </a:xfrm>
          </p:grpSpPr>
          <p:sp>
            <p:nvSpPr>
              <p:cNvPr id="89172" name="Rectangle 7"/>
              <p:cNvSpPr>
                <a:spLocks noChangeArrowheads="1"/>
              </p:cNvSpPr>
              <p:nvPr/>
            </p:nvSpPr>
            <p:spPr bwMode="auto">
              <a:xfrm>
                <a:off x="912" y="3936"/>
                <a:ext cx="576" cy="2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smtClean="0">
                    <a:solidFill>
                      <a:srgbClr val="000000"/>
                    </a:solidFill>
                  </a:rPr>
                  <a:t>Capital</a:t>
                </a:r>
              </a:p>
            </p:txBody>
          </p:sp>
          <p:sp>
            <p:nvSpPr>
              <p:cNvPr id="89173" name="Rectangle 8"/>
              <p:cNvSpPr>
                <a:spLocks noChangeArrowheads="1"/>
              </p:cNvSpPr>
              <p:nvPr/>
            </p:nvSpPr>
            <p:spPr bwMode="auto">
              <a:xfrm>
                <a:off x="816" y="2544"/>
                <a:ext cx="576" cy="2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Migração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74" name="Rectangle 9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Trocas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Comodities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175" name="AutoShape 10"/>
              <p:cNvCxnSpPr>
                <a:cxnSpLocks noChangeShapeType="1"/>
                <a:stCxn id="89170" idx="2"/>
                <a:endCxn id="89172" idx="1"/>
              </p:cNvCxnSpPr>
              <p:nvPr/>
            </p:nvCxnSpPr>
            <p:spPr bwMode="auto">
              <a:xfrm rot="16200000" flipH="1">
                <a:off x="305" y="3455"/>
                <a:ext cx="654" cy="56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76" name="AutoShape 11"/>
              <p:cNvCxnSpPr>
                <a:cxnSpLocks noChangeShapeType="1"/>
                <a:stCxn id="89170" idx="3"/>
                <a:endCxn id="89174" idx="1"/>
              </p:cNvCxnSpPr>
              <p:nvPr/>
            </p:nvCxnSpPr>
            <p:spPr bwMode="auto">
              <a:xfrm>
                <a:off x="672" y="3288"/>
                <a:ext cx="144" cy="2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77" name="AutoShape 12"/>
              <p:cNvCxnSpPr>
                <a:cxnSpLocks noChangeShapeType="1"/>
                <a:stCxn id="89170" idx="3"/>
                <a:endCxn id="89173" idx="1"/>
              </p:cNvCxnSpPr>
              <p:nvPr/>
            </p:nvCxnSpPr>
            <p:spPr bwMode="auto">
              <a:xfrm flipV="1">
                <a:off x="672" y="2646"/>
                <a:ext cx="144" cy="64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78" name="Rectangle 13"/>
              <p:cNvSpPr>
                <a:spLocks noChangeArrowheads="1"/>
              </p:cNvSpPr>
              <p:nvPr/>
            </p:nvSpPr>
            <p:spPr bwMode="auto">
              <a:xfrm>
                <a:off x="1248" y="2832"/>
                <a:ext cx="800" cy="2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Agricultura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1000" dirty="0" err="1" smtClean="0">
                    <a:solidFill>
                      <a:srgbClr val="000000"/>
                    </a:solidFill>
                  </a:rPr>
                  <a:t>Alimento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e </a:t>
                </a:r>
                <a:r>
                  <a:rPr lang="en-US" sz="1000" dirty="0" err="1" smtClean="0">
                    <a:solidFill>
                      <a:srgbClr val="000000"/>
                    </a:solidFill>
                  </a:rPr>
                  <a:t>Energia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89179" name="Rectangle 14"/>
              <p:cNvSpPr>
                <a:spLocks noChangeArrowheads="1"/>
              </p:cNvSpPr>
              <p:nvPr/>
            </p:nvSpPr>
            <p:spPr bwMode="auto">
              <a:xfrm>
                <a:off x="1200" y="3696"/>
                <a:ext cx="800" cy="1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outros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180" name="AutoShape 15"/>
              <p:cNvCxnSpPr>
                <a:cxnSpLocks noChangeShapeType="1"/>
                <a:stCxn id="89174" idx="0"/>
                <a:endCxn id="89178" idx="1"/>
              </p:cNvCxnSpPr>
              <p:nvPr/>
            </p:nvCxnSpPr>
            <p:spPr bwMode="auto">
              <a:xfrm rot="-5400000">
                <a:off x="1061" y="2982"/>
                <a:ext cx="229" cy="144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81" name="AutoShape 16"/>
              <p:cNvCxnSpPr>
                <a:cxnSpLocks noChangeShapeType="1"/>
                <a:stCxn id="89174" idx="2"/>
                <a:endCxn id="89179" idx="1"/>
              </p:cNvCxnSpPr>
              <p:nvPr/>
            </p:nvCxnSpPr>
            <p:spPr bwMode="auto">
              <a:xfrm rot="16200000" flipH="1">
                <a:off x="998" y="3562"/>
                <a:ext cx="307" cy="96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82" name="Rectangle 17"/>
              <p:cNvSpPr>
                <a:spLocks noChangeArrowheads="1"/>
              </p:cNvSpPr>
              <p:nvPr/>
            </p:nvSpPr>
            <p:spPr bwMode="auto">
              <a:xfrm>
                <a:off x="2160" y="3120"/>
                <a:ext cx="816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Transferência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de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Água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Virtual</a:t>
                </a:r>
              </a:p>
            </p:txBody>
          </p:sp>
          <p:cxnSp>
            <p:nvCxnSpPr>
              <p:cNvPr id="89183" name="AutoShape 18"/>
              <p:cNvCxnSpPr>
                <a:cxnSpLocks noChangeShapeType="1"/>
                <a:stCxn id="89178" idx="2"/>
                <a:endCxn id="89182" idx="1"/>
              </p:cNvCxnSpPr>
              <p:nvPr/>
            </p:nvCxnSpPr>
            <p:spPr bwMode="auto">
              <a:xfrm rot="16200000" flipH="1">
                <a:off x="1806" y="2887"/>
                <a:ext cx="195" cy="51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84" name="AutoShape 19"/>
              <p:cNvCxnSpPr>
                <a:cxnSpLocks noChangeShapeType="1"/>
                <a:stCxn id="89179" idx="0"/>
                <a:endCxn id="89182" idx="1"/>
              </p:cNvCxnSpPr>
              <p:nvPr/>
            </p:nvCxnSpPr>
            <p:spPr bwMode="auto">
              <a:xfrm rot="-5400000">
                <a:off x="1652" y="3188"/>
                <a:ext cx="456" cy="56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89093" name="Rectangle 20"/>
          <p:cNvSpPr>
            <a:spLocks noChangeArrowheads="1"/>
          </p:cNvSpPr>
          <p:nvPr/>
        </p:nvSpPr>
        <p:spPr bwMode="auto">
          <a:xfrm>
            <a:off x="4419600" y="381000"/>
            <a:ext cx="1066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00"/>
                </a:solidFill>
              </a:rPr>
              <a:t>Regional</a:t>
            </a:r>
          </a:p>
        </p:txBody>
      </p:sp>
      <p:sp>
        <p:nvSpPr>
          <p:cNvPr id="89094" name="Rectangle 21"/>
          <p:cNvSpPr>
            <a:spLocks noChangeArrowheads="1"/>
          </p:cNvSpPr>
          <p:nvPr/>
        </p:nvSpPr>
        <p:spPr bwMode="auto">
          <a:xfrm>
            <a:off x="5486400" y="381000"/>
            <a:ext cx="1066800" cy="381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333399"/>
                </a:solidFill>
              </a:rPr>
              <a:t>Nacional</a:t>
            </a:r>
            <a:endParaRPr lang="en-US" sz="2000" b="1" dirty="0" smtClean="0">
              <a:solidFill>
                <a:srgbClr val="333399"/>
              </a:solidFill>
            </a:endParaRPr>
          </a:p>
        </p:txBody>
      </p:sp>
      <p:sp>
        <p:nvSpPr>
          <p:cNvPr id="89095" name="Rectangle 22"/>
          <p:cNvSpPr>
            <a:spLocks noChangeArrowheads="1"/>
          </p:cNvSpPr>
          <p:nvPr/>
        </p:nvSpPr>
        <p:spPr bwMode="auto">
          <a:xfrm>
            <a:off x="6553200" y="381000"/>
            <a:ext cx="25908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Local</a:t>
            </a:r>
          </a:p>
        </p:txBody>
      </p: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971800" y="1524000"/>
            <a:ext cx="3733800" cy="1828800"/>
            <a:chOff x="1872" y="960"/>
            <a:chExt cx="2352" cy="1152"/>
          </a:xfrm>
        </p:grpSpPr>
        <p:sp>
          <p:nvSpPr>
            <p:cNvPr id="89166" name="Rectangle 24"/>
            <p:cNvSpPr>
              <a:spLocks noChangeArrowheads="1"/>
            </p:cNvSpPr>
            <p:nvPr/>
          </p:nvSpPr>
          <p:spPr bwMode="auto">
            <a:xfrm>
              <a:off x="3600" y="960"/>
              <a:ext cx="62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Nacional</a:t>
              </a:r>
              <a:r>
                <a:rPr lang="en-US" sz="1000" dirty="0" smtClean="0">
                  <a:solidFill>
                    <a:srgbClr val="000000"/>
                  </a:solidFill>
                </a:rPr>
                <a:t>/ Local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Bacia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Hidrográfica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Água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Subterrânea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err="1" smtClean="0">
                  <a:solidFill>
                    <a:srgbClr val="000000"/>
                  </a:solidFill>
                </a:rPr>
                <a:t>Bacia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9167" name="AutoShape 25"/>
            <p:cNvCxnSpPr>
              <a:cxnSpLocks noChangeShapeType="1"/>
              <a:stCxn id="89156" idx="3"/>
              <a:endCxn id="89166" idx="1"/>
            </p:cNvCxnSpPr>
            <p:nvPr/>
          </p:nvCxnSpPr>
          <p:spPr bwMode="auto">
            <a:xfrm flipV="1">
              <a:off x="1872" y="1176"/>
              <a:ext cx="1728" cy="648"/>
            </a:xfrm>
            <a:prstGeom prst="bentConnector3">
              <a:avLst>
                <a:gd name="adj1" fmla="val 9276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68" name="AutoShape 26"/>
            <p:cNvCxnSpPr>
              <a:cxnSpLocks noChangeShapeType="1"/>
              <a:stCxn id="89162" idx="3"/>
              <a:endCxn id="89166" idx="0"/>
            </p:cNvCxnSpPr>
            <p:nvPr/>
          </p:nvCxnSpPr>
          <p:spPr bwMode="auto">
            <a:xfrm flipV="1">
              <a:off x="3024" y="960"/>
              <a:ext cx="888" cy="264"/>
            </a:xfrm>
            <a:prstGeom prst="bentConnector4">
              <a:avLst>
                <a:gd name="adj1" fmla="val 32431"/>
                <a:gd name="adj2" fmla="val 15454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69" name="AutoShape 27"/>
            <p:cNvCxnSpPr>
              <a:cxnSpLocks noChangeShapeType="1"/>
              <a:stCxn id="89158" idx="3"/>
              <a:endCxn id="89166" idx="2"/>
            </p:cNvCxnSpPr>
            <p:nvPr/>
          </p:nvCxnSpPr>
          <p:spPr bwMode="auto">
            <a:xfrm flipV="1">
              <a:off x="3651" y="1392"/>
              <a:ext cx="261" cy="72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5" name="Group 28"/>
          <p:cNvGrpSpPr>
            <a:grpSpLocks/>
          </p:cNvGrpSpPr>
          <p:nvPr/>
        </p:nvGrpSpPr>
        <p:grpSpPr bwMode="auto">
          <a:xfrm>
            <a:off x="76200" y="1600200"/>
            <a:ext cx="5719763" cy="2057400"/>
            <a:chOff x="48" y="1008"/>
            <a:chExt cx="3603" cy="1296"/>
          </a:xfrm>
        </p:grpSpPr>
        <p:sp>
          <p:nvSpPr>
            <p:cNvPr id="89151" name="Rectangle 29"/>
            <p:cNvSpPr>
              <a:spLocks noChangeArrowheads="1"/>
            </p:cNvSpPr>
            <p:nvPr/>
          </p:nvSpPr>
          <p:spPr bwMode="auto">
            <a:xfrm>
              <a:off x="48" y="1152"/>
              <a:ext cx="62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Clima</a:t>
              </a:r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6" name="Group 30"/>
            <p:cNvGrpSpPr>
              <a:grpSpLocks/>
            </p:cNvGrpSpPr>
            <p:nvPr/>
          </p:nvGrpSpPr>
          <p:grpSpPr bwMode="auto">
            <a:xfrm>
              <a:off x="360" y="1008"/>
              <a:ext cx="3291" cy="1296"/>
              <a:chOff x="360" y="1008"/>
              <a:chExt cx="3291" cy="1296"/>
            </a:xfrm>
          </p:grpSpPr>
          <p:sp>
            <p:nvSpPr>
              <p:cNvPr id="89153" name="Rectangle 31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62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VARIABILIDADE</a:t>
                </a:r>
              </a:p>
            </p:txBody>
          </p:sp>
          <p:sp>
            <p:nvSpPr>
              <p:cNvPr id="89154" name="Rectangle 32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62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MUDANÇA</a:t>
                </a:r>
              </a:p>
            </p:txBody>
          </p:sp>
          <p:cxnSp>
            <p:nvCxnSpPr>
              <p:cNvPr id="89155" name="AutoShape 33"/>
              <p:cNvCxnSpPr>
                <a:cxnSpLocks noChangeShapeType="1"/>
                <a:stCxn id="89151" idx="2"/>
                <a:endCxn id="89153" idx="1"/>
              </p:cNvCxnSpPr>
              <p:nvPr/>
            </p:nvCxnSpPr>
            <p:spPr bwMode="auto">
              <a:xfrm rot="16200000" flipH="1">
                <a:off x="0" y="1656"/>
                <a:ext cx="744" cy="24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56" name="Rectangle 34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FF9900"/>
                    </a:solidFill>
                  </a:rPr>
                  <a:t>SUPRIMENTO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FF9900"/>
                    </a:solidFill>
                  </a:rPr>
                  <a:t>RISCO CLIMÁTICO</a:t>
                </a:r>
                <a:endParaRPr lang="en-US" sz="1600" dirty="0" smtClean="0">
                  <a:solidFill>
                    <a:srgbClr val="FF9900"/>
                  </a:solidFill>
                </a:endParaRPr>
              </a:p>
            </p:txBody>
          </p:sp>
          <p:sp>
            <p:nvSpPr>
              <p:cNvPr id="89157" name="Rectangle 35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62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BACIAS HIDROGRÁFICAS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CONTINENTAIS</a:t>
                </a:r>
              </a:p>
            </p:txBody>
          </p:sp>
          <p:sp>
            <p:nvSpPr>
              <p:cNvPr id="89158" name="Rectangle 36"/>
              <p:cNvSpPr>
                <a:spLocks noChangeArrowheads="1"/>
              </p:cNvSpPr>
              <p:nvPr/>
            </p:nvSpPr>
            <p:spPr bwMode="auto">
              <a:xfrm>
                <a:off x="2928" y="1920"/>
                <a:ext cx="723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err="1" smtClean="0">
                    <a:solidFill>
                      <a:srgbClr val="000000"/>
                    </a:solidFill>
                  </a:rPr>
                  <a:t>Transferência</a:t>
                </a:r>
                <a:r>
                  <a:rPr lang="en-US" sz="900" dirty="0" smtClean="0">
                    <a:solidFill>
                      <a:srgbClr val="000000"/>
                    </a:solidFill>
                  </a:rPr>
                  <a:t> de </a:t>
                </a:r>
                <a:r>
                  <a:rPr lang="en-US" sz="900" dirty="0" err="1" smtClean="0">
                    <a:solidFill>
                      <a:srgbClr val="000000"/>
                    </a:solidFill>
                  </a:rPr>
                  <a:t>água</a:t>
                </a:r>
                <a:r>
                  <a:rPr lang="en-US" sz="9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err="1" smtClean="0">
                    <a:solidFill>
                      <a:srgbClr val="000000"/>
                    </a:solidFill>
                  </a:rPr>
                  <a:t>internacional</a:t>
                </a:r>
                <a:endParaRPr lang="en-US" sz="9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</a:rPr>
                  <a:t> (Rio)</a:t>
                </a:r>
              </a:p>
            </p:txBody>
          </p:sp>
          <p:cxnSp>
            <p:nvCxnSpPr>
              <p:cNvPr id="89159" name="AutoShape 37"/>
              <p:cNvCxnSpPr>
                <a:cxnSpLocks noChangeShapeType="1"/>
                <a:stCxn id="89154" idx="3"/>
                <a:endCxn id="89156" idx="1"/>
              </p:cNvCxnSpPr>
              <p:nvPr/>
            </p:nvCxnSpPr>
            <p:spPr bwMode="auto">
              <a:xfrm>
                <a:off x="1056" y="1608"/>
                <a:ext cx="192" cy="216"/>
              </a:xfrm>
              <a:prstGeom prst="bentConnector3">
                <a:avLst>
                  <a:gd name="adj1" fmla="val 4479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60" name="AutoShape 38"/>
              <p:cNvCxnSpPr>
                <a:cxnSpLocks noChangeShapeType="1"/>
                <a:stCxn id="89153" idx="3"/>
                <a:endCxn id="89156" idx="1"/>
              </p:cNvCxnSpPr>
              <p:nvPr/>
            </p:nvCxnSpPr>
            <p:spPr bwMode="auto">
              <a:xfrm flipV="1">
                <a:off x="1008" y="1824"/>
                <a:ext cx="240" cy="21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61" name="AutoShape 39"/>
              <p:cNvCxnSpPr>
                <a:cxnSpLocks noChangeShapeType="1"/>
                <a:stCxn id="89156" idx="3"/>
                <a:endCxn id="89157" idx="1"/>
              </p:cNvCxnSpPr>
              <p:nvPr/>
            </p:nvCxnSpPr>
            <p:spPr bwMode="auto">
              <a:xfrm>
                <a:off x="1872" y="1824"/>
                <a:ext cx="336" cy="26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62" name="Rectangle 40"/>
              <p:cNvSpPr>
                <a:spLocks noChangeArrowheads="1"/>
              </p:cNvSpPr>
              <p:nvPr/>
            </p:nvSpPr>
            <p:spPr bwMode="auto">
              <a:xfrm>
                <a:off x="1248" y="1008"/>
                <a:ext cx="177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TRANSFERÊNCIA DE ÁGUA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ATMOSFÉRICA</a:t>
                </a:r>
              </a:p>
            </p:txBody>
          </p:sp>
          <p:cxnSp>
            <p:nvCxnSpPr>
              <p:cNvPr id="89163" name="AutoShape 41"/>
              <p:cNvCxnSpPr>
                <a:cxnSpLocks noChangeShapeType="1"/>
                <a:stCxn id="89151" idx="3"/>
                <a:endCxn id="89162" idx="1"/>
              </p:cNvCxnSpPr>
              <p:nvPr/>
            </p:nvCxnSpPr>
            <p:spPr bwMode="auto">
              <a:xfrm>
                <a:off x="672" y="1224"/>
                <a:ext cx="576" cy="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164" name="AutoShape 42"/>
              <p:cNvCxnSpPr>
                <a:cxnSpLocks noChangeShapeType="1"/>
                <a:stCxn id="89157" idx="3"/>
                <a:endCxn id="89158" idx="1"/>
              </p:cNvCxnSpPr>
              <p:nvPr/>
            </p:nvCxnSpPr>
            <p:spPr bwMode="auto">
              <a:xfrm>
                <a:off x="2832" y="2088"/>
                <a:ext cx="96" cy="2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65" name="AutoShape 43"/>
              <p:cNvCxnSpPr>
                <a:cxnSpLocks noChangeShapeType="1"/>
                <a:stCxn id="89151" idx="2"/>
                <a:endCxn id="89154" idx="1"/>
              </p:cNvCxnSpPr>
              <p:nvPr/>
            </p:nvCxnSpPr>
            <p:spPr bwMode="auto">
              <a:xfrm rot="16200000" flipH="1">
                <a:off x="240" y="1416"/>
                <a:ext cx="312" cy="7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1905000" y="3141663"/>
            <a:ext cx="6934200" cy="3487737"/>
            <a:chOff x="1200" y="1979"/>
            <a:chExt cx="4368" cy="2304"/>
          </a:xfrm>
        </p:grpSpPr>
        <p:cxnSp>
          <p:nvCxnSpPr>
            <p:cNvPr id="89120" name="AutoShape 45"/>
            <p:cNvCxnSpPr>
              <a:cxnSpLocks noChangeShapeType="1"/>
              <a:stCxn id="89130" idx="3"/>
              <a:endCxn id="89103" idx="2"/>
            </p:cNvCxnSpPr>
            <p:nvPr/>
          </p:nvCxnSpPr>
          <p:spPr bwMode="auto">
            <a:xfrm flipV="1">
              <a:off x="5040" y="1979"/>
              <a:ext cx="384" cy="7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8" name="Group 46"/>
            <p:cNvGrpSpPr>
              <a:grpSpLocks/>
            </p:cNvGrpSpPr>
            <p:nvPr/>
          </p:nvGrpSpPr>
          <p:grpSpPr bwMode="auto">
            <a:xfrm>
              <a:off x="1200" y="1979"/>
              <a:ext cx="4368" cy="2304"/>
              <a:chOff x="1200" y="1979"/>
              <a:chExt cx="4368" cy="2304"/>
            </a:xfrm>
          </p:grpSpPr>
          <p:cxnSp>
            <p:nvCxnSpPr>
              <p:cNvPr id="89122" name="AutoShape 47"/>
              <p:cNvCxnSpPr>
                <a:cxnSpLocks noChangeShapeType="1"/>
                <a:stCxn id="89127" idx="3"/>
                <a:endCxn id="89130" idx="1"/>
              </p:cNvCxnSpPr>
              <p:nvPr/>
            </p:nvCxnSpPr>
            <p:spPr bwMode="auto">
              <a:xfrm>
                <a:off x="4320" y="2430"/>
                <a:ext cx="144" cy="31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23" name="AutoShape 48"/>
              <p:cNvCxnSpPr>
                <a:cxnSpLocks noChangeShapeType="1"/>
                <a:stCxn id="89128" idx="0"/>
                <a:endCxn id="89131" idx="2"/>
              </p:cNvCxnSpPr>
              <p:nvPr/>
            </p:nvCxnSpPr>
            <p:spPr bwMode="auto">
              <a:xfrm rot="-5400000">
                <a:off x="3725" y="3150"/>
                <a:ext cx="517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124" name="AutoShape 49"/>
              <p:cNvCxnSpPr>
                <a:cxnSpLocks noChangeShapeType="1"/>
                <a:stCxn id="89131" idx="3"/>
                <a:endCxn id="89130" idx="1"/>
              </p:cNvCxnSpPr>
              <p:nvPr/>
            </p:nvCxnSpPr>
            <p:spPr bwMode="auto">
              <a:xfrm flipV="1">
                <a:off x="4320" y="2742"/>
                <a:ext cx="144" cy="2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25" name="AutoShape 50"/>
              <p:cNvCxnSpPr>
                <a:cxnSpLocks noChangeShapeType="1"/>
                <a:stCxn id="89145" idx="0"/>
                <a:endCxn id="89144" idx="2"/>
              </p:cNvCxnSpPr>
              <p:nvPr/>
            </p:nvCxnSpPr>
            <p:spPr bwMode="auto">
              <a:xfrm rot="-5400000">
                <a:off x="4589" y="4014"/>
                <a:ext cx="13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9" name="Group 51"/>
              <p:cNvGrpSpPr>
                <a:grpSpLocks/>
              </p:cNvGrpSpPr>
              <p:nvPr/>
            </p:nvGrpSpPr>
            <p:grpSpPr bwMode="auto">
              <a:xfrm>
                <a:off x="1200" y="1979"/>
                <a:ext cx="4368" cy="2304"/>
                <a:chOff x="1200" y="1979"/>
                <a:chExt cx="4368" cy="2304"/>
              </a:xfrm>
            </p:grpSpPr>
            <p:sp>
              <p:nvSpPr>
                <p:cNvPr id="89127" name="Rectangle 52"/>
                <p:cNvSpPr>
                  <a:spLocks noChangeArrowheads="1"/>
                </p:cNvSpPr>
                <p:nvPr/>
              </p:nvSpPr>
              <p:spPr bwMode="auto">
                <a:xfrm>
                  <a:off x="3696" y="2304"/>
                  <a:ext cx="624" cy="2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Crecimento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População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128" name="Rectangle 53"/>
                <p:cNvSpPr>
                  <a:spLocks noChangeArrowheads="1"/>
                </p:cNvSpPr>
                <p:nvPr/>
              </p:nvSpPr>
              <p:spPr bwMode="auto">
                <a:xfrm>
                  <a:off x="3648" y="3408"/>
                  <a:ext cx="67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Crecimento</a:t>
                  </a:r>
                  <a:r>
                    <a:rPr lang="en-US" sz="1000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da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Economia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29" name="AutoShape 54"/>
                <p:cNvCxnSpPr>
                  <a:cxnSpLocks noChangeShapeType="1"/>
                  <a:stCxn id="89182" idx="3"/>
                  <a:endCxn id="89128" idx="1"/>
                </p:cNvCxnSpPr>
                <p:nvPr/>
              </p:nvCxnSpPr>
              <p:spPr bwMode="auto">
                <a:xfrm>
                  <a:off x="2976" y="3240"/>
                  <a:ext cx="672" cy="312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89130" name="Rectangle 55"/>
                <p:cNvSpPr>
                  <a:spLocks noChangeArrowheads="1"/>
                </p:cNvSpPr>
                <p:nvPr/>
              </p:nvSpPr>
              <p:spPr bwMode="auto">
                <a:xfrm>
                  <a:off x="4464" y="2640"/>
                  <a:ext cx="576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Cidades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131" name="Rectangle 56"/>
                <p:cNvSpPr>
                  <a:spLocks noChangeArrowheads="1"/>
                </p:cNvSpPr>
                <p:nvPr/>
              </p:nvSpPr>
              <p:spPr bwMode="auto">
                <a:xfrm>
                  <a:off x="3648" y="2640"/>
                  <a:ext cx="672" cy="2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Migração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smtClean="0">
                      <a:solidFill>
                        <a:srgbClr val="000000"/>
                      </a:solidFill>
                    </a:rPr>
                    <a:t>Regional</a:t>
                  </a:r>
                </a:p>
              </p:txBody>
            </p:sp>
            <p:sp>
              <p:nvSpPr>
                <p:cNvPr id="89132" name="Rectangle 57"/>
                <p:cNvSpPr>
                  <a:spLocks noChangeArrowheads="1"/>
                </p:cNvSpPr>
                <p:nvPr/>
              </p:nvSpPr>
              <p:spPr bwMode="auto">
                <a:xfrm>
                  <a:off x="4896" y="3456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Agricultura</a:t>
                  </a:r>
                  <a:r>
                    <a:rPr lang="en-US" sz="1000" dirty="0" smtClean="0">
                      <a:solidFill>
                        <a:srgbClr val="000000"/>
                      </a:solidFill>
                    </a:rPr>
                    <a:t>/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Pecuária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33" name="AutoShape 58"/>
                <p:cNvCxnSpPr>
                  <a:cxnSpLocks noChangeShapeType="1"/>
                  <a:stCxn id="89128" idx="3"/>
                  <a:endCxn id="89132" idx="1"/>
                </p:cNvCxnSpPr>
                <p:nvPr/>
              </p:nvCxnSpPr>
              <p:spPr bwMode="auto">
                <a:xfrm>
                  <a:off x="4320" y="3552"/>
                  <a:ext cx="576" cy="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4" name="AutoShape 59"/>
                <p:cNvCxnSpPr>
                  <a:cxnSpLocks noChangeShapeType="1"/>
                  <a:stCxn id="89173" idx="3"/>
                  <a:endCxn id="89127" idx="1"/>
                </p:cNvCxnSpPr>
                <p:nvPr/>
              </p:nvCxnSpPr>
              <p:spPr bwMode="auto">
                <a:xfrm flipV="1">
                  <a:off x="1392" y="2430"/>
                  <a:ext cx="2304" cy="21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89135" name="Rectangle 60"/>
                <p:cNvSpPr>
                  <a:spLocks noChangeArrowheads="1"/>
                </p:cNvSpPr>
                <p:nvPr/>
              </p:nvSpPr>
              <p:spPr bwMode="auto">
                <a:xfrm>
                  <a:off x="4512" y="3109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Industria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36" name="AutoShape 61"/>
                <p:cNvCxnSpPr>
                  <a:cxnSpLocks noChangeShapeType="1"/>
                  <a:stCxn id="89135" idx="0"/>
                  <a:endCxn id="89130" idx="2"/>
                </p:cNvCxnSpPr>
                <p:nvPr/>
              </p:nvCxnSpPr>
              <p:spPr bwMode="auto">
                <a:xfrm rot="5400000" flipH="1">
                  <a:off x="4667" y="2928"/>
                  <a:ext cx="266" cy="9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7" name="AutoShape 62"/>
                <p:cNvCxnSpPr>
                  <a:cxnSpLocks noChangeShapeType="1"/>
                  <a:stCxn id="89128" idx="0"/>
                  <a:endCxn id="89135" idx="1"/>
                </p:cNvCxnSpPr>
                <p:nvPr/>
              </p:nvCxnSpPr>
              <p:spPr bwMode="auto">
                <a:xfrm rot="-5400000">
                  <a:off x="4149" y="3046"/>
                  <a:ext cx="197" cy="528"/>
                </a:xfrm>
                <a:prstGeom prst="bentConnector2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8" name="AutoShape 63"/>
                <p:cNvCxnSpPr>
                  <a:cxnSpLocks noChangeShapeType="1"/>
                  <a:stCxn id="89172" idx="3"/>
                  <a:endCxn id="89128" idx="1"/>
                </p:cNvCxnSpPr>
                <p:nvPr/>
              </p:nvCxnSpPr>
              <p:spPr bwMode="auto">
                <a:xfrm flipV="1">
                  <a:off x="1488" y="3552"/>
                  <a:ext cx="2160" cy="51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9" name="AutoShape 64"/>
                <p:cNvCxnSpPr>
                  <a:cxnSpLocks noChangeShapeType="1"/>
                  <a:stCxn id="89130" idx="3"/>
                  <a:endCxn id="89102" idx="2"/>
                </p:cNvCxnSpPr>
                <p:nvPr/>
              </p:nvCxnSpPr>
              <p:spPr bwMode="auto">
                <a:xfrm flipH="1" flipV="1">
                  <a:off x="4656" y="1979"/>
                  <a:ext cx="384" cy="763"/>
                </a:xfrm>
                <a:prstGeom prst="curvedConnector4">
                  <a:avLst>
                    <a:gd name="adj1" fmla="val -37500"/>
                    <a:gd name="adj2" fmla="val 56750"/>
                  </a:avLst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0" name="AutoShape 65"/>
                <p:cNvCxnSpPr>
                  <a:cxnSpLocks noChangeShapeType="1"/>
                  <a:stCxn id="89135" idx="3"/>
                  <a:endCxn id="89102" idx="2"/>
                </p:cNvCxnSpPr>
                <p:nvPr/>
              </p:nvCxnSpPr>
              <p:spPr bwMode="auto">
                <a:xfrm flipH="1" flipV="1">
                  <a:off x="4656" y="1979"/>
                  <a:ext cx="528" cy="1232"/>
                </a:xfrm>
                <a:prstGeom prst="curvedConnector4">
                  <a:avLst>
                    <a:gd name="adj1" fmla="val -27273"/>
                    <a:gd name="adj2" fmla="val 54139"/>
                  </a:avLst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1" name="AutoShape 66"/>
                <p:cNvCxnSpPr>
                  <a:cxnSpLocks noChangeShapeType="1"/>
                  <a:stCxn id="89132" idx="3"/>
                  <a:endCxn id="89103" idx="2"/>
                </p:cNvCxnSpPr>
                <p:nvPr/>
              </p:nvCxnSpPr>
              <p:spPr bwMode="auto">
                <a:xfrm flipH="1" flipV="1">
                  <a:off x="5424" y="1979"/>
                  <a:ext cx="144" cy="1579"/>
                </a:xfrm>
                <a:prstGeom prst="curvedConnector4">
                  <a:avLst>
                    <a:gd name="adj1" fmla="val -100000"/>
                    <a:gd name="adj2" fmla="val 53259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2" name="AutoShape 67"/>
                <p:cNvCxnSpPr>
                  <a:cxnSpLocks noChangeShapeType="1"/>
                  <a:stCxn id="89132" idx="3"/>
                  <a:endCxn id="89102" idx="2"/>
                </p:cNvCxnSpPr>
                <p:nvPr/>
              </p:nvCxnSpPr>
              <p:spPr bwMode="auto">
                <a:xfrm flipH="1" flipV="1">
                  <a:off x="4656" y="1979"/>
                  <a:ext cx="912" cy="1579"/>
                </a:xfrm>
                <a:prstGeom prst="curvedConnector4">
                  <a:avLst>
                    <a:gd name="adj1" fmla="val -15792"/>
                    <a:gd name="adj2" fmla="val 53259"/>
                  </a:avLst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3" name="AutoShape 68"/>
                <p:cNvCxnSpPr>
                  <a:cxnSpLocks noChangeShapeType="1"/>
                  <a:stCxn id="89135" idx="3"/>
                  <a:endCxn id="89103" idx="2"/>
                </p:cNvCxnSpPr>
                <p:nvPr/>
              </p:nvCxnSpPr>
              <p:spPr bwMode="auto">
                <a:xfrm flipV="1">
                  <a:off x="5184" y="1979"/>
                  <a:ext cx="240" cy="1232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89144" name="Rectangle 69"/>
                <p:cNvSpPr>
                  <a:spLocks noChangeArrowheads="1"/>
                </p:cNvSpPr>
                <p:nvPr/>
              </p:nvSpPr>
              <p:spPr bwMode="auto">
                <a:xfrm>
                  <a:off x="4320" y="3744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Energia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145" name="Rectangle 70"/>
                <p:cNvSpPr>
                  <a:spLocks noChangeArrowheads="1"/>
                </p:cNvSpPr>
                <p:nvPr/>
              </p:nvSpPr>
              <p:spPr bwMode="auto">
                <a:xfrm>
                  <a:off x="4320" y="4080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Infraestructura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46" name="AutoShape 71"/>
                <p:cNvCxnSpPr>
                  <a:cxnSpLocks noChangeShapeType="1"/>
                  <a:stCxn id="89172" idx="2"/>
                  <a:endCxn id="89145" idx="1"/>
                </p:cNvCxnSpPr>
                <p:nvPr/>
              </p:nvCxnSpPr>
              <p:spPr bwMode="auto">
                <a:xfrm rot="5400000" flipH="1" flipV="1">
                  <a:off x="2757" y="2625"/>
                  <a:ext cx="5" cy="3120"/>
                </a:xfrm>
                <a:prstGeom prst="bentConnector4">
                  <a:avLst>
                    <a:gd name="adj1" fmla="val -2880000"/>
                    <a:gd name="adj2" fmla="val 54616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47" name="AutoShape 72"/>
                <p:cNvCxnSpPr>
                  <a:cxnSpLocks noChangeShapeType="1"/>
                  <a:stCxn id="89128" idx="2"/>
                  <a:endCxn id="89145" idx="1"/>
                </p:cNvCxnSpPr>
                <p:nvPr/>
              </p:nvCxnSpPr>
              <p:spPr bwMode="auto">
                <a:xfrm rot="16200000" flipH="1">
                  <a:off x="3909" y="3771"/>
                  <a:ext cx="486" cy="336"/>
                </a:xfrm>
                <a:prstGeom prst="bentConnector2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48" name="AutoShape 73"/>
                <p:cNvCxnSpPr>
                  <a:cxnSpLocks noChangeShapeType="1"/>
                  <a:stCxn id="89132" idx="2"/>
                  <a:endCxn id="89144" idx="3"/>
                </p:cNvCxnSpPr>
                <p:nvPr/>
              </p:nvCxnSpPr>
              <p:spPr bwMode="auto">
                <a:xfrm rot="5400000">
                  <a:off x="5018" y="3633"/>
                  <a:ext cx="187" cy="240"/>
                </a:xfrm>
                <a:prstGeom prst="bentConnector2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9149" name="AutoShape 74"/>
                <p:cNvCxnSpPr>
                  <a:cxnSpLocks noChangeShapeType="1"/>
                  <a:stCxn id="89144" idx="0"/>
                  <a:endCxn id="89135" idx="2"/>
                </p:cNvCxnSpPr>
                <p:nvPr/>
              </p:nvCxnSpPr>
              <p:spPr bwMode="auto">
                <a:xfrm rot="-5400000">
                  <a:off x="4536" y="3432"/>
                  <a:ext cx="432" cy="19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50" name="AutoShape 75"/>
                <p:cNvCxnSpPr>
                  <a:cxnSpLocks noChangeShapeType="1"/>
                  <a:stCxn id="89144" idx="3"/>
                  <a:endCxn id="89103" idx="2"/>
                </p:cNvCxnSpPr>
                <p:nvPr/>
              </p:nvCxnSpPr>
              <p:spPr bwMode="auto">
                <a:xfrm flipV="1">
                  <a:off x="4992" y="1979"/>
                  <a:ext cx="432" cy="1867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grpSp>
        <p:nvGrpSpPr>
          <p:cNvPr id="10" name="Group 76"/>
          <p:cNvGrpSpPr>
            <a:grpSpLocks/>
          </p:cNvGrpSpPr>
          <p:nvPr/>
        </p:nvGrpSpPr>
        <p:grpSpPr bwMode="auto">
          <a:xfrm>
            <a:off x="6324600" y="990600"/>
            <a:ext cx="2743200" cy="5638800"/>
            <a:chOff x="3984" y="672"/>
            <a:chExt cx="1728" cy="3552"/>
          </a:xfrm>
        </p:grpSpPr>
        <p:cxnSp>
          <p:nvCxnSpPr>
            <p:cNvPr id="89100" name="AutoShape 77"/>
            <p:cNvCxnSpPr>
              <a:cxnSpLocks noChangeShapeType="1"/>
              <a:stCxn id="89166" idx="3"/>
              <a:endCxn id="89106" idx="1"/>
            </p:cNvCxnSpPr>
            <p:nvPr/>
          </p:nvCxnSpPr>
          <p:spPr bwMode="auto">
            <a:xfrm flipV="1">
              <a:off x="4224" y="1008"/>
              <a:ext cx="240" cy="1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1" name="Group 78"/>
            <p:cNvGrpSpPr>
              <a:grpSpLocks/>
            </p:cNvGrpSpPr>
            <p:nvPr/>
          </p:nvGrpSpPr>
          <p:grpSpPr bwMode="auto">
            <a:xfrm>
              <a:off x="3984" y="672"/>
              <a:ext cx="1728" cy="3552"/>
              <a:chOff x="3984" y="672"/>
              <a:chExt cx="1728" cy="3552"/>
            </a:xfrm>
          </p:grpSpPr>
          <p:sp>
            <p:nvSpPr>
              <p:cNvPr id="89102" name="Rectangle 79"/>
              <p:cNvSpPr>
                <a:spLocks noChangeArrowheads="1"/>
              </p:cNvSpPr>
              <p:nvPr/>
            </p:nvSpPr>
            <p:spPr bwMode="auto">
              <a:xfrm>
                <a:off x="4368" y="1776"/>
                <a:ext cx="576" cy="20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Poluição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Demanda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03" name="Rectangle 80"/>
              <p:cNvSpPr>
                <a:spLocks noChangeArrowheads="1"/>
              </p:cNvSpPr>
              <p:nvPr/>
            </p:nvSpPr>
            <p:spPr bwMode="auto">
              <a:xfrm>
                <a:off x="5136" y="1776"/>
                <a:ext cx="576" cy="203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Quantidade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Demanda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04" name="Rectangle 81"/>
              <p:cNvSpPr>
                <a:spLocks noChangeArrowheads="1"/>
              </p:cNvSpPr>
              <p:nvPr/>
            </p:nvSpPr>
            <p:spPr bwMode="auto">
              <a:xfrm>
                <a:off x="3984" y="1440"/>
                <a:ext cx="576" cy="203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Ecossistemas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05" name="Rectangle 8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672" cy="203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Conflito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Demanda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&gt; </a:t>
                </a:r>
                <a:r>
                  <a:rPr lang="en-US" sz="1000" dirty="0" err="1" smtClean="0">
                    <a:solidFill>
                      <a:srgbClr val="000000"/>
                    </a:solidFill>
                  </a:rPr>
                  <a:t>oferta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89106" name="Rectangle 83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528" cy="1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FFFF00"/>
                    </a:solidFill>
                  </a:rPr>
                  <a:t>Disponibilidade</a:t>
                </a:r>
                <a:endParaRPr lang="en-US" sz="1000" dirty="0" smtClean="0">
                  <a:solidFill>
                    <a:srgbClr val="FFFF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FFFF00"/>
                    </a:solidFill>
                  </a:rPr>
                  <a:t>Hídrica</a:t>
                </a:r>
                <a:endParaRPr lang="en-US" sz="800" dirty="0" smtClean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89107" name="AutoShape 84"/>
              <p:cNvCxnSpPr>
                <a:cxnSpLocks noChangeShapeType="1"/>
                <a:stCxn id="89106" idx="2"/>
                <a:endCxn id="89105" idx="1"/>
              </p:cNvCxnSpPr>
              <p:nvPr/>
            </p:nvCxnSpPr>
            <p:spPr bwMode="auto">
              <a:xfrm rot="16200000" flipH="1">
                <a:off x="4617" y="1215"/>
                <a:ext cx="294" cy="7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08" name="AutoShape 85"/>
              <p:cNvCxnSpPr>
                <a:cxnSpLocks noChangeShapeType="1"/>
                <a:stCxn id="89102" idx="3"/>
                <a:endCxn id="89110" idx="4"/>
              </p:cNvCxnSpPr>
              <p:nvPr/>
            </p:nvCxnSpPr>
            <p:spPr bwMode="auto">
              <a:xfrm flipV="1">
                <a:off x="4944" y="1728"/>
                <a:ext cx="96" cy="15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09" name="AutoShape 86"/>
              <p:cNvCxnSpPr>
                <a:cxnSpLocks noChangeShapeType="1"/>
                <a:stCxn id="89103" idx="1"/>
                <a:endCxn id="89110" idx="4"/>
              </p:cNvCxnSpPr>
              <p:nvPr/>
            </p:nvCxnSpPr>
            <p:spPr bwMode="auto">
              <a:xfrm rot="10800000">
                <a:off x="5040" y="1728"/>
                <a:ext cx="96" cy="15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10" name="Oval 87"/>
              <p:cNvSpPr>
                <a:spLocks noChangeArrowheads="1"/>
              </p:cNvSpPr>
              <p:nvPr/>
            </p:nvSpPr>
            <p:spPr bwMode="auto">
              <a:xfrm>
                <a:off x="4992" y="168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111" name="AutoShape 88"/>
              <p:cNvCxnSpPr>
                <a:cxnSpLocks noChangeShapeType="1"/>
                <a:stCxn id="89110" idx="0"/>
                <a:endCxn id="89105" idx="2"/>
              </p:cNvCxnSpPr>
              <p:nvPr/>
            </p:nvCxnSpPr>
            <p:spPr bwMode="auto">
              <a:xfrm rot="-5400000">
                <a:off x="4997" y="1542"/>
                <a:ext cx="181" cy="96"/>
              </a:xfrm>
              <a:prstGeom prst="bentConnector3">
                <a:avLst>
                  <a:gd name="adj1" fmla="val 4972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12" name="AutoShape 89"/>
              <p:cNvCxnSpPr>
                <a:cxnSpLocks noChangeShapeType="1"/>
                <a:stCxn id="89106" idx="2"/>
                <a:endCxn id="89104" idx="3"/>
              </p:cNvCxnSpPr>
              <p:nvPr/>
            </p:nvCxnSpPr>
            <p:spPr bwMode="auto">
              <a:xfrm rot="5400000">
                <a:off x="4425" y="1239"/>
                <a:ext cx="438" cy="168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13" name="AutoShape 90"/>
              <p:cNvCxnSpPr>
                <a:cxnSpLocks noChangeShapeType="1"/>
                <a:stCxn id="89110" idx="2"/>
                <a:endCxn id="89104" idx="2"/>
              </p:cNvCxnSpPr>
              <p:nvPr/>
            </p:nvCxnSpPr>
            <p:spPr bwMode="auto">
              <a:xfrm rot="10800000">
                <a:off x="4272" y="1643"/>
                <a:ext cx="720" cy="61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14" name="Rectangle 91"/>
              <p:cNvSpPr>
                <a:spLocks noChangeArrowheads="1"/>
              </p:cNvSpPr>
              <p:nvPr/>
            </p:nvSpPr>
            <p:spPr bwMode="auto">
              <a:xfrm>
                <a:off x="5088" y="816"/>
                <a:ext cx="528" cy="29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Deplecionamento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Recurso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000000"/>
                    </a:solidFill>
                  </a:rPr>
                  <a:t>(mining)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cxnSp>
            <p:nvCxnSpPr>
              <p:cNvPr id="89115" name="AutoShape 92"/>
              <p:cNvCxnSpPr>
                <a:cxnSpLocks noChangeShapeType="1"/>
                <a:stCxn id="89110" idx="6"/>
                <a:endCxn id="89114" idx="3"/>
              </p:cNvCxnSpPr>
              <p:nvPr/>
            </p:nvCxnSpPr>
            <p:spPr bwMode="auto">
              <a:xfrm flipV="1">
                <a:off x="5088" y="966"/>
                <a:ext cx="528" cy="738"/>
              </a:xfrm>
              <a:prstGeom prst="bentConnector3">
                <a:avLst>
                  <a:gd name="adj1" fmla="val 11003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16" name="Line 93"/>
              <p:cNvSpPr>
                <a:spLocks noChangeShapeType="1"/>
              </p:cNvSpPr>
              <p:nvPr/>
            </p:nvSpPr>
            <p:spPr bwMode="auto">
              <a:xfrm>
                <a:off x="4992" y="417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17" name="Oval 94"/>
              <p:cNvSpPr>
                <a:spLocks noChangeArrowheads="1"/>
              </p:cNvSpPr>
              <p:nvPr/>
            </p:nvSpPr>
            <p:spPr bwMode="auto">
              <a:xfrm>
                <a:off x="5184" y="41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9118" name="Oval 95"/>
              <p:cNvSpPr>
                <a:spLocks noChangeArrowheads="1"/>
              </p:cNvSpPr>
              <p:nvPr/>
            </p:nvSpPr>
            <p:spPr bwMode="auto">
              <a:xfrm>
                <a:off x="4656" y="67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9119" name="Line 96"/>
              <p:cNvSpPr>
                <a:spLocks noChangeShapeType="1"/>
              </p:cNvSpPr>
              <p:nvPr/>
            </p:nvSpPr>
            <p:spPr bwMode="auto">
              <a:xfrm>
                <a:off x="4704" y="7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97" name="Oval 97"/>
          <p:cNvSpPr>
            <a:spLocks noChangeArrowheads="1"/>
          </p:cNvSpPr>
          <p:nvPr/>
        </p:nvSpPr>
        <p:spPr bwMode="auto">
          <a:xfrm>
            <a:off x="7315200" y="1752600"/>
            <a:ext cx="1828800" cy="1066800"/>
          </a:xfrm>
          <a:prstGeom prst="ellipse">
            <a:avLst/>
          </a:prstGeom>
          <a:solidFill>
            <a:srgbClr val="FFFF00">
              <a:alpha val="4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Segurança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da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água</a:t>
            </a:r>
            <a:endParaRPr lang="en-US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pessoas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8" name="Oval 98"/>
          <p:cNvSpPr>
            <a:spLocks noChangeArrowheads="1"/>
          </p:cNvSpPr>
          <p:nvPr/>
        </p:nvSpPr>
        <p:spPr bwMode="auto">
          <a:xfrm>
            <a:off x="5791200" y="2057400"/>
            <a:ext cx="1828800" cy="1066800"/>
          </a:xfrm>
          <a:prstGeom prst="ellipse">
            <a:avLst/>
          </a:prstGeom>
          <a:solidFill>
            <a:srgbClr val="66FF33">
              <a:alpha val="4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Biodiversidade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99" name="Oval 99"/>
          <p:cNvSpPr>
            <a:spLocks noChangeArrowheads="1"/>
          </p:cNvSpPr>
          <p:nvPr/>
        </p:nvSpPr>
        <p:spPr bwMode="auto">
          <a:xfrm>
            <a:off x="6705600" y="2590800"/>
            <a:ext cx="1828800" cy="1066800"/>
          </a:xfrm>
          <a:prstGeom prst="ellipse">
            <a:avLst/>
          </a:prstGeom>
          <a:solidFill>
            <a:srgbClr val="FF5050">
              <a:alpha val="4313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Saúde</a:t>
            </a:r>
            <a:r>
              <a:rPr lang="en-US" dirty="0" smtClean="0">
                <a:solidFill>
                  <a:srgbClr val="000000"/>
                </a:solidFill>
              </a:rPr>
              <a:t> Humana</a:t>
            </a:r>
          </a:p>
        </p:txBody>
      </p:sp>
      <p:grpSp>
        <p:nvGrpSpPr>
          <p:cNvPr id="12" name="Group 100"/>
          <p:cNvGrpSpPr>
            <a:grpSpLocks/>
          </p:cNvGrpSpPr>
          <p:nvPr/>
        </p:nvGrpSpPr>
        <p:grpSpPr bwMode="auto">
          <a:xfrm>
            <a:off x="3124200" y="1295400"/>
            <a:ext cx="5257800" cy="4419600"/>
            <a:chOff x="1968" y="816"/>
            <a:chExt cx="3312" cy="2784"/>
          </a:xfrm>
        </p:grpSpPr>
        <p:sp>
          <p:nvSpPr>
            <p:cNvPr id="101" name="Oval 101"/>
            <p:cNvSpPr>
              <a:spLocks noChangeArrowheads="1"/>
            </p:cNvSpPr>
            <p:nvPr/>
          </p:nvSpPr>
          <p:spPr bwMode="auto">
            <a:xfrm>
              <a:off x="4128" y="816"/>
              <a:ext cx="1152" cy="672"/>
            </a:xfrm>
            <a:prstGeom prst="ellipse">
              <a:avLst/>
            </a:prstGeom>
            <a:solidFill>
              <a:srgbClr val="993300">
                <a:alpha val="4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000000"/>
                  </a:solidFill>
                </a:rPr>
                <a:t>Perda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Econômica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Oval 102"/>
            <p:cNvSpPr>
              <a:spLocks noChangeArrowheads="1"/>
            </p:cNvSpPr>
            <p:nvPr/>
          </p:nvSpPr>
          <p:spPr bwMode="auto">
            <a:xfrm>
              <a:off x="1968" y="2928"/>
              <a:ext cx="1152" cy="672"/>
            </a:xfrm>
            <a:prstGeom prst="ellipse">
              <a:avLst/>
            </a:prstGeom>
            <a:solidFill>
              <a:srgbClr val="993300">
                <a:alpha val="43137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000000"/>
                  </a:solidFill>
                </a:rPr>
                <a:t>Perda</a:t>
              </a:r>
              <a:r>
                <a:rPr lang="en-US" dirty="0" smtClean="0">
                  <a:solidFill>
                    <a:srgbClr val="000000"/>
                  </a:solidFill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</a:rPr>
                <a:t>Econômica</a:t>
              </a:r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03" name="Oval 103"/>
          <p:cNvSpPr>
            <a:spLocks noChangeArrowheads="1"/>
          </p:cNvSpPr>
          <p:nvPr/>
        </p:nvSpPr>
        <p:spPr bwMode="auto">
          <a:xfrm>
            <a:off x="1676400" y="2362200"/>
            <a:ext cx="1828800" cy="1066800"/>
          </a:xfrm>
          <a:prstGeom prst="ellipse">
            <a:avLst/>
          </a:prstGeom>
          <a:solidFill>
            <a:schemeClr val="accent2">
              <a:alpha val="43137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Risco</a:t>
            </a:r>
            <a:endParaRPr lang="en-US" dirty="0" smtClean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000000"/>
                </a:solidFill>
              </a:rPr>
              <a:t>Econômico</a:t>
            </a:r>
            <a:r>
              <a:rPr lang="en-US" dirty="0" smtClean="0">
                <a:solidFill>
                  <a:srgbClr val="000000"/>
                </a:solidFill>
              </a:rPr>
              <a:t> 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Social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86438" y="762000"/>
            <a:ext cx="3281362" cy="6019800"/>
            <a:chOff x="3645" y="480"/>
            <a:chExt cx="2067" cy="3792"/>
          </a:xfrm>
        </p:grpSpPr>
        <p:sp>
          <p:nvSpPr>
            <p:cNvPr id="98" name="Freeform 3"/>
            <p:cNvSpPr>
              <a:spLocks/>
            </p:cNvSpPr>
            <p:nvPr/>
          </p:nvSpPr>
          <p:spPr bwMode="auto">
            <a:xfrm>
              <a:off x="3645" y="576"/>
              <a:ext cx="2067" cy="3696"/>
            </a:xfrm>
            <a:custGeom>
              <a:avLst/>
              <a:gdLst>
                <a:gd name="T0" fmla="*/ 914 w 2067"/>
                <a:gd name="T1" fmla="*/ 49 h 3696"/>
                <a:gd name="T2" fmla="*/ 729 w 2067"/>
                <a:gd name="T3" fmla="*/ 137 h 3696"/>
                <a:gd name="T4" fmla="*/ 455 w 2067"/>
                <a:gd name="T5" fmla="*/ 254 h 3696"/>
                <a:gd name="T6" fmla="*/ 221 w 2067"/>
                <a:gd name="T7" fmla="*/ 303 h 3696"/>
                <a:gd name="T8" fmla="*/ 192 w 2067"/>
                <a:gd name="T9" fmla="*/ 322 h 3696"/>
                <a:gd name="T10" fmla="*/ 133 w 2067"/>
                <a:gd name="T11" fmla="*/ 342 h 3696"/>
                <a:gd name="T12" fmla="*/ 114 w 2067"/>
                <a:gd name="T13" fmla="*/ 1074 h 3696"/>
                <a:gd name="T14" fmla="*/ 260 w 2067"/>
                <a:gd name="T15" fmla="*/ 1211 h 3696"/>
                <a:gd name="T16" fmla="*/ 387 w 2067"/>
                <a:gd name="T17" fmla="*/ 1318 h 3696"/>
                <a:gd name="T18" fmla="*/ 446 w 2067"/>
                <a:gd name="T19" fmla="*/ 1445 h 3696"/>
                <a:gd name="T20" fmla="*/ 465 w 2067"/>
                <a:gd name="T21" fmla="*/ 1591 h 3696"/>
                <a:gd name="T22" fmla="*/ 524 w 2067"/>
                <a:gd name="T23" fmla="*/ 1738 h 3696"/>
                <a:gd name="T24" fmla="*/ 778 w 2067"/>
                <a:gd name="T25" fmla="*/ 1728 h 3696"/>
                <a:gd name="T26" fmla="*/ 856 w 2067"/>
                <a:gd name="T27" fmla="*/ 1738 h 3696"/>
                <a:gd name="T28" fmla="*/ 846 w 2067"/>
                <a:gd name="T29" fmla="*/ 1904 h 3696"/>
                <a:gd name="T30" fmla="*/ 807 w 2067"/>
                <a:gd name="T31" fmla="*/ 1953 h 3696"/>
                <a:gd name="T32" fmla="*/ 723 w 2067"/>
                <a:gd name="T33" fmla="*/ 2496 h 3696"/>
                <a:gd name="T34" fmla="*/ 531 w 2067"/>
                <a:gd name="T35" fmla="*/ 3600 h 3696"/>
                <a:gd name="T36" fmla="*/ 579 w 2067"/>
                <a:gd name="T37" fmla="*/ 3696 h 3696"/>
                <a:gd name="T38" fmla="*/ 1827 w 2067"/>
                <a:gd name="T39" fmla="*/ 3696 h 3696"/>
                <a:gd name="T40" fmla="*/ 2067 w 2067"/>
                <a:gd name="T41" fmla="*/ 3600 h 3696"/>
                <a:gd name="T42" fmla="*/ 2067 w 2067"/>
                <a:gd name="T43" fmla="*/ 1872 h 3696"/>
                <a:gd name="T44" fmla="*/ 2067 w 2067"/>
                <a:gd name="T45" fmla="*/ 96 h 3696"/>
                <a:gd name="T46" fmla="*/ 1395 w 2067"/>
                <a:gd name="T47" fmla="*/ 0 h 3696"/>
                <a:gd name="T48" fmla="*/ 914 w 2067"/>
                <a:gd name="T49" fmla="*/ 49 h 369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67"/>
                <a:gd name="T76" fmla="*/ 0 h 3696"/>
                <a:gd name="T77" fmla="*/ 2067 w 2067"/>
                <a:gd name="T78" fmla="*/ 3696 h 369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67" h="3696">
                  <a:moveTo>
                    <a:pt x="914" y="49"/>
                  </a:moveTo>
                  <a:cubicBezTo>
                    <a:pt x="876" y="107"/>
                    <a:pt x="792" y="114"/>
                    <a:pt x="729" y="137"/>
                  </a:cubicBezTo>
                  <a:cubicBezTo>
                    <a:pt x="634" y="172"/>
                    <a:pt x="545" y="208"/>
                    <a:pt x="455" y="254"/>
                  </a:cubicBezTo>
                  <a:cubicBezTo>
                    <a:pt x="389" y="287"/>
                    <a:pt x="291" y="296"/>
                    <a:pt x="221" y="303"/>
                  </a:cubicBezTo>
                  <a:cubicBezTo>
                    <a:pt x="211" y="309"/>
                    <a:pt x="203" y="317"/>
                    <a:pt x="192" y="322"/>
                  </a:cubicBezTo>
                  <a:cubicBezTo>
                    <a:pt x="173" y="330"/>
                    <a:pt x="133" y="342"/>
                    <a:pt x="133" y="342"/>
                  </a:cubicBezTo>
                  <a:cubicBezTo>
                    <a:pt x="0" y="545"/>
                    <a:pt x="108" y="935"/>
                    <a:pt x="114" y="1074"/>
                  </a:cubicBezTo>
                  <a:cubicBezTo>
                    <a:pt x="117" y="1156"/>
                    <a:pt x="190" y="1197"/>
                    <a:pt x="260" y="1211"/>
                  </a:cubicBezTo>
                  <a:cubicBezTo>
                    <a:pt x="300" y="1237"/>
                    <a:pt x="365" y="1275"/>
                    <a:pt x="387" y="1318"/>
                  </a:cubicBezTo>
                  <a:cubicBezTo>
                    <a:pt x="409" y="1361"/>
                    <a:pt x="419" y="1405"/>
                    <a:pt x="446" y="1445"/>
                  </a:cubicBezTo>
                  <a:cubicBezTo>
                    <a:pt x="473" y="1531"/>
                    <a:pt x="430" y="1387"/>
                    <a:pt x="465" y="1591"/>
                  </a:cubicBezTo>
                  <a:cubicBezTo>
                    <a:pt x="473" y="1640"/>
                    <a:pt x="497" y="1697"/>
                    <a:pt x="524" y="1738"/>
                  </a:cubicBezTo>
                  <a:cubicBezTo>
                    <a:pt x="609" y="1735"/>
                    <a:pt x="693" y="1728"/>
                    <a:pt x="778" y="1728"/>
                  </a:cubicBezTo>
                  <a:cubicBezTo>
                    <a:pt x="804" y="1728"/>
                    <a:pt x="847" y="1714"/>
                    <a:pt x="856" y="1738"/>
                  </a:cubicBezTo>
                  <a:cubicBezTo>
                    <a:pt x="876" y="1790"/>
                    <a:pt x="852" y="1849"/>
                    <a:pt x="846" y="1904"/>
                  </a:cubicBezTo>
                  <a:cubicBezTo>
                    <a:pt x="843" y="1937"/>
                    <a:pt x="827" y="1886"/>
                    <a:pt x="807" y="1953"/>
                  </a:cubicBezTo>
                  <a:lnTo>
                    <a:pt x="723" y="2496"/>
                  </a:lnTo>
                  <a:lnTo>
                    <a:pt x="531" y="3600"/>
                  </a:lnTo>
                  <a:lnTo>
                    <a:pt x="579" y="3696"/>
                  </a:lnTo>
                  <a:lnTo>
                    <a:pt x="1827" y="3696"/>
                  </a:lnTo>
                  <a:lnTo>
                    <a:pt x="2067" y="3600"/>
                  </a:lnTo>
                  <a:lnTo>
                    <a:pt x="2067" y="1872"/>
                  </a:lnTo>
                  <a:lnTo>
                    <a:pt x="2067" y="96"/>
                  </a:lnTo>
                  <a:lnTo>
                    <a:pt x="1395" y="0"/>
                  </a:lnTo>
                  <a:lnTo>
                    <a:pt x="914" y="49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99" name="Text Box 4"/>
            <p:cNvSpPr txBox="1">
              <a:spLocks noChangeArrowheads="1"/>
            </p:cNvSpPr>
            <p:nvPr/>
          </p:nvSpPr>
          <p:spPr bwMode="auto">
            <a:xfrm>
              <a:off x="3996" y="480"/>
              <a:ext cx="171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0000"/>
                  </a:solidFill>
                </a:rPr>
                <a:t>National/Local Problem</a:t>
              </a:r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676401" y="2286000"/>
            <a:ext cx="2352678" cy="1066800"/>
            <a:chOff x="1056" y="1440"/>
            <a:chExt cx="1482" cy="672"/>
          </a:xfrm>
        </p:grpSpPr>
        <p:sp>
          <p:nvSpPr>
            <p:cNvPr id="101" name="Oval 6"/>
            <p:cNvSpPr>
              <a:spLocks noChangeArrowheads="1"/>
            </p:cNvSpPr>
            <p:nvPr/>
          </p:nvSpPr>
          <p:spPr bwMode="auto">
            <a:xfrm>
              <a:off x="1056" y="1536"/>
              <a:ext cx="960" cy="576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2" name="Text Box 7"/>
            <p:cNvSpPr txBox="1">
              <a:spLocks noChangeArrowheads="1"/>
            </p:cNvSpPr>
            <p:nvPr/>
          </p:nvSpPr>
          <p:spPr bwMode="auto">
            <a:xfrm>
              <a:off x="1248" y="1440"/>
              <a:ext cx="129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dirty="0" err="1" smtClean="0">
                  <a:solidFill>
                    <a:srgbClr val="FF0000"/>
                  </a:solidFill>
                </a:rPr>
                <a:t>Problema</a:t>
              </a:r>
              <a:r>
                <a:rPr lang="en-US" b="1" dirty="0" smtClean="0">
                  <a:solidFill>
                    <a:srgbClr val="FF0000"/>
                  </a:solidFill>
                </a:rPr>
                <a:t> Climático</a:t>
              </a: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290888" y="2438400"/>
            <a:ext cx="2900362" cy="3282950"/>
            <a:chOff x="2073" y="1536"/>
            <a:chExt cx="1827" cy="2068"/>
          </a:xfrm>
        </p:grpSpPr>
        <p:sp>
          <p:nvSpPr>
            <p:cNvPr id="104" name="Freeform 9"/>
            <p:cNvSpPr>
              <a:spLocks/>
            </p:cNvSpPr>
            <p:nvPr/>
          </p:nvSpPr>
          <p:spPr bwMode="auto">
            <a:xfrm>
              <a:off x="2073" y="1565"/>
              <a:ext cx="1623" cy="2039"/>
            </a:xfrm>
            <a:custGeom>
              <a:avLst/>
              <a:gdLst>
                <a:gd name="T0" fmla="*/ 836 w 1623"/>
                <a:gd name="T1" fmla="*/ 278 h 2039"/>
                <a:gd name="T2" fmla="*/ 845 w 1623"/>
                <a:gd name="T3" fmla="*/ 432 h 2039"/>
                <a:gd name="T4" fmla="*/ 845 w 1623"/>
                <a:gd name="T5" fmla="*/ 787 h 2039"/>
                <a:gd name="T6" fmla="*/ 807 w 1623"/>
                <a:gd name="T7" fmla="*/ 912 h 2039"/>
                <a:gd name="T8" fmla="*/ 519 w 1623"/>
                <a:gd name="T9" fmla="*/ 1219 h 2039"/>
                <a:gd name="T10" fmla="*/ 413 w 1623"/>
                <a:gd name="T11" fmla="*/ 1277 h 2039"/>
                <a:gd name="T12" fmla="*/ 279 w 1623"/>
                <a:gd name="T13" fmla="*/ 1353 h 2039"/>
                <a:gd name="T14" fmla="*/ 231 w 1623"/>
                <a:gd name="T15" fmla="*/ 1363 h 2039"/>
                <a:gd name="T16" fmla="*/ 173 w 1623"/>
                <a:gd name="T17" fmla="*/ 1382 h 2039"/>
                <a:gd name="T18" fmla="*/ 97 w 1623"/>
                <a:gd name="T19" fmla="*/ 1449 h 2039"/>
                <a:gd name="T20" fmla="*/ 49 w 1623"/>
                <a:gd name="T21" fmla="*/ 1526 h 2039"/>
                <a:gd name="T22" fmla="*/ 1 w 1623"/>
                <a:gd name="T23" fmla="*/ 1728 h 2039"/>
                <a:gd name="T24" fmla="*/ 10 w 1623"/>
                <a:gd name="T25" fmla="*/ 1776 h 2039"/>
                <a:gd name="T26" fmla="*/ 68 w 1623"/>
                <a:gd name="T27" fmla="*/ 1814 h 2039"/>
                <a:gd name="T28" fmla="*/ 231 w 1623"/>
                <a:gd name="T29" fmla="*/ 1910 h 2039"/>
                <a:gd name="T30" fmla="*/ 356 w 1623"/>
                <a:gd name="T31" fmla="*/ 1958 h 2039"/>
                <a:gd name="T32" fmla="*/ 423 w 1623"/>
                <a:gd name="T33" fmla="*/ 1997 h 2039"/>
                <a:gd name="T34" fmla="*/ 509 w 1623"/>
                <a:gd name="T35" fmla="*/ 2016 h 2039"/>
                <a:gd name="T36" fmla="*/ 673 w 1623"/>
                <a:gd name="T37" fmla="*/ 1977 h 2039"/>
                <a:gd name="T38" fmla="*/ 759 w 1623"/>
                <a:gd name="T39" fmla="*/ 1920 h 2039"/>
                <a:gd name="T40" fmla="*/ 788 w 1623"/>
                <a:gd name="T41" fmla="*/ 1901 h 2039"/>
                <a:gd name="T42" fmla="*/ 961 w 1623"/>
                <a:gd name="T43" fmla="*/ 1805 h 2039"/>
                <a:gd name="T44" fmla="*/ 1066 w 1623"/>
                <a:gd name="T45" fmla="*/ 1747 h 2039"/>
                <a:gd name="T46" fmla="*/ 1085 w 1623"/>
                <a:gd name="T47" fmla="*/ 1718 h 2039"/>
                <a:gd name="T48" fmla="*/ 1143 w 1623"/>
                <a:gd name="T49" fmla="*/ 1680 h 2039"/>
                <a:gd name="T50" fmla="*/ 1239 w 1623"/>
                <a:gd name="T51" fmla="*/ 1574 h 2039"/>
                <a:gd name="T52" fmla="*/ 1412 w 1623"/>
                <a:gd name="T53" fmla="*/ 1296 h 2039"/>
                <a:gd name="T54" fmla="*/ 1489 w 1623"/>
                <a:gd name="T55" fmla="*/ 1152 h 2039"/>
                <a:gd name="T56" fmla="*/ 1527 w 1623"/>
                <a:gd name="T57" fmla="*/ 1075 h 2039"/>
                <a:gd name="T58" fmla="*/ 1575 w 1623"/>
                <a:gd name="T59" fmla="*/ 950 h 2039"/>
                <a:gd name="T60" fmla="*/ 1623 w 1623"/>
                <a:gd name="T61" fmla="*/ 537 h 2039"/>
                <a:gd name="T62" fmla="*/ 1613 w 1623"/>
                <a:gd name="T63" fmla="*/ 269 h 2039"/>
                <a:gd name="T64" fmla="*/ 1604 w 1623"/>
                <a:gd name="T65" fmla="*/ 240 h 2039"/>
                <a:gd name="T66" fmla="*/ 1575 w 1623"/>
                <a:gd name="T67" fmla="*/ 221 h 2039"/>
                <a:gd name="T68" fmla="*/ 1508 w 1623"/>
                <a:gd name="T69" fmla="*/ 153 h 2039"/>
                <a:gd name="T70" fmla="*/ 1412 w 1623"/>
                <a:gd name="T71" fmla="*/ 105 h 2039"/>
                <a:gd name="T72" fmla="*/ 1143 w 1623"/>
                <a:gd name="T73" fmla="*/ 9 h 2039"/>
                <a:gd name="T74" fmla="*/ 922 w 1623"/>
                <a:gd name="T75" fmla="*/ 29 h 2039"/>
                <a:gd name="T76" fmla="*/ 893 w 1623"/>
                <a:gd name="T77" fmla="*/ 48 h 2039"/>
                <a:gd name="T78" fmla="*/ 836 w 1623"/>
                <a:gd name="T79" fmla="*/ 67 h 2039"/>
                <a:gd name="T80" fmla="*/ 807 w 1623"/>
                <a:gd name="T81" fmla="*/ 77 h 2039"/>
                <a:gd name="T82" fmla="*/ 778 w 1623"/>
                <a:gd name="T83" fmla="*/ 105 h 2039"/>
                <a:gd name="T84" fmla="*/ 759 w 1623"/>
                <a:gd name="T85" fmla="*/ 163 h 2039"/>
                <a:gd name="T86" fmla="*/ 817 w 1623"/>
                <a:gd name="T87" fmla="*/ 201 h 2039"/>
                <a:gd name="T88" fmla="*/ 836 w 1623"/>
                <a:gd name="T89" fmla="*/ 221 h 2039"/>
                <a:gd name="T90" fmla="*/ 874 w 1623"/>
                <a:gd name="T91" fmla="*/ 240 h 2039"/>
                <a:gd name="T92" fmla="*/ 845 w 1623"/>
                <a:gd name="T93" fmla="*/ 317 h 2039"/>
                <a:gd name="T94" fmla="*/ 836 w 1623"/>
                <a:gd name="T95" fmla="*/ 345 h 2039"/>
                <a:gd name="T96" fmla="*/ 836 w 1623"/>
                <a:gd name="T97" fmla="*/ 278 h 203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623"/>
                <a:gd name="T148" fmla="*/ 0 h 2039"/>
                <a:gd name="T149" fmla="*/ 1623 w 1623"/>
                <a:gd name="T150" fmla="*/ 2039 h 203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623" h="2039">
                  <a:moveTo>
                    <a:pt x="836" y="278"/>
                  </a:moveTo>
                  <a:cubicBezTo>
                    <a:pt x="839" y="329"/>
                    <a:pt x="842" y="381"/>
                    <a:pt x="845" y="432"/>
                  </a:cubicBezTo>
                  <a:cubicBezTo>
                    <a:pt x="857" y="620"/>
                    <a:pt x="862" y="554"/>
                    <a:pt x="845" y="787"/>
                  </a:cubicBezTo>
                  <a:cubicBezTo>
                    <a:pt x="842" y="826"/>
                    <a:pt x="819" y="877"/>
                    <a:pt x="807" y="912"/>
                  </a:cubicBezTo>
                  <a:cubicBezTo>
                    <a:pt x="759" y="1055"/>
                    <a:pt x="673" y="1179"/>
                    <a:pt x="519" y="1219"/>
                  </a:cubicBezTo>
                  <a:cubicBezTo>
                    <a:pt x="447" y="1266"/>
                    <a:pt x="482" y="1248"/>
                    <a:pt x="413" y="1277"/>
                  </a:cubicBezTo>
                  <a:cubicBezTo>
                    <a:pt x="379" y="1311"/>
                    <a:pt x="327" y="1341"/>
                    <a:pt x="279" y="1353"/>
                  </a:cubicBezTo>
                  <a:cubicBezTo>
                    <a:pt x="263" y="1357"/>
                    <a:pt x="247" y="1359"/>
                    <a:pt x="231" y="1363"/>
                  </a:cubicBezTo>
                  <a:cubicBezTo>
                    <a:pt x="211" y="1368"/>
                    <a:pt x="173" y="1382"/>
                    <a:pt x="173" y="1382"/>
                  </a:cubicBezTo>
                  <a:cubicBezTo>
                    <a:pt x="114" y="1423"/>
                    <a:pt x="126" y="1404"/>
                    <a:pt x="97" y="1449"/>
                  </a:cubicBezTo>
                  <a:cubicBezTo>
                    <a:pt x="81" y="1474"/>
                    <a:pt x="49" y="1526"/>
                    <a:pt x="49" y="1526"/>
                  </a:cubicBezTo>
                  <a:cubicBezTo>
                    <a:pt x="35" y="1594"/>
                    <a:pt x="21" y="1662"/>
                    <a:pt x="1" y="1728"/>
                  </a:cubicBezTo>
                  <a:cubicBezTo>
                    <a:pt x="4" y="1744"/>
                    <a:pt x="0" y="1763"/>
                    <a:pt x="10" y="1776"/>
                  </a:cubicBezTo>
                  <a:cubicBezTo>
                    <a:pt x="24" y="1794"/>
                    <a:pt x="49" y="1801"/>
                    <a:pt x="68" y="1814"/>
                  </a:cubicBezTo>
                  <a:cubicBezTo>
                    <a:pt x="120" y="1848"/>
                    <a:pt x="171" y="1896"/>
                    <a:pt x="231" y="1910"/>
                  </a:cubicBezTo>
                  <a:cubicBezTo>
                    <a:pt x="272" y="1931"/>
                    <a:pt x="311" y="1948"/>
                    <a:pt x="356" y="1958"/>
                  </a:cubicBezTo>
                  <a:cubicBezTo>
                    <a:pt x="379" y="1970"/>
                    <a:pt x="399" y="1988"/>
                    <a:pt x="423" y="1997"/>
                  </a:cubicBezTo>
                  <a:cubicBezTo>
                    <a:pt x="450" y="2007"/>
                    <a:pt x="481" y="2009"/>
                    <a:pt x="509" y="2016"/>
                  </a:cubicBezTo>
                  <a:cubicBezTo>
                    <a:pt x="721" y="2000"/>
                    <a:pt x="593" y="2039"/>
                    <a:pt x="673" y="1977"/>
                  </a:cubicBezTo>
                  <a:cubicBezTo>
                    <a:pt x="679" y="1972"/>
                    <a:pt x="741" y="1931"/>
                    <a:pt x="759" y="1920"/>
                  </a:cubicBezTo>
                  <a:cubicBezTo>
                    <a:pt x="769" y="1914"/>
                    <a:pt x="788" y="1901"/>
                    <a:pt x="788" y="1901"/>
                  </a:cubicBezTo>
                  <a:cubicBezTo>
                    <a:pt x="832" y="1834"/>
                    <a:pt x="896" y="1839"/>
                    <a:pt x="961" y="1805"/>
                  </a:cubicBezTo>
                  <a:cubicBezTo>
                    <a:pt x="997" y="1786"/>
                    <a:pt x="1030" y="1765"/>
                    <a:pt x="1066" y="1747"/>
                  </a:cubicBezTo>
                  <a:cubicBezTo>
                    <a:pt x="1072" y="1737"/>
                    <a:pt x="1076" y="1726"/>
                    <a:pt x="1085" y="1718"/>
                  </a:cubicBezTo>
                  <a:cubicBezTo>
                    <a:pt x="1102" y="1703"/>
                    <a:pt x="1143" y="1680"/>
                    <a:pt x="1143" y="1680"/>
                  </a:cubicBezTo>
                  <a:cubicBezTo>
                    <a:pt x="1170" y="1639"/>
                    <a:pt x="1216" y="1620"/>
                    <a:pt x="1239" y="1574"/>
                  </a:cubicBezTo>
                  <a:cubicBezTo>
                    <a:pt x="1287" y="1478"/>
                    <a:pt x="1357" y="1390"/>
                    <a:pt x="1412" y="1296"/>
                  </a:cubicBezTo>
                  <a:cubicBezTo>
                    <a:pt x="1440" y="1248"/>
                    <a:pt x="1457" y="1198"/>
                    <a:pt x="1489" y="1152"/>
                  </a:cubicBezTo>
                  <a:cubicBezTo>
                    <a:pt x="1510" y="1039"/>
                    <a:pt x="1478" y="1158"/>
                    <a:pt x="1527" y="1075"/>
                  </a:cubicBezTo>
                  <a:cubicBezTo>
                    <a:pt x="1549" y="1037"/>
                    <a:pt x="1549" y="989"/>
                    <a:pt x="1575" y="950"/>
                  </a:cubicBezTo>
                  <a:cubicBezTo>
                    <a:pt x="1596" y="813"/>
                    <a:pt x="1605" y="675"/>
                    <a:pt x="1623" y="537"/>
                  </a:cubicBezTo>
                  <a:cubicBezTo>
                    <a:pt x="1620" y="448"/>
                    <a:pt x="1619" y="358"/>
                    <a:pt x="1613" y="269"/>
                  </a:cubicBezTo>
                  <a:cubicBezTo>
                    <a:pt x="1612" y="259"/>
                    <a:pt x="1610" y="248"/>
                    <a:pt x="1604" y="240"/>
                  </a:cubicBezTo>
                  <a:cubicBezTo>
                    <a:pt x="1597" y="231"/>
                    <a:pt x="1584" y="229"/>
                    <a:pt x="1575" y="221"/>
                  </a:cubicBezTo>
                  <a:cubicBezTo>
                    <a:pt x="1559" y="207"/>
                    <a:pt x="1527" y="173"/>
                    <a:pt x="1508" y="153"/>
                  </a:cubicBezTo>
                  <a:cubicBezTo>
                    <a:pt x="1484" y="127"/>
                    <a:pt x="1443" y="118"/>
                    <a:pt x="1412" y="105"/>
                  </a:cubicBezTo>
                  <a:cubicBezTo>
                    <a:pt x="1323" y="67"/>
                    <a:pt x="1236" y="34"/>
                    <a:pt x="1143" y="9"/>
                  </a:cubicBezTo>
                  <a:cubicBezTo>
                    <a:pt x="1069" y="13"/>
                    <a:pt x="990" y="0"/>
                    <a:pt x="922" y="29"/>
                  </a:cubicBezTo>
                  <a:cubicBezTo>
                    <a:pt x="911" y="34"/>
                    <a:pt x="904" y="43"/>
                    <a:pt x="893" y="48"/>
                  </a:cubicBezTo>
                  <a:cubicBezTo>
                    <a:pt x="875" y="56"/>
                    <a:pt x="855" y="61"/>
                    <a:pt x="836" y="67"/>
                  </a:cubicBezTo>
                  <a:cubicBezTo>
                    <a:pt x="826" y="70"/>
                    <a:pt x="807" y="77"/>
                    <a:pt x="807" y="77"/>
                  </a:cubicBezTo>
                  <a:cubicBezTo>
                    <a:pt x="797" y="86"/>
                    <a:pt x="785" y="93"/>
                    <a:pt x="778" y="105"/>
                  </a:cubicBezTo>
                  <a:cubicBezTo>
                    <a:pt x="768" y="123"/>
                    <a:pt x="759" y="163"/>
                    <a:pt x="759" y="163"/>
                  </a:cubicBezTo>
                  <a:cubicBezTo>
                    <a:pt x="778" y="218"/>
                    <a:pt x="753" y="173"/>
                    <a:pt x="817" y="201"/>
                  </a:cubicBezTo>
                  <a:cubicBezTo>
                    <a:pt x="825" y="205"/>
                    <a:pt x="828" y="216"/>
                    <a:pt x="836" y="221"/>
                  </a:cubicBezTo>
                  <a:cubicBezTo>
                    <a:pt x="848" y="229"/>
                    <a:pt x="861" y="234"/>
                    <a:pt x="874" y="240"/>
                  </a:cubicBezTo>
                  <a:cubicBezTo>
                    <a:pt x="890" y="285"/>
                    <a:pt x="894" y="300"/>
                    <a:pt x="845" y="317"/>
                  </a:cubicBezTo>
                  <a:cubicBezTo>
                    <a:pt x="842" y="326"/>
                    <a:pt x="836" y="345"/>
                    <a:pt x="836" y="345"/>
                  </a:cubicBezTo>
                  <a:lnTo>
                    <a:pt x="836" y="278"/>
                  </a:lnTo>
                  <a:close/>
                </a:path>
              </a:pathLst>
            </a:cu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" name="Text Box 10"/>
            <p:cNvSpPr txBox="1">
              <a:spLocks noChangeArrowheads="1"/>
            </p:cNvSpPr>
            <p:nvPr/>
          </p:nvSpPr>
          <p:spPr bwMode="auto">
            <a:xfrm>
              <a:off x="2880" y="1536"/>
              <a:ext cx="1020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0000"/>
                  </a:solidFill>
                </a:rPr>
                <a:t>International 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srgbClr val="FF0000"/>
                  </a:solidFill>
                </a:rPr>
                <a:t>Problem</a:t>
              </a:r>
            </a:p>
          </p:txBody>
        </p:sp>
      </p:grp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228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 smtClean="0"/>
              <a:t>ESTRUTURA DO PROBLEMA DA ÁGUA: DIAGRAMA DE INTERINFLUÊNCIA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0" y="381000"/>
            <a:ext cx="4876800" cy="381000"/>
          </a:xfrm>
          <a:prstGeom prst="rect">
            <a:avLst/>
          </a:prstGeom>
          <a:solidFill>
            <a:srgbClr val="FF99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333399"/>
                </a:solidFill>
              </a:rPr>
              <a:t>Global</a:t>
            </a:r>
          </a:p>
        </p:txBody>
      </p:sp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50800" y="4038600"/>
            <a:ext cx="4673600" cy="2608263"/>
            <a:chOff x="32" y="2544"/>
            <a:chExt cx="2944" cy="1643"/>
          </a:xfrm>
        </p:grpSpPr>
        <p:sp>
          <p:nvSpPr>
            <p:cNvPr id="89170" name="Rectangle 5"/>
            <p:cNvSpPr>
              <a:spLocks noChangeArrowheads="1"/>
            </p:cNvSpPr>
            <p:nvPr/>
          </p:nvSpPr>
          <p:spPr bwMode="auto">
            <a:xfrm>
              <a:off x="32" y="3168"/>
              <a:ext cx="640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Economia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(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Globalizada</a:t>
              </a:r>
              <a:r>
                <a:rPr lang="en-US" sz="1000" dirty="0" smtClean="0">
                  <a:solidFill>
                    <a:srgbClr val="000000"/>
                  </a:solidFill>
                </a:rPr>
                <a:t>)</a:t>
              </a:r>
            </a:p>
          </p:txBody>
        </p: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352" y="2544"/>
              <a:ext cx="2624" cy="1643"/>
              <a:chOff x="352" y="2544"/>
              <a:chExt cx="2624" cy="1643"/>
            </a:xfrm>
          </p:grpSpPr>
          <p:sp>
            <p:nvSpPr>
              <p:cNvPr id="89172" name="Rectangle 7"/>
              <p:cNvSpPr>
                <a:spLocks noChangeArrowheads="1"/>
              </p:cNvSpPr>
              <p:nvPr/>
            </p:nvSpPr>
            <p:spPr bwMode="auto">
              <a:xfrm>
                <a:off x="912" y="3936"/>
                <a:ext cx="576" cy="25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smtClean="0">
                    <a:solidFill>
                      <a:srgbClr val="000000"/>
                    </a:solidFill>
                  </a:rPr>
                  <a:t>Capital</a:t>
                </a:r>
              </a:p>
            </p:txBody>
          </p:sp>
          <p:sp>
            <p:nvSpPr>
              <p:cNvPr id="89173" name="Rectangle 8"/>
              <p:cNvSpPr>
                <a:spLocks noChangeArrowheads="1"/>
              </p:cNvSpPr>
              <p:nvPr/>
            </p:nvSpPr>
            <p:spPr bwMode="auto">
              <a:xfrm>
                <a:off x="816" y="2544"/>
                <a:ext cx="576" cy="20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Migração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74" name="Rectangle 9"/>
              <p:cNvSpPr>
                <a:spLocks noChangeArrowheads="1"/>
              </p:cNvSpPr>
              <p:nvPr/>
            </p:nvSpPr>
            <p:spPr bwMode="auto">
              <a:xfrm>
                <a:off x="816" y="3168"/>
                <a:ext cx="576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Trocas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Comodities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175" name="AutoShape 10"/>
              <p:cNvCxnSpPr>
                <a:cxnSpLocks noChangeShapeType="1"/>
                <a:stCxn id="89170" idx="2"/>
                <a:endCxn id="89172" idx="1"/>
              </p:cNvCxnSpPr>
              <p:nvPr/>
            </p:nvCxnSpPr>
            <p:spPr bwMode="auto">
              <a:xfrm rot="16200000" flipH="1">
                <a:off x="305" y="3455"/>
                <a:ext cx="654" cy="56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76" name="AutoShape 11"/>
              <p:cNvCxnSpPr>
                <a:cxnSpLocks noChangeShapeType="1"/>
                <a:stCxn id="89170" idx="3"/>
                <a:endCxn id="89174" idx="1"/>
              </p:cNvCxnSpPr>
              <p:nvPr/>
            </p:nvCxnSpPr>
            <p:spPr bwMode="auto">
              <a:xfrm>
                <a:off x="672" y="3288"/>
                <a:ext cx="144" cy="2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77" name="AutoShape 12"/>
              <p:cNvCxnSpPr>
                <a:cxnSpLocks noChangeShapeType="1"/>
                <a:stCxn id="89170" idx="3"/>
                <a:endCxn id="89173" idx="1"/>
              </p:cNvCxnSpPr>
              <p:nvPr/>
            </p:nvCxnSpPr>
            <p:spPr bwMode="auto">
              <a:xfrm flipV="1">
                <a:off x="672" y="2646"/>
                <a:ext cx="144" cy="64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78" name="Rectangle 13"/>
              <p:cNvSpPr>
                <a:spLocks noChangeArrowheads="1"/>
              </p:cNvSpPr>
              <p:nvPr/>
            </p:nvSpPr>
            <p:spPr bwMode="auto">
              <a:xfrm>
                <a:off x="1248" y="2832"/>
                <a:ext cx="800" cy="21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Agricultura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(</a:t>
                </a:r>
                <a:r>
                  <a:rPr lang="en-US" sz="1000" dirty="0" err="1" smtClean="0">
                    <a:solidFill>
                      <a:srgbClr val="000000"/>
                    </a:solidFill>
                  </a:rPr>
                  <a:t>Alimento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e </a:t>
                </a:r>
                <a:r>
                  <a:rPr lang="en-US" sz="1000" dirty="0" err="1" smtClean="0">
                    <a:solidFill>
                      <a:srgbClr val="000000"/>
                    </a:solidFill>
                  </a:rPr>
                  <a:t>Energia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)</a:t>
                </a:r>
              </a:p>
            </p:txBody>
          </p:sp>
          <p:sp>
            <p:nvSpPr>
              <p:cNvPr id="89179" name="Rectangle 14"/>
              <p:cNvSpPr>
                <a:spLocks noChangeArrowheads="1"/>
              </p:cNvSpPr>
              <p:nvPr/>
            </p:nvSpPr>
            <p:spPr bwMode="auto">
              <a:xfrm>
                <a:off x="1200" y="3696"/>
                <a:ext cx="800" cy="13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outros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180" name="AutoShape 15"/>
              <p:cNvCxnSpPr>
                <a:cxnSpLocks noChangeShapeType="1"/>
                <a:stCxn id="89174" idx="0"/>
                <a:endCxn id="89178" idx="1"/>
              </p:cNvCxnSpPr>
              <p:nvPr/>
            </p:nvCxnSpPr>
            <p:spPr bwMode="auto">
              <a:xfrm rot="-5400000">
                <a:off x="1061" y="2982"/>
                <a:ext cx="229" cy="144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81" name="AutoShape 16"/>
              <p:cNvCxnSpPr>
                <a:cxnSpLocks noChangeShapeType="1"/>
                <a:stCxn id="89174" idx="2"/>
                <a:endCxn id="89179" idx="1"/>
              </p:cNvCxnSpPr>
              <p:nvPr/>
            </p:nvCxnSpPr>
            <p:spPr bwMode="auto">
              <a:xfrm rot="16200000" flipH="1">
                <a:off x="998" y="3562"/>
                <a:ext cx="307" cy="96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82" name="Rectangle 17"/>
              <p:cNvSpPr>
                <a:spLocks noChangeArrowheads="1"/>
              </p:cNvSpPr>
              <p:nvPr/>
            </p:nvSpPr>
            <p:spPr bwMode="auto">
              <a:xfrm>
                <a:off x="2160" y="3120"/>
                <a:ext cx="816" cy="240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Transferência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de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Água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Virtual</a:t>
                </a:r>
              </a:p>
            </p:txBody>
          </p:sp>
          <p:cxnSp>
            <p:nvCxnSpPr>
              <p:cNvPr id="89183" name="AutoShape 18"/>
              <p:cNvCxnSpPr>
                <a:cxnSpLocks noChangeShapeType="1"/>
                <a:stCxn id="89178" idx="2"/>
                <a:endCxn id="89182" idx="1"/>
              </p:cNvCxnSpPr>
              <p:nvPr/>
            </p:nvCxnSpPr>
            <p:spPr bwMode="auto">
              <a:xfrm rot="16200000" flipH="1">
                <a:off x="1806" y="2887"/>
                <a:ext cx="195" cy="51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84" name="AutoShape 19"/>
              <p:cNvCxnSpPr>
                <a:cxnSpLocks noChangeShapeType="1"/>
                <a:stCxn id="89179" idx="0"/>
                <a:endCxn id="89182" idx="1"/>
              </p:cNvCxnSpPr>
              <p:nvPr/>
            </p:nvCxnSpPr>
            <p:spPr bwMode="auto">
              <a:xfrm rot="-5400000">
                <a:off x="1652" y="3188"/>
                <a:ext cx="456" cy="56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sp>
        <p:nvSpPr>
          <p:cNvPr id="89093" name="Rectangle 20"/>
          <p:cNvSpPr>
            <a:spLocks noChangeArrowheads="1"/>
          </p:cNvSpPr>
          <p:nvPr/>
        </p:nvSpPr>
        <p:spPr bwMode="auto">
          <a:xfrm>
            <a:off x="4419600" y="381000"/>
            <a:ext cx="1066800" cy="3810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00"/>
                </a:solidFill>
              </a:rPr>
              <a:t>Regional</a:t>
            </a:r>
          </a:p>
        </p:txBody>
      </p:sp>
      <p:sp>
        <p:nvSpPr>
          <p:cNvPr id="89094" name="Rectangle 21"/>
          <p:cNvSpPr>
            <a:spLocks noChangeArrowheads="1"/>
          </p:cNvSpPr>
          <p:nvPr/>
        </p:nvSpPr>
        <p:spPr bwMode="auto">
          <a:xfrm>
            <a:off x="5486400" y="381000"/>
            <a:ext cx="1066800" cy="381000"/>
          </a:xfrm>
          <a:prstGeom prst="rect">
            <a:avLst/>
          </a:prstGeom>
          <a:solidFill>
            <a:srgbClr val="66FF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 err="1" smtClean="0">
                <a:solidFill>
                  <a:srgbClr val="333399"/>
                </a:solidFill>
              </a:rPr>
              <a:t>Nacional</a:t>
            </a:r>
            <a:endParaRPr lang="en-US" sz="2000" b="1" dirty="0" smtClean="0">
              <a:solidFill>
                <a:srgbClr val="333399"/>
              </a:solidFill>
            </a:endParaRPr>
          </a:p>
        </p:txBody>
      </p:sp>
      <p:sp>
        <p:nvSpPr>
          <p:cNvPr id="89095" name="Rectangle 22"/>
          <p:cNvSpPr>
            <a:spLocks noChangeArrowheads="1"/>
          </p:cNvSpPr>
          <p:nvPr/>
        </p:nvSpPr>
        <p:spPr bwMode="auto">
          <a:xfrm>
            <a:off x="6553200" y="381000"/>
            <a:ext cx="2590800" cy="3810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smtClean="0">
                <a:solidFill>
                  <a:srgbClr val="FFFF00"/>
                </a:solidFill>
              </a:rPr>
              <a:t>Local</a:t>
            </a:r>
          </a:p>
        </p:txBody>
      </p: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2971800" y="1524000"/>
            <a:ext cx="3733800" cy="1828800"/>
            <a:chOff x="1872" y="960"/>
            <a:chExt cx="2352" cy="1152"/>
          </a:xfrm>
        </p:grpSpPr>
        <p:sp>
          <p:nvSpPr>
            <p:cNvPr id="89166" name="Rectangle 24"/>
            <p:cNvSpPr>
              <a:spLocks noChangeArrowheads="1"/>
            </p:cNvSpPr>
            <p:nvPr/>
          </p:nvSpPr>
          <p:spPr bwMode="auto">
            <a:xfrm>
              <a:off x="3600" y="960"/>
              <a:ext cx="624" cy="4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smtClean="0">
                  <a:solidFill>
                    <a:srgbClr val="000000"/>
                  </a:solidFill>
                </a:rPr>
                <a:t>National/ Local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Bacia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Hidrográfica</a:t>
              </a:r>
              <a:endParaRPr lang="en-US" sz="1000" dirty="0" smtClean="0">
                <a:solidFill>
                  <a:srgbClr val="000000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Água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  <a:r>
                <a:rPr lang="en-US" sz="1000" dirty="0" err="1" smtClean="0">
                  <a:solidFill>
                    <a:srgbClr val="000000"/>
                  </a:solidFill>
                </a:rPr>
                <a:t>Subterrânea</a:t>
              </a:r>
              <a:r>
                <a:rPr lang="en-US" sz="1000" dirty="0" smtClean="0">
                  <a:solidFill>
                    <a:srgbClr val="000000"/>
                  </a:solidFill>
                </a:rPr>
                <a:t>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 err="1" smtClean="0">
                  <a:solidFill>
                    <a:srgbClr val="000000"/>
                  </a:solidFill>
                </a:rPr>
                <a:t>Bacia</a:t>
              </a:r>
              <a:endParaRPr lang="en-US" sz="800" dirty="0" smtClean="0">
                <a:solidFill>
                  <a:srgbClr val="000000"/>
                </a:solidFill>
              </a:endParaRPr>
            </a:p>
          </p:txBody>
        </p:sp>
        <p:cxnSp>
          <p:nvCxnSpPr>
            <p:cNvPr id="89167" name="AutoShape 25"/>
            <p:cNvCxnSpPr>
              <a:cxnSpLocks noChangeShapeType="1"/>
              <a:stCxn id="89156" idx="3"/>
              <a:endCxn id="89166" idx="1"/>
            </p:cNvCxnSpPr>
            <p:nvPr/>
          </p:nvCxnSpPr>
          <p:spPr bwMode="auto">
            <a:xfrm flipV="1">
              <a:off x="1872" y="1176"/>
              <a:ext cx="1728" cy="648"/>
            </a:xfrm>
            <a:prstGeom prst="bentConnector3">
              <a:avLst>
                <a:gd name="adj1" fmla="val 9276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68" name="AutoShape 26"/>
            <p:cNvCxnSpPr>
              <a:cxnSpLocks noChangeShapeType="1"/>
              <a:stCxn id="89162" idx="3"/>
              <a:endCxn id="89166" idx="0"/>
            </p:cNvCxnSpPr>
            <p:nvPr/>
          </p:nvCxnSpPr>
          <p:spPr bwMode="auto">
            <a:xfrm flipV="1">
              <a:off x="3024" y="960"/>
              <a:ext cx="888" cy="264"/>
            </a:xfrm>
            <a:prstGeom prst="bentConnector4">
              <a:avLst>
                <a:gd name="adj1" fmla="val 32431"/>
                <a:gd name="adj2" fmla="val 154546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89169" name="AutoShape 27"/>
            <p:cNvCxnSpPr>
              <a:cxnSpLocks noChangeShapeType="1"/>
              <a:stCxn id="89158" idx="3"/>
              <a:endCxn id="89166" idx="2"/>
            </p:cNvCxnSpPr>
            <p:nvPr/>
          </p:nvCxnSpPr>
          <p:spPr bwMode="auto">
            <a:xfrm flipV="1">
              <a:off x="3651" y="1392"/>
              <a:ext cx="261" cy="720"/>
            </a:xfrm>
            <a:prstGeom prst="bentConnector2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</p:grp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76200" y="1600200"/>
            <a:ext cx="5719763" cy="2057400"/>
            <a:chOff x="48" y="1008"/>
            <a:chExt cx="3603" cy="1296"/>
          </a:xfrm>
        </p:grpSpPr>
        <p:sp>
          <p:nvSpPr>
            <p:cNvPr id="89151" name="Rectangle 29"/>
            <p:cNvSpPr>
              <a:spLocks noChangeArrowheads="1"/>
            </p:cNvSpPr>
            <p:nvPr/>
          </p:nvSpPr>
          <p:spPr bwMode="auto">
            <a:xfrm>
              <a:off x="48" y="1152"/>
              <a:ext cx="624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000" dirty="0" err="1" smtClean="0">
                  <a:solidFill>
                    <a:srgbClr val="000000"/>
                  </a:solidFill>
                </a:rPr>
                <a:t>Clima</a:t>
              </a:r>
              <a:endParaRPr lang="en-US" sz="1000" dirty="0" smtClean="0">
                <a:solidFill>
                  <a:srgbClr val="000000"/>
                </a:solidFill>
              </a:endParaRPr>
            </a:p>
          </p:txBody>
        </p:sp>
        <p:grpSp>
          <p:nvGrpSpPr>
            <p:cNvPr id="9" name="Group 30"/>
            <p:cNvGrpSpPr>
              <a:grpSpLocks/>
            </p:cNvGrpSpPr>
            <p:nvPr/>
          </p:nvGrpSpPr>
          <p:grpSpPr bwMode="auto">
            <a:xfrm>
              <a:off x="360" y="1008"/>
              <a:ext cx="3291" cy="1296"/>
              <a:chOff x="360" y="1008"/>
              <a:chExt cx="3291" cy="1296"/>
            </a:xfrm>
          </p:grpSpPr>
          <p:sp>
            <p:nvSpPr>
              <p:cNvPr id="89153" name="Rectangle 31"/>
              <p:cNvSpPr>
                <a:spLocks noChangeArrowheads="1"/>
              </p:cNvSpPr>
              <p:nvPr/>
            </p:nvSpPr>
            <p:spPr bwMode="auto">
              <a:xfrm>
                <a:off x="384" y="1968"/>
                <a:ext cx="62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VARIABILIDADE</a:t>
                </a:r>
              </a:p>
            </p:txBody>
          </p:sp>
          <p:sp>
            <p:nvSpPr>
              <p:cNvPr id="89154" name="Rectangle 32"/>
              <p:cNvSpPr>
                <a:spLocks noChangeArrowheads="1"/>
              </p:cNvSpPr>
              <p:nvPr/>
            </p:nvSpPr>
            <p:spPr bwMode="auto">
              <a:xfrm>
                <a:off x="432" y="1536"/>
                <a:ext cx="624" cy="14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MUDANÇA</a:t>
                </a:r>
              </a:p>
            </p:txBody>
          </p:sp>
          <p:cxnSp>
            <p:nvCxnSpPr>
              <p:cNvPr id="89155" name="AutoShape 33"/>
              <p:cNvCxnSpPr>
                <a:cxnSpLocks noChangeShapeType="1"/>
                <a:stCxn id="89151" idx="2"/>
                <a:endCxn id="89153" idx="1"/>
              </p:cNvCxnSpPr>
              <p:nvPr/>
            </p:nvCxnSpPr>
            <p:spPr bwMode="auto">
              <a:xfrm rot="16200000" flipH="1">
                <a:off x="0" y="1656"/>
                <a:ext cx="744" cy="24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56" name="Rectangle 34"/>
              <p:cNvSpPr>
                <a:spLocks noChangeArrowheads="1"/>
              </p:cNvSpPr>
              <p:nvPr/>
            </p:nvSpPr>
            <p:spPr bwMode="auto">
              <a:xfrm>
                <a:off x="1248" y="1680"/>
                <a:ext cx="624" cy="28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FF9900"/>
                    </a:solidFill>
                  </a:rPr>
                  <a:t>SUPRIMENTO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FF9900"/>
                    </a:solidFill>
                  </a:rPr>
                  <a:t>RISCO CLIMÁTICO</a:t>
                </a:r>
                <a:endParaRPr lang="en-US" sz="1600" dirty="0" smtClean="0">
                  <a:solidFill>
                    <a:srgbClr val="FF9900"/>
                  </a:solidFill>
                </a:endParaRPr>
              </a:p>
            </p:txBody>
          </p:sp>
          <p:sp>
            <p:nvSpPr>
              <p:cNvPr id="89157" name="Rectangle 35"/>
              <p:cNvSpPr>
                <a:spLocks noChangeArrowheads="1"/>
              </p:cNvSpPr>
              <p:nvPr/>
            </p:nvSpPr>
            <p:spPr bwMode="auto">
              <a:xfrm>
                <a:off x="2208" y="1872"/>
                <a:ext cx="624" cy="43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BACIAS HIDROGRÁFICAS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700" dirty="0" smtClean="0">
                    <a:solidFill>
                      <a:srgbClr val="000000"/>
                    </a:solidFill>
                  </a:rPr>
                  <a:t>CONTINENTAIS</a:t>
                </a:r>
              </a:p>
            </p:txBody>
          </p:sp>
          <p:sp>
            <p:nvSpPr>
              <p:cNvPr id="89158" name="Rectangle 36"/>
              <p:cNvSpPr>
                <a:spLocks noChangeArrowheads="1"/>
              </p:cNvSpPr>
              <p:nvPr/>
            </p:nvSpPr>
            <p:spPr bwMode="auto">
              <a:xfrm>
                <a:off x="2928" y="1920"/>
                <a:ext cx="723" cy="38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err="1" smtClean="0">
                    <a:solidFill>
                      <a:srgbClr val="000000"/>
                    </a:solidFill>
                  </a:rPr>
                  <a:t>Transferência</a:t>
                </a:r>
                <a:r>
                  <a:rPr lang="en-US" sz="900" dirty="0" smtClean="0">
                    <a:solidFill>
                      <a:srgbClr val="000000"/>
                    </a:solidFill>
                  </a:rPr>
                  <a:t> de </a:t>
                </a:r>
                <a:r>
                  <a:rPr lang="en-US" sz="900" dirty="0" err="1" smtClean="0">
                    <a:solidFill>
                      <a:srgbClr val="000000"/>
                    </a:solidFill>
                  </a:rPr>
                  <a:t>água</a:t>
                </a:r>
                <a:r>
                  <a:rPr lang="en-US" sz="9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err="1" smtClean="0">
                    <a:solidFill>
                      <a:srgbClr val="000000"/>
                    </a:solidFill>
                  </a:rPr>
                  <a:t>internacional</a:t>
                </a:r>
                <a:endParaRPr lang="en-US" sz="9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900" dirty="0" smtClean="0">
                    <a:solidFill>
                      <a:srgbClr val="000000"/>
                    </a:solidFill>
                  </a:rPr>
                  <a:t> (Rio)</a:t>
                </a:r>
              </a:p>
            </p:txBody>
          </p:sp>
          <p:cxnSp>
            <p:nvCxnSpPr>
              <p:cNvPr id="89159" name="AutoShape 37"/>
              <p:cNvCxnSpPr>
                <a:cxnSpLocks noChangeShapeType="1"/>
                <a:stCxn id="89154" idx="3"/>
                <a:endCxn id="89156" idx="1"/>
              </p:cNvCxnSpPr>
              <p:nvPr/>
            </p:nvCxnSpPr>
            <p:spPr bwMode="auto">
              <a:xfrm>
                <a:off x="1056" y="1608"/>
                <a:ext cx="192" cy="216"/>
              </a:xfrm>
              <a:prstGeom prst="bentConnector3">
                <a:avLst>
                  <a:gd name="adj1" fmla="val 4479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60" name="AutoShape 38"/>
              <p:cNvCxnSpPr>
                <a:cxnSpLocks noChangeShapeType="1"/>
                <a:stCxn id="89153" idx="3"/>
                <a:endCxn id="89156" idx="1"/>
              </p:cNvCxnSpPr>
              <p:nvPr/>
            </p:nvCxnSpPr>
            <p:spPr bwMode="auto">
              <a:xfrm flipV="1">
                <a:off x="1008" y="1824"/>
                <a:ext cx="240" cy="216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61" name="AutoShape 39"/>
              <p:cNvCxnSpPr>
                <a:cxnSpLocks noChangeShapeType="1"/>
                <a:stCxn id="89156" idx="3"/>
                <a:endCxn id="89157" idx="1"/>
              </p:cNvCxnSpPr>
              <p:nvPr/>
            </p:nvCxnSpPr>
            <p:spPr bwMode="auto">
              <a:xfrm>
                <a:off x="1872" y="1824"/>
                <a:ext cx="336" cy="26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62" name="Rectangle 40"/>
              <p:cNvSpPr>
                <a:spLocks noChangeArrowheads="1"/>
              </p:cNvSpPr>
              <p:nvPr/>
            </p:nvSpPr>
            <p:spPr bwMode="auto">
              <a:xfrm>
                <a:off x="1248" y="1008"/>
                <a:ext cx="1776" cy="43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TRANSFERÊNCIA DE ÁGUA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smtClean="0">
                    <a:solidFill>
                      <a:srgbClr val="000000"/>
                    </a:solidFill>
                  </a:rPr>
                  <a:t>ATMOSFÉRICA</a:t>
                </a:r>
              </a:p>
            </p:txBody>
          </p:sp>
          <p:cxnSp>
            <p:nvCxnSpPr>
              <p:cNvPr id="89163" name="AutoShape 41"/>
              <p:cNvCxnSpPr>
                <a:cxnSpLocks noChangeShapeType="1"/>
                <a:stCxn id="89151" idx="3"/>
                <a:endCxn id="89162" idx="1"/>
              </p:cNvCxnSpPr>
              <p:nvPr/>
            </p:nvCxnSpPr>
            <p:spPr bwMode="auto">
              <a:xfrm>
                <a:off x="672" y="1224"/>
                <a:ext cx="576" cy="0"/>
              </a:xfrm>
              <a:prstGeom prst="straightConnector1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164" name="AutoShape 42"/>
              <p:cNvCxnSpPr>
                <a:cxnSpLocks noChangeShapeType="1"/>
                <a:stCxn id="89157" idx="3"/>
                <a:endCxn id="89158" idx="1"/>
              </p:cNvCxnSpPr>
              <p:nvPr/>
            </p:nvCxnSpPr>
            <p:spPr bwMode="auto">
              <a:xfrm>
                <a:off x="2832" y="2088"/>
                <a:ext cx="96" cy="2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65" name="AutoShape 43"/>
              <p:cNvCxnSpPr>
                <a:cxnSpLocks noChangeShapeType="1"/>
                <a:stCxn id="89151" idx="2"/>
                <a:endCxn id="89154" idx="1"/>
              </p:cNvCxnSpPr>
              <p:nvPr/>
            </p:nvCxnSpPr>
            <p:spPr bwMode="auto">
              <a:xfrm rot="16200000" flipH="1">
                <a:off x="240" y="1416"/>
                <a:ext cx="312" cy="7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</p:grp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1905000" y="3141663"/>
            <a:ext cx="6934200" cy="3487737"/>
            <a:chOff x="1200" y="1979"/>
            <a:chExt cx="4368" cy="2304"/>
          </a:xfrm>
        </p:grpSpPr>
        <p:cxnSp>
          <p:nvCxnSpPr>
            <p:cNvPr id="89120" name="AutoShape 45"/>
            <p:cNvCxnSpPr>
              <a:cxnSpLocks noChangeShapeType="1"/>
              <a:stCxn id="89130" idx="3"/>
              <a:endCxn id="89103" idx="2"/>
            </p:cNvCxnSpPr>
            <p:nvPr/>
          </p:nvCxnSpPr>
          <p:spPr bwMode="auto">
            <a:xfrm flipV="1">
              <a:off x="5040" y="1979"/>
              <a:ext cx="384" cy="763"/>
            </a:xfrm>
            <a:prstGeom prst="curvedConnector2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1200" y="1979"/>
              <a:ext cx="4368" cy="2304"/>
              <a:chOff x="1200" y="1979"/>
              <a:chExt cx="4368" cy="2304"/>
            </a:xfrm>
          </p:grpSpPr>
          <p:cxnSp>
            <p:nvCxnSpPr>
              <p:cNvPr id="89122" name="AutoShape 47"/>
              <p:cNvCxnSpPr>
                <a:cxnSpLocks noChangeShapeType="1"/>
                <a:stCxn id="89127" idx="3"/>
                <a:endCxn id="89130" idx="1"/>
              </p:cNvCxnSpPr>
              <p:nvPr/>
            </p:nvCxnSpPr>
            <p:spPr bwMode="auto">
              <a:xfrm>
                <a:off x="4320" y="2430"/>
                <a:ext cx="144" cy="312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23" name="AutoShape 48"/>
              <p:cNvCxnSpPr>
                <a:cxnSpLocks noChangeShapeType="1"/>
                <a:stCxn id="89128" idx="0"/>
                <a:endCxn id="89131" idx="2"/>
              </p:cNvCxnSpPr>
              <p:nvPr/>
            </p:nvCxnSpPr>
            <p:spPr bwMode="auto">
              <a:xfrm rot="-5400000">
                <a:off x="3725" y="3150"/>
                <a:ext cx="517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cxnSp>
            <p:nvCxnSpPr>
              <p:cNvPr id="89124" name="AutoShape 49"/>
              <p:cNvCxnSpPr>
                <a:cxnSpLocks noChangeShapeType="1"/>
                <a:stCxn id="89131" idx="3"/>
                <a:endCxn id="89130" idx="1"/>
              </p:cNvCxnSpPr>
              <p:nvPr/>
            </p:nvCxnSpPr>
            <p:spPr bwMode="auto">
              <a:xfrm flipV="1">
                <a:off x="4320" y="2742"/>
                <a:ext cx="144" cy="24"/>
              </a:xfrm>
              <a:prstGeom prst="bentConnector3">
                <a:avLst>
                  <a:gd name="adj1" fmla="val 50000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25" name="AutoShape 50"/>
              <p:cNvCxnSpPr>
                <a:cxnSpLocks noChangeShapeType="1"/>
                <a:stCxn id="89145" idx="0"/>
                <a:endCxn id="89144" idx="2"/>
              </p:cNvCxnSpPr>
              <p:nvPr/>
            </p:nvCxnSpPr>
            <p:spPr bwMode="auto">
              <a:xfrm rot="-5400000">
                <a:off x="4589" y="4014"/>
                <a:ext cx="133" cy="0"/>
              </a:xfrm>
              <a:prstGeom prst="straightConnector1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</p:cxnSp>
          <p:grpSp>
            <p:nvGrpSpPr>
              <p:cNvPr id="12" name="Group 51"/>
              <p:cNvGrpSpPr>
                <a:grpSpLocks/>
              </p:cNvGrpSpPr>
              <p:nvPr/>
            </p:nvGrpSpPr>
            <p:grpSpPr bwMode="auto">
              <a:xfrm>
                <a:off x="1200" y="1979"/>
                <a:ext cx="4368" cy="2304"/>
                <a:chOff x="1200" y="1979"/>
                <a:chExt cx="4368" cy="2304"/>
              </a:xfrm>
            </p:grpSpPr>
            <p:sp>
              <p:nvSpPr>
                <p:cNvPr id="89127" name="Rectangle 52"/>
                <p:cNvSpPr>
                  <a:spLocks noChangeArrowheads="1"/>
                </p:cNvSpPr>
                <p:nvPr/>
              </p:nvSpPr>
              <p:spPr bwMode="auto">
                <a:xfrm>
                  <a:off x="3696" y="2304"/>
                  <a:ext cx="624" cy="2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Crecimento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População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128" name="Rectangle 53"/>
                <p:cNvSpPr>
                  <a:spLocks noChangeArrowheads="1"/>
                </p:cNvSpPr>
                <p:nvPr/>
              </p:nvSpPr>
              <p:spPr bwMode="auto">
                <a:xfrm>
                  <a:off x="3648" y="3408"/>
                  <a:ext cx="672" cy="288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Crecimento</a:t>
                  </a:r>
                  <a:r>
                    <a:rPr lang="en-US" sz="1000" dirty="0" smtClean="0">
                      <a:solidFill>
                        <a:srgbClr val="000000"/>
                      </a:solidFill>
                    </a:rPr>
                    <a:t> </a:t>
                  </a: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da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Economia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29" name="AutoShape 54"/>
                <p:cNvCxnSpPr>
                  <a:cxnSpLocks noChangeShapeType="1"/>
                  <a:stCxn id="89182" idx="3"/>
                  <a:endCxn id="89128" idx="1"/>
                </p:cNvCxnSpPr>
                <p:nvPr/>
              </p:nvCxnSpPr>
              <p:spPr bwMode="auto">
                <a:xfrm>
                  <a:off x="2976" y="3240"/>
                  <a:ext cx="672" cy="312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89130" name="Rectangle 55"/>
                <p:cNvSpPr>
                  <a:spLocks noChangeArrowheads="1"/>
                </p:cNvSpPr>
                <p:nvPr/>
              </p:nvSpPr>
              <p:spPr bwMode="auto">
                <a:xfrm>
                  <a:off x="4464" y="2640"/>
                  <a:ext cx="576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Cidades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131" name="Rectangle 56"/>
                <p:cNvSpPr>
                  <a:spLocks noChangeArrowheads="1"/>
                </p:cNvSpPr>
                <p:nvPr/>
              </p:nvSpPr>
              <p:spPr bwMode="auto">
                <a:xfrm>
                  <a:off x="3648" y="2640"/>
                  <a:ext cx="672" cy="25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Migração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smtClean="0">
                      <a:solidFill>
                        <a:srgbClr val="000000"/>
                      </a:solidFill>
                    </a:rPr>
                    <a:t>Regional</a:t>
                  </a:r>
                </a:p>
              </p:txBody>
            </p:sp>
            <p:sp>
              <p:nvSpPr>
                <p:cNvPr id="89132" name="Rectangle 57"/>
                <p:cNvSpPr>
                  <a:spLocks noChangeArrowheads="1"/>
                </p:cNvSpPr>
                <p:nvPr/>
              </p:nvSpPr>
              <p:spPr bwMode="auto">
                <a:xfrm>
                  <a:off x="4896" y="3456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Agricultura</a:t>
                  </a:r>
                  <a:r>
                    <a:rPr lang="en-US" sz="1000" dirty="0" smtClean="0">
                      <a:solidFill>
                        <a:srgbClr val="000000"/>
                      </a:solidFill>
                    </a:rPr>
                    <a:t>/</a:t>
                  </a:r>
                </a:p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Pecuária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33" name="AutoShape 58"/>
                <p:cNvCxnSpPr>
                  <a:cxnSpLocks noChangeShapeType="1"/>
                  <a:stCxn id="89128" idx="3"/>
                  <a:endCxn id="89132" idx="1"/>
                </p:cNvCxnSpPr>
                <p:nvPr/>
              </p:nvCxnSpPr>
              <p:spPr bwMode="auto">
                <a:xfrm>
                  <a:off x="4320" y="3552"/>
                  <a:ext cx="576" cy="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4" name="AutoShape 59"/>
                <p:cNvCxnSpPr>
                  <a:cxnSpLocks noChangeShapeType="1"/>
                  <a:stCxn id="89173" idx="3"/>
                  <a:endCxn id="89127" idx="1"/>
                </p:cNvCxnSpPr>
                <p:nvPr/>
              </p:nvCxnSpPr>
              <p:spPr bwMode="auto">
                <a:xfrm flipV="1">
                  <a:off x="1392" y="2430"/>
                  <a:ext cx="2304" cy="21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sp>
              <p:nvSpPr>
                <p:cNvPr id="89135" name="Rectangle 60"/>
                <p:cNvSpPr>
                  <a:spLocks noChangeArrowheads="1"/>
                </p:cNvSpPr>
                <p:nvPr/>
              </p:nvSpPr>
              <p:spPr bwMode="auto">
                <a:xfrm>
                  <a:off x="4512" y="3109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Industria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36" name="AutoShape 61"/>
                <p:cNvCxnSpPr>
                  <a:cxnSpLocks noChangeShapeType="1"/>
                  <a:stCxn id="89135" idx="0"/>
                  <a:endCxn id="89130" idx="2"/>
                </p:cNvCxnSpPr>
                <p:nvPr/>
              </p:nvCxnSpPr>
              <p:spPr bwMode="auto">
                <a:xfrm rot="5400000" flipH="1">
                  <a:off x="4667" y="2928"/>
                  <a:ext cx="266" cy="96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7" name="AutoShape 62"/>
                <p:cNvCxnSpPr>
                  <a:cxnSpLocks noChangeShapeType="1"/>
                  <a:stCxn id="89128" idx="0"/>
                  <a:endCxn id="89135" idx="1"/>
                </p:cNvCxnSpPr>
                <p:nvPr/>
              </p:nvCxnSpPr>
              <p:spPr bwMode="auto">
                <a:xfrm rot="-5400000">
                  <a:off x="4149" y="3046"/>
                  <a:ext cx="197" cy="528"/>
                </a:xfrm>
                <a:prstGeom prst="bentConnector2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8" name="AutoShape 63"/>
                <p:cNvCxnSpPr>
                  <a:cxnSpLocks noChangeShapeType="1"/>
                  <a:stCxn id="89172" idx="3"/>
                  <a:endCxn id="89128" idx="1"/>
                </p:cNvCxnSpPr>
                <p:nvPr/>
              </p:nvCxnSpPr>
              <p:spPr bwMode="auto">
                <a:xfrm flipV="1">
                  <a:off x="1488" y="3552"/>
                  <a:ext cx="2160" cy="510"/>
                </a:xfrm>
                <a:prstGeom prst="bent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39" name="AutoShape 64"/>
                <p:cNvCxnSpPr>
                  <a:cxnSpLocks noChangeShapeType="1"/>
                  <a:stCxn id="89130" idx="3"/>
                  <a:endCxn id="89102" idx="2"/>
                </p:cNvCxnSpPr>
                <p:nvPr/>
              </p:nvCxnSpPr>
              <p:spPr bwMode="auto">
                <a:xfrm flipH="1" flipV="1">
                  <a:off x="4656" y="1979"/>
                  <a:ext cx="384" cy="763"/>
                </a:xfrm>
                <a:prstGeom prst="curvedConnector4">
                  <a:avLst>
                    <a:gd name="adj1" fmla="val -37500"/>
                    <a:gd name="adj2" fmla="val 56750"/>
                  </a:avLst>
                </a:prstGeom>
                <a:noFill/>
                <a:ln w="2857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0" name="AutoShape 65"/>
                <p:cNvCxnSpPr>
                  <a:cxnSpLocks noChangeShapeType="1"/>
                  <a:stCxn id="89135" idx="3"/>
                  <a:endCxn id="89102" idx="2"/>
                </p:cNvCxnSpPr>
                <p:nvPr/>
              </p:nvCxnSpPr>
              <p:spPr bwMode="auto">
                <a:xfrm flipH="1" flipV="1">
                  <a:off x="4656" y="1979"/>
                  <a:ext cx="528" cy="1232"/>
                </a:xfrm>
                <a:prstGeom prst="curvedConnector4">
                  <a:avLst>
                    <a:gd name="adj1" fmla="val -27273"/>
                    <a:gd name="adj2" fmla="val 54139"/>
                  </a:avLst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1" name="AutoShape 66"/>
                <p:cNvCxnSpPr>
                  <a:cxnSpLocks noChangeShapeType="1"/>
                  <a:stCxn id="89132" idx="3"/>
                  <a:endCxn id="89103" idx="2"/>
                </p:cNvCxnSpPr>
                <p:nvPr/>
              </p:nvCxnSpPr>
              <p:spPr bwMode="auto">
                <a:xfrm flipH="1" flipV="1">
                  <a:off x="5424" y="1979"/>
                  <a:ext cx="144" cy="1579"/>
                </a:xfrm>
                <a:prstGeom prst="curvedConnector4">
                  <a:avLst>
                    <a:gd name="adj1" fmla="val -100000"/>
                    <a:gd name="adj2" fmla="val 53259"/>
                  </a:avLst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2" name="AutoShape 67"/>
                <p:cNvCxnSpPr>
                  <a:cxnSpLocks noChangeShapeType="1"/>
                  <a:stCxn id="89132" idx="3"/>
                  <a:endCxn id="89102" idx="2"/>
                </p:cNvCxnSpPr>
                <p:nvPr/>
              </p:nvCxnSpPr>
              <p:spPr bwMode="auto">
                <a:xfrm flipH="1" flipV="1">
                  <a:off x="4656" y="1979"/>
                  <a:ext cx="912" cy="1579"/>
                </a:xfrm>
                <a:prstGeom prst="curvedConnector4">
                  <a:avLst>
                    <a:gd name="adj1" fmla="val -15792"/>
                    <a:gd name="adj2" fmla="val 53259"/>
                  </a:avLst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43" name="AutoShape 68"/>
                <p:cNvCxnSpPr>
                  <a:cxnSpLocks noChangeShapeType="1"/>
                  <a:stCxn id="89135" idx="3"/>
                  <a:endCxn id="89103" idx="2"/>
                </p:cNvCxnSpPr>
                <p:nvPr/>
              </p:nvCxnSpPr>
              <p:spPr bwMode="auto">
                <a:xfrm flipV="1">
                  <a:off x="5184" y="1979"/>
                  <a:ext cx="240" cy="1232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sp>
              <p:nvSpPr>
                <p:cNvPr id="89144" name="Rectangle 69"/>
                <p:cNvSpPr>
                  <a:spLocks noChangeArrowheads="1"/>
                </p:cNvSpPr>
                <p:nvPr/>
              </p:nvSpPr>
              <p:spPr bwMode="auto">
                <a:xfrm>
                  <a:off x="4320" y="3744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Energia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89145" name="Rectangle 70"/>
                <p:cNvSpPr>
                  <a:spLocks noChangeArrowheads="1"/>
                </p:cNvSpPr>
                <p:nvPr/>
              </p:nvSpPr>
              <p:spPr bwMode="auto">
                <a:xfrm>
                  <a:off x="4320" y="4080"/>
                  <a:ext cx="672" cy="203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000" dirty="0" err="1" smtClean="0">
                      <a:solidFill>
                        <a:srgbClr val="000000"/>
                      </a:solidFill>
                    </a:rPr>
                    <a:t>Infraestructura</a:t>
                  </a:r>
                  <a:endParaRPr lang="en-US" sz="1000" dirty="0" smtClean="0">
                    <a:solidFill>
                      <a:srgbClr val="000000"/>
                    </a:solidFill>
                  </a:endParaRPr>
                </a:p>
              </p:txBody>
            </p:sp>
            <p:cxnSp>
              <p:nvCxnSpPr>
                <p:cNvPr id="89146" name="AutoShape 71"/>
                <p:cNvCxnSpPr>
                  <a:cxnSpLocks noChangeShapeType="1"/>
                  <a:stCxn id="89172" idx="2"/>
                  <a:endCxn id="89145" idx="1"/>
                </p:cNvCxnSpPr>
                <p:nvPr/>
              </p:nvCxnSpPr>
              <p:spPr bwMode="auto">
                <a:xfrm rot="5400000" flipH="1" flipV="1">
                  <a:off x="2757" y="2625"/>
                  <a:ext cx="5" cy="3120"/>
                </a:xfrm>
                <a:prstGeom prst="bentConnector4">
                  <a:avLst>
                    <a:gd name="adj1" fmla="val -2880000"/>
                    <a:gd name="adj2" fmla="val 54616"/>
                  </a:avLst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47" name="AutoShape 72"/>
                <p:cNvCxnSpPr>
                  <a:cxnSpLocks noChangeShapeType="1"/>
                  <a:stCxn id="89128" idx="2"/>
                  <a:endCxn id="89145" idx="1"/>
                </p:cNvCxnSpPr>
                <p:nvPr/>
              </p:nvCxnSpPr>
              <p:spPr bwMode="auto">
                <a:xfrm rot="16200000" flipH="1">
                  <a:off x="3909" y="3771"/>
                  <a:ext cx="486" cy="336"/>
                </a:xfrm>
                <a:prstGeom prst="bentConnector2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 type="triangle" w="med" len="med"/>
                </a:ln>
              </p:spPr>
            </p:cxnSp>
            <p:cxnSp>
              <p:nvCxnSpPr>
                <p:cNvPr id="89148" name="AutoShape 73"/>
                <p:cNvCxnSpPr>
                  <a:cxnSpLocks noChangeShapeType="1"/>
                  <a:stCxn id="89132" idx="2"/>
                  <a:endCxn id="89144" idx="3"/>
                </p:cNvCxnSpPr>
                <p:nvPr/>
              </p:nvCxnSpPr>
              <p:spPr bwMode="auto">
                <a:xfrm rot="5400000">
                  <a:off x="5018" y="3633"/>
                  <a:ext cx="187" cy="240"/>
                </a:xfrm>
                <a:prstGeom prst="bentConnector2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</p:cxnSp>
            <p:cxnSp>
              <p:nvCxnSpPr>
                <p:cNvPr id="89149" name="AutoShape 74"/>
                <p:cNvCxnSpPr>
                  <a:cxnSpLocks noChangeShapeType="1"/>
                  <a:stCxn id="89144" idx="0"/>
                  <a:endCxn id="89135" idx="2"/>
                </p:cNvCxnSpPr>
                <p:nvPr/>
              </p:nvCxnSpPr>
              <p:spPr bwMode="auto">
                <a:xfrm rot="-5400000">
                  <a:off x="4536" y="3432"/>
                  <a:ext cx="432" cy="192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  <p:cxnSp>
              <p:nvCxnSpPr>
                <p:cNvPr id="89150" name="AutoShape 75"/>
                <p:cNvCxnSpPr>
                  <a:cxnSpLocks noChangeShapeType="1"/>
                  <a:stCxn id="89144" idx="3"/>
                  <a:endCxn id="89103" idx="2"/>
                </p:cNvCxnSpPr>
                <p:nvPr/>
              </p:nvCxnSpPr>
              <p:spPr bwMode="auto">
                <a:xfrm flipV="1">
                  <a:off x="4992" y="1979"/>
                  <a:ext cx="432" cy="1867"/>
                </a:xfrm>
                <a:prstGeom prst="curvedConnector2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</p:cxnSp>
          </p:grpSp>
        </p:grpSp>
      </p:grp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6324600" y="990600"/>
            <a:ext cx="2743200" cy="5638800"/>
            <a:chOff x="3984" y="672"/>
            <a:chExt cx="1728" cy="3552"/>
          </a:xfrm>
        </p:grpSpPr>
        <p:cxnSp>
          <p:nvCxnSpPr>
            <p:cNvPr id="89100" name="AutoShape 77"/>
            <p:cNvCxnSpPr>
              <a:cxnSpLocks noChangeShapeType="1"/>
              <a:stCxn id="89166" idx="3"/>
              <a:endCxn id="89106" idx="1"/>
            </p:cNvCxnSpPr>
            <p:nvPr/>
          </p:nvCxnSpPr>
          <p:spPr bwMode="auto">
            <a:xfrm flipV="1">
              <a:off x="4224" y="1008"/>
              <a:ext cx="240" cy="168"/>
            </a:xfrm>
            <a:prstGeom prst="bentConnector3">
              <a:avLst>
                <a:gd name="adj1" fmla="val 50000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 type="triangle" w="med" len="med"/>
            </a:ln>
          </p:spPr>
        </p:cxnSp>
        <p:grpSp>
          <p:nvGrpSpPr>
            <p:cNvPr id="14" name="Group 78"/>
            <p:cNvGrpSpPr>
              <a:grpSpLocks/>
            </p:cNvGrpSpPr>
            <p:nvPr/>
          </p:nvGrpSpPr>
          <p:grpSpPr bwMode="auto">
            <a:xfrm>
              <a:off x="3984" y="672"/>
              <a:ext cx="1728" cy="3552"/>
              <a:chOff x="3984" y="672"/>
              <a:chExt cx="1728" cy="3552"/>
            </a:xfrm>
          </p:grpSpPr>
          <p:sp>
            <p:nvSpPr>
              <p:cNvPr id="89102" name="Rectangle 79"/>
              <p:cNvSpPr>
                <a:spLocks noChangeArrowheads="1"/>
              </p:cNvSpPr>
              <p:nvPr/>
            </p:nvSpPr>
            <p:spPr bwMode="auto">
              <a:xfrm>
                <a:off x="4368" y="1776"/>
                <a:ext cx="576" cy="203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Poluição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Demanda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03" name="Rectangle 80"/>
              <p:cNvSpPr>
                <a:spLocks noChangeArrowheads="1"/>
              </p:cNvSpPr>
              <p:nvPr/>
            </p:nvSpPr>
            <p:spPr bwMode="auto">
              <a:xfrm>
                <a:off x="5136" y="1776"/>
                <a:ext cx="576" cy="203"/>
              </a:xfrm>
              <a:prstGeom prst="rect">
                <a:avLst/>
              </a:prstGeom>
              <a:solidFill>
                <a:srgbClr val="CC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Quantidade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Demanda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04" name="Rectangle 81"/>
              <p:cNvSpPr>
                <a:spLocks noChangeArrowheads="1"/>
              </p:cNvSpPr>
              <p:nvPr/>
            </p:nvSpPr>
            <p:spPr bwMode="auto">
              <a:xfrm>
                <a:off x="3984" y="1440"/>
                <a:ext cx="576" cy="203"/>
              </a:xfrm>
              <a:prstGeom prst="rect">
                <a:avLst/>
              </a:prstGeom>
              <a:solidFill>
                <a:srgbClr val="66FF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Ecossistemas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05" name="Rectangle 82"/>
              <p:cNvSpPr>
                <a:spLocks noChangeArrowheads="1"/>
              </p:cNvSpPr>
              <p:nvPr/>
            </p:nvSpPr>
            <p:spPr bwMode="auto">
              <a:xfrm>
                <a:off x="4800" y="1296"/>
                <a:ext cx="672" cy="203"/>
              </a:xfrm>
              <a:prstGeom prst="rect">
                <a:avLst/>
              </a:prstGeom>
              <a:solidFill>
                <a:srgbClr val="FF505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Conflito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:</a:t>
                </a: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Demanda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&gt; </a:t>
                </a:r>
                <a:r>
                  <a:rPr lang="en-US" sz="1000" dirty="0" err="1" smtClean="0">
                    <a:solidFill>
                      <a:srgbClr val="000000"/>
                    </a:solidFill>
                  </a:rPr>
                  <a:t>oferta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89106" name="Rectangle 83"/>
              <p:cNvSpPr>
                <a:spLocks noChangeArrowheads="1"/>
              </p:cNvSpPr>
              <p:nvPr/>
            </p:nvSpPr>
            <p:spPr bwMode="auto">
              <a:xfrm>
                <a:off x="4464" y="912"/>
                <a:ext cx="528" cy="192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FFFF00"/>
                    </a:solidFill>
                  </a:rPr>
                  <a:t>Disponibilidade</a:t>
                </a:r>
                <a:endParaRPr lang="en-US" sz="1000" dirty="0" smtClean="0">
                  <a:solidFill>
                    <a:srgbClr val="FFFF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FFFF00"/>
                    </a:solidFill>
                  </a:rPr>
                  <a:t>Hídrica</a:t>
                </a:r>
                <a:endParaRPr lang="en-US" sz="800" dirty="0" smtClean="0">
                  <a:solidFill>
                    <a:srgbClr val="FFFF00"/>
                  </a:solidFill>
                </a:endParaRPr>
              </a:p>
            </p:txBody>
          </p:sp>
          <p:cxnSp>
            <p:nvCxnSpPr>
              <p:cNvPr id="89107" name="AutoShape 84"/>
              <p:cNvCxnSpPr>
                <a:cxnSpLocks noChangeShapeType="1"/>
                <a:stCxn id="89106" idx="2"/>
                <a:endCxn id="89105" idx="1"/>
              </p:cNvCxnSpPr>
              <p:nvPr/>
            </p:nvCxnSpPr>
            <p:spPr bwMode="auto">
              <a:xfrm rot="16200000" flipH="1">
                <a:off x="4617" y="1215"/>
                <a:ext cx="294" cy="72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08" name="AutoShape 85"/>
              <p:cNvCxnSpPr>
                <a:cxnSpLocks noChangeShapeType="1"/>
                <a:stCxn id="89102" idx="3"/>
                <a:endCxn id="89110" idx="4"/>
              </p:cNvCxnSpPr>
              <p:nvPr/>
            </p:nvCxnSpPr>
            <p:spPr bwMode="auto">
              <a:xfrm flipV="1">
                <a:off x="4944" y="1728"/>
                <a:ext cx="96" cy="15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09" name="AutoShape 86"/>
              <p:cNvCxnSpPr>
                <a:cxnSpLocks noChangeShapeType="1"/>
                <a:stCxn id="89103" idx="1"/>
                <a:endCxn id="89110" idx="4"/>
              </p:cNvCxnSpPr>
              <p:nvPr/>
            </p:nvCxnSpPr>
            <p:spPr bwMode="auto">
              <a:xfrm rot="10800000">
                <a:off x="5040" y="1728"/>
                <a:ext cx="96" cy="150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10" name="Oval 87"/>
              <p:cNvSpPr>
                <a:spLocks noChangeArrowheads="1"/>
              </p:cNvSpPr>
              <p:nvPr/>
            </p:nvSpPr>
            <p:spPr bwMode="auto">
              <a:xfrm>
                <a:off x="4992" y="1680"/>
                <a:ext cx="96" cy="48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mtClean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89111" name="AutoShape 88"/>
              <p:cNvCxnSpPr>
                <a:cxnSpLocks noChangeShapeType="1"/>
                <a:stCxn id="89110" idx="0"/>
                <a:endCxn id="89105" idx="2"/>
              </p:cNvCxnSpPr>
              <p:nvPr/>
            </p:nvCxnSpPr>
            <p:spPr bwMode="auto">
              <a:xfrm rot="-5400000">
                <a:off x="4997" y="1542"/>
                <a:ext cx="181" cy="96"/>
              </a:xfrm>
              <a:prstGeom prst="bentConnector3">
                <a:avLst>
                  <a:gd name="adj1" fmla="val 49722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12" name="AutoShape 89"/>
              <p:cNvCxnSpPr>
                <a:cxnSpLocks noChangeShapeType="1"/>
                <a:stCxn id="89106" idx="2"/>
                <a:endCxn id="89104" idx="3"/>
              </p:cNvCxnSpPr>
              <p:nvPr/>
            </p:nvCxnSpPr>
            <p:spPr bwMode="auto">
              <a:xfrm rot="5400000">
                <a:off x="4425" y="1239"/>
                <a:ext cx="438" cy="168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cxnSp>
            <p:nvCxnSpPr>
              <p:cNvPr id="89113" name="AutoShape 90"/>
              <p:cNvCxnSpPr>
                <a:cxnSpLocks noChangeShapeType="1"/>
                <a:stCxn id="89110" idx="2"/>
                <a:endCxn id="89104" idx="2"/>
              </p:cNvCxnSpPr>
              <p:nvPr/>
            </p:nvCxnSpPr>
            <p:spPr bwMode="auto">
              <a:xfrm rot="10800000">
                <a:off x="4272" y="1643"/>
                <a:ext cx="720" cy="61"/>
              </a:xfrm>
              <a:prstGeom prst="bentConnector2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14" name="Rectangle 91"/>
              <p:cNvSpPr>
                <a:spLocks noChangeArrowheads="1"/>
              </p:cNvSpPr>
              <p:nvPr/>
            </p:nvSpPr>
            <p:spPr bwMode="auto">
              <a:xfrm>
                <a:off x="5088" y="816"/>
                <a:ext cx="528" cy="299"/>
              </a:xfrm>
              <a:prstGeom prst="rect">
                <a:avLst/>
              </a:prstGeom>
              <a:solidFill>
                <a:srgbClr val="FFCC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Deplecionamento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000" dirty="0" err="1" smtClean="0">
                    <a:solidFill>
                      <a:srgbClr val="000000"/>
                    </a:solidFill>
                  </a:rPr>
                  <a:t>Recurso</a:t>
                </a:r>
                <a:endParaRPr lang="en-US" sz="1000" dirty="0" smtClean="0">
                  <a:solidFill>
                    <a:srgbClr val="000000"/>
                  </a:solidFill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dirty="0" smtClean="0">
                    <a:solidFill>
                      <a:srgbClr val="000000"/>
                    </a:solidFill>
                  </a:rPr>
                  <a:t>(mining)</a:t>
                </a:r>
                <a:r>
                  <a:rPr lang="en-US" sz="1000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cxnSp>
            <p:nvCxnSpPr>
              <p:cNvPr id="89115" name="AutoShape 92"/>
              <p:cNvCxnSpPr>
                <a:cxnSpLocks noChangeShapeType="1"/>
                <a:stCxn id="89110" idx="6"/>
                <a:endCxn id="89114" idx="3"/>
              </p:cNvCxnSpPr>
              <p:nvPr/>
            </p:nvCxnSpPr>
            <p:spPr bwMode="auto">
              <a:xfrm flipV="1">
                <a:off x="5088" y="966"/>
                <a:ext cx="528" cy="738"/>
              </a:xfrm>
              <a:prstGeom prst="bentConnector3">
                <a:avLst>
                  <a:gd name="adj1" fmla="val 110037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</p:spPr>
          </p:cxnSp>
          <p:sp>
            <p:nvSpPr>
              <p:cNvPr id="89116" name="Line 93"/>
              <p:cNvSpPr>
                <a:spLocks noChangeShapeType="1"/>
              </p:cNvSpPr>
              <p:nvPr/>
            </p:nvSpPr>
            <p:spPr bwMode="auto">
              <a:xfrm>
                <a:off x="4992" y="417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117" name="Oval 94"/>
              <p:cNvSpPr>
                <a:spLocks noChangeArrowheads="1"/>
              </p:cNvSpPr>
              <p:nvPr/>
            </p:nvSpPr>
            <p:spPr bwMode="auto">
              <a:xfrm>
                <a:off x="5184" y="4128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9118" name="Oval 95"/>
              <p:cNvSpPr>
                <a:spLocks noChangeArrowheads="1"/>
              </p:cNvSpPr>
              <p:nvPr/>
            </p:nvSpPr>
            <p:spPr bwMode="auto">
              <a:xfrm>
                <a:off x="4656" y="67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smtClean="0">
                    <a:solidFill>
                      <a:srgbClr val="000000"/>
                    </a:solidFill>
                  </a:rPr>
                  <a:t>1</a:t>
                </a:r>
              </a:p>
            </p:txBody>
          </p:sp>
          <p:sp>
            <p:nvSpPr>
              <p:cNvPr id="89119" name="Line 96"/>
              <p:cNvSpPr>
                <a:spLocks noChangeShapeType="1"/>
              </p:cNvSpPr>
              <p:nvPr/>
            </p:nvSpPr>
            <p:spPr bwMode="auto">
              <a:xfrm>
                <a:off x="4704" y="768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pt-BR" smtClean="0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5" name="Group 96"/>
          <p:cNvGrpSpPr>
            <a:grpSpLocks/>
          </p:cNvGrpSpPr>
          <p:nvPr/>
        </p:nvGrpSpPr>
        <p:grpSpPr bwMode="auto">
          <a:xfrm>
            <a:off x="5791200" y="1828800"/>
            <a:ext cx="3048000" cy="1905000"/>
            <a:chOff x="3648" y="1152"/>
            <a:chExt cx="1920" cy="1200"/>
          </a:xfrm>
        </p:grpSpPr>
        <p:grpSp>
          <p:nvGrpSpPr>
            <p:cNvPr id="16" name="Group 97"/>
            <p:cNvGrpSpPr>
              <a:grpSpLocks/>
            </p:cNvGrpSpPr>
            <p:nvPr/>
          </p:nvGrpSpPr>
          <p:grpSpPr bwMode="auto">
            <a:xfrm>
              <a:off x="4224" y="1152"/>
              <a:ext cx="1344" cy="1200"/>
              <a:chOff x="4224" y="1152"/>
              <a:chExt cx="1344" cy="1200"/>
            </a:xfrm>
          </p:grpSpPr>
          <p:sp>
            <p:nvSpPr>
              <p:cNvPr id="109" name="Oval 98"/>
              <p:cNvSpPr>
                <a:spLocks noChangeArrowheads="1"/>
              </p:cNvSpPr>
              <p:nvPr/>
            </p:nvSpPr>
            <p:spPr bwMode="auto">
              <a:xfrm>
                <a:off x="4560" y="2160"/>
                <a:ext cx="1008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FFFFFF"/>
                    </a:solidFill>
                  </a:rPr>
                  <a:t>Eficiência</a:t>
                </a:r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0" name="Oval 99"/>
              <p:cNvSpPr>
                <a:spLocks noChangeArrowheads="1"/>
              </p:cNvSpPr>
              <p:nvPr/>
            </p:nvSpPr>
            <p:spPr bwMode="auto">
              <a:xfrm>
                <a:off x="4560" y="1536"/>
                <a:ext cx="1008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err="1" smtClean="0">
                    <a:solidFill>
                      <a:srgbClr val="FFFFFF"/>
                    </a:solidFill>
                  </a:rPr>
                  <a:t>Alocação</a:t>
                </a:r>
                <a:endParaRPr lang="en-US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11" name="Oval 100"/>
              <p:cNvSpPr>
                <a:spLocks noChangeArrowheads="1"/>
              </p:cNvSpPr>
              <p:nvPr/>
            </p:nvSpPr>
            <p:spPr bwMode="auto">
              <a:xfrm>
                <a:off x="4224" y="1152"/>
                <a:ext cx="1008" cy="19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dirty="0" smtClean="0">
                    <a:solidFill>
                      <a:srgbClr val="FFFFFF"/>
                    </a:solidFill>
                  </a:rPr>
                  <a:t>Infrastructure</a:t>
                </a:r>
              </a:p>
            </p:txBody>
          </p:sp>
        </p:grpSp>
        <p:sp>
          <p:nvSpPr>
            <p:cNvPr id="108" name="Oval 101"/>
            <p:cNvSpPr>
              <a:spLocks noChangeArrowheads="1"/>
            </p:cNvSpPr>
            <p:nvPr/>
          </p:nvSpPr>
          <p:spPr bwMode="auto">
            <a:xfrm>
              <a:off x="3648" y="1632"/>
              <a:ext cx="1008" cy="432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FFFFFF"/>
                  </a:solidFill>
                </a:rPr>
                <a:t>Sustentabilidade</a:t>
              </a:r>
              <a:endParaRPr lang="en-US" dirty="0" smtClean="0">
                <a:solidFill>
                  <a:srgbClr val="FFFFFF"/>
                </a:solidFill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 err="1" smtClean="0">
                  <a:solidFill>
                    <a:srgbClr val="FFFFFF"/>
                  </a:solidFill>
                </a:rPr>
                <a:t>Ecossistemas</a:t>
              </a:r>
              <a:endParaRPr lang="en-US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12" name="Oval 102"/>
          <p:cNvSpPr>
            <a:spLocks noChangeArrowheads="1"/>
          </p:cNvSpPr>
          <p:nvPr/>
        </p:nvSpPr>
        <p:spPr bwMode="auto">
          <a:xfrm>
            <a:off x="3657600" y="4365104"/>
            <a:ext cx="1905000" cy="511696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Distorções</a:t>
            </a:r>
            <a:r>
              <a:rPr lang="en-US" dirty="0" smtClean="0">
                <a:solidFill>
                  <a:srgbClr val="FFFFFF"/>
                </a:solidFill>
              </a:rPr>
              <a:t> de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FFFFFF"/>
                </a:solidFill>
              </a:rPr>
              <a:t>Mercado</a:t>
            </a:r>
          </a:p>
        </p:txBody>
      </p:sp>
      <p:sp>
        <p:nvSpPr>
          <p:cNvPr id="113" name="Oval 103"/>
          <p:cNvSpPr>
            <a:spLocks noChangeArrowheads="1"/>
          </p:cNvSpPr>
          <p:nvPr/>
        </p:nvSpPr>
        <p:spPr bwMode="auto">
          <a:xfrm>
            <a:off x="1619672" y="3212976"/>
            <a:ext cx="2037928" cy="673224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Gerenciamento</a:t>
            </a:r>
            <a:r>
              <a:rPr lang="en-US" dirty="0" smtClean="0">
                <a:solidFill>
                  <a:srgbClr val="FFFFFF"/>
                </a:solidFill>
              </a:rPr>
              <a:t> do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Risco</a:t>
            </a:r>
            <a:r>
              <a:rPr lang="en-US" dirty="0" smtClean="0">
                <a:solidFill>
                  <a:srgbClr val="FFFFFF"/>
                </a:solidFill>
              </a:rPr>
              <a:t> Climático</a:t>
            </a:r>
          </a:p>
        </p:txBody>
      </p:sp>
      <p:sp>
        <p:nvSpPr>
          <p:cNvPr id="114" name="Oval 104"/>
          <p:cNvSpPr>
            <a:spLocks noChangeArrowheads="1"/>
          </p:cNvSpPr>
          <p:nvPr/>
        </p:nvSpPr>
        <p:spPr bwMode="auto">
          <a:xfrm>
            <a:off x="4038600" y="3733800"/>
            <a:ext cx="1752600" cy="533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Colaboração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 err="1" smtClean="0">
                <a:solidFill>
                  <a:srgbClr val="FFFFFF"/>
                </a:solidFill>
              </a:rPr>
              <a:t>Internacional</a:t>
            </a:r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 animBg="1"/>
      <p:bldP spid="1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2181</TotalTime>
  <Words>1375</Words>
  <Application>Microsoft Office PowerPoint</Application>
  <PresentationFormat>Apresentação na tela (4:3)</PresentationFormat>
  <Paragraphs>430</Paragraphs>
  <Slides>46</Slides>
  <Notes>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2</vt:i4>
      </vt:variant>
      <vt:variant>
        <vt:lpstr>Títulos de slides</vt:lpstr>
      </vt:variant>
      <vt:variant>
        <vt:i4>46</vt:i4>
      </vt:variant>
    </vt:vector>
  </HeadingPairs>
  <TitlesOfParts>
    <vt:vector size="49" baseType="lpstr">
      <vt:lpstr>Mediano</vt:lpstr>
      <vt:lpstr>Imagem de bitmap</vt:lpstr>
      <vt:lpstr>Gráfico</vt:lpstr>
      <vt:lpstr>A problemática do clima e recursos hídricos </vt:lpstr>
      <vt:lpstr>Tópicos</vt:lpstr>
      <vt:lpstr>Introdução</vt:lpstr>
      <vt:lpstr>Introdução</vt:lpstr>
      <vt:lpstr>Água da Escala Global a Escala Local</vt:lpstr>
      <vt:lpstr>Apresentação do PowerPoint</vt:lpstr>
      <vt:lpstr>Balanço Hídrico no Reservatório</vt:lpstr>
      <vt:lpstr>ESTRUTURA DO PROBLEMA DA ÁGUA: DIAGRAMA DE INTERINFLUÊNCIA</vt:lpstr>
      <vt:lpstr>ESTRUTURA DO PROBLEMA DA ÁGUA: DIAGRAMA DE INTERINFLUÊNCIA</vt:lpstr>
      <vt:lpstr>Nexo: água, energia e clima</vt:lpstr>
      <vt:lpstr>Nexos: água, energia e clima</vt:lpstr>
      <vt:lpstr>Clima: equilíbrio complexo</vt:lpstr>
      <vt:lpstr>Climatologia da precipitação na américa do sul</vt:lpstr>
      <vt:lpstr>Energia x clima</vt:lpstr>
      <vt:lpstr>Apresentação do PowerPoint</vt:lpstr>
      <vt:lpstr>Escalas temporais de planejamento</vt:lpstr>
      <vt:lpstr>Escalas Temporais x Clima</vt:lpstr>
      <vt:lpstr>Variabilidade Climática</vt:lpstr>
      <vt:lpstr>A problemática do clima e as múltiplas escalas de planejamento- SIN</vt:lpstr>
      <vt:lpstr>Fortaleza Rain 1849-2006</vt:lpstr>
      <vt:lpstr>SAHEL</vt:lpstr>
      <vt:lpstr>O clima e a variabilidade climática</vt:lpstr>
      <vt:lpstr> Diferentes Escalas de Previsão</vt:lpstr>
      <vt:lpstr>Estacionariedade e o planejamento</vt:lpstr>
      <vt:lpstr>Apresentação do PowerPoint</vt:lpstr>
      <vt:lpstr>Apresentação do PowerPoint</vt:lpstr>
      <vt:lpstr>Semi-arid region: Low  Precipitation and High Evaporation</vt:lpstr>
      <vt:lpstr>Apresentação do PowerPoint</vt:lpstr>
      <vt:lpstr>Condicionantes Globais do Regime de Chuvas: Transporte de umidade e calor </vt:lpstr>
      <vt:lpstr>Heterogneidade do Espaço Físico e Social</vt:lpstr>
      <vt:lpstr>Apresentação do PowerPoint</vt:lpstr>
      <vt:lpstr>Vulnerabilidade Social às Secas </vt:lpstr>
      <vt:lpstr>Apresentação do PowerPoint</vt:lpstr>
      <vt:lpstr>Apresentação do PowerPoint</vt:lpstr>
      <vt:lpstr>Apresentação do PowerPoint</vt:lpstr>
      <vt:lpstr>Monitor de Seca</vt:lpstr>
      <vt:lpstr>Necessidade de Planejamento de Secas</vt:lpstr>
      <vt:lpstr>Gestão de Risco de Secas</vt:lpstr>
      <vt:lpstr>GESTÃO DE RECURSOS HÍDRICOS e Segurança Hídrica</vt:lpstr>
      <vt:lpstr>Fundamento da Gestão do Risco Climático</vt:lpstr>
      <vt:lpstr>Definição de Risco</vt:lpstr>
      <vt:lpstr>Gerenciamento do Risco Climático</vt:lpstr>
      <vt:lpstr>RISCO CLIMÁTICO ALTA VARIABILIDADE TEMPORAL DAS PRECIPITAÇÕES E VAZÕES</vt:lpstr>
      <vt:lpstr>Apresentação do PowerPoint</vt:lpstr>
      <vt:lpstr>Evolução dos Estoques de Água no Ceará </vt:lpstr>
      <vt:lpstr>Conclusões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MUDANÇAS CLIMÁTICAS E OS RECURSOS HÍDRICOS:  Mudanças Climáticas e suas implicações nos recursos hídricos e sustentabilidade da agricultura</dc:title>
  <dc:creator>Cleiton Silveira</dc:creator>
  <cp:lastModifiedBy>usuario</cp:lastModifiedBy>
  <cp:revision>88</cp:revision>
  <dcterms:created xsi:type="dcterms:W3CDTF">2013-08-08T16:41:03Z</dcterms:created>
  <dcterms:modified xsi:type="dcterms:W3CDTF">2018-06-04T19:06:40Z</dcterms:modified>
</cp:coreProperties>
</file>