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74" r:id="rId3"/>
    <p:sldId id="288" r:id="rId4"/>
    <p:sldId id="260" r:id="rId5"/>
    <p:sldId id="275" r:id="rId6"/>
    <p:sldId id="28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6" r:id="rId15"/>
    <p:sldId id="283" r:id="rId16"/>
    <p:sldId id="284" r:id="rId17"/>
    <p:sldId id="285" r:id="rId18"/>
    <p:sldId id="290" r:id="rId19"/>
    <p:sldId id="291" r:id="rId20"/>
    <p:sldId id="287" r:id="rId21"/>
    <p:sldId id="268" r:id="rId22"/>
    <p:sldId id="272" r:id="rId23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63C0-D1AD-4365-B858-35AE0429F160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771E-8709-4551-81FC-004D5CB44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4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077A7-F8A9-41CE-AEA6-306922697580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CCBED-1061-4B7F-B4FA-2497E3C27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96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3256" y="2156421"/>
            <a:ext cx="9144000" cy="1364105"/>
          </a:xfrm>
        </p:spPr>
        <p:txBody>
          <a:bodyPr anchor="b">
            <a:normAutofit/>
          </a:bodyPr>
          <a:lstStyle>
            <a:lvl1pPr algn="l">
              <a:defRPr sz="4400"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Insira o título de sua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13256" y="3543347"/>
            <a:ext cx="6790005" cy="1115057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rgbClr val="269338"/>
                </a:solidFill>
                <a:latin typeface="Raleway Thin" panose="020B02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Insira o Subtítulo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2155A9AF-D5EB-44EC-A938-A33DA928D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38" y="1511300"/>
            <a:ext cx="9144000" cy="622300"/>
          </a:xfrm>
        </p:spPr>
        <p:txBody>
          <a:bodyPr/>
          <a:lstStyle>
            <a:lvl1pPr marL="0" indent="0">
              <a:buNone/>
              <a:defRPr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  <a:lvl2pPr marL="457200" indent="0">
              <a:buNone/>
              <a:defRPr>
                <a:solidFill>
                  <a:srgbClr val="269338"/>
                </a:solidFill>
              </a:defRPr>
            </a:lvl2pPr>
            <a:lvl3pPr marL="914400" indent="0">
              <a:buNone/>
              <a:defRPr>
                <a:solidFill>
                  <a:srgbClr val="269338"/>
                </a:solidFill>
              </a:defRPr>
            </a:lvl3pPr>
            <a:lvl4pPr marL="1371600" indent="0">
              <a:buNone/>
              <a:defRPr>
                <a:solidFill>
                  <a:srgbClr val="269338"/>
                </a:solidFill>
              </a:defRPr>
            </a:lvl4pPr>
            <a:lvl5pPr marL="1828800" indent="0">
              <a:buNone/>
              <a:defRPr>
                <a:solidFill>
                  <a:srgbClr val="269338"/>
                </a:solidFill>
              </a:defRPr>
            </a:lvl5pPr>
          </a:lstStyle>
          <a:p>
            <a:pPr lvl="0"/>
            <a:r>
              <a:rPr lang="pt-BR" dirty="0"/>
              <a:t>CURSO</a:t>
            </a:r>
          </a:p>
        </p:txBody>
      </p:sp>
    </p:spTree>
    <p:extLst>
      <p:ext uri="{BB962C8B-B14F-4D97-AF65-F5344CB8AC3E}">
        <p14:creationId xmlns:p14="http://schemas.microsoft.com/office/powerpoint/2010/main" val="334827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2738" y="2550619"/>
            <a:ext cx="9144000" cy="96990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rgbClr val="269338"/>
                </a:solidFill>
                <a:latin typeface="+mn-lt"/>
              </a:defRPr>
            </a:lvl1pPr>
          </a:lstStyle>
          <a:p>
            <a:r>
              <a:rPr lang="pt-BR" dirty="0" smtClean="0"/>
              <a:t>Disciplina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12738" y="3543347"/>
            <a:ext cx="4411144" cy="153665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rgbClr val="26933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Tema da Aula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2155A9AF-D5EB-44EC-A938-A33DA928D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38" y="1511300"/>
            <a:ext cx="9144000" cy="622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69338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269338"/>
                </a:solidFill>
              </a:defRPr>
            </a:lvl2pPr>
            <a:lvl3pPr marL="914400" indent="0">
              <a:buNone/>
              <a:defRPr>
                <a:solidFill>
                  <a:srgbClr val="269338"/>
                </a:solidFill>
              </a:defRPr>
            </a:lvl3pPr>
            <a:lvl4pPr marL="1371600" indent="0">
              <a:buNone/>
              <a:defRPr>
                <a:solidFill>
                  <a:srgbClr val="269338"/>
                </a:solidFill>
              </a:defRPr>
            </a:lvl4pPr>
            <a:lvl5pPr marL="1828800" indent="0">
              <a:buNone/>
              <a:defRPr>
                <a:solidFill>
                  <a:srgbClr val="269338"/>
                </a:solidFill>
              </a:defRPr>
            </a:lvl5pPr>
          </a:lstStyle>
          <a:p>
            <a:pPr lvl="0"/>
            <a:r>
              <a:rPr lang="pt-BR" dirty="0" smtClean="0"/>
              <a:t>Professor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B1CA347-A0A8-4B24-A6FD-256E10DD1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451171"/>
            <a:ext cx="6146018" cy="643110"/>
          </a:xfrm>
          <a:prstGeom prst="rect">
            <a:avLst/>
          </a:prstGeom>
        </p:spPr>
      </p:pic>
      <p:sp>
        <p:nvSpPr>
          <p:cNvPr id="6" name="Espaço Reservado para Texto 12">
            <a:extLst>
              <a:ext uri="{FF2B5EF4-FFF2-40B4-BE49-F238E27FC236}">
                <a16:creationId xmlns="" xmlns:a16="http://schemas.microsoft.com/office/drawing/2014/main" id="{2155A9AF-D5EB-44EC-A938-A33DA928D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738" y="2133600"/>
            <a:ext cx="9144000" cy="4170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69338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269338"/>
                </a:solidFill>
              </a:defRPr>
            </a:lvl2pPr>
            <a:lvl3pPr marL="914400" indent="0">
              <a:buNone/>
              <a:defRPr>
                <a:solidFill>
                  <a:srgbClr val="269338"/>
                </a:solidFill>
              </a:defRPr>
            </a:lvl3pPr>
            <a:lvl4pPr marL="1371600" indent="0">
              <a:buNone/>
              <a:defRPr>
                <a:solidFill>
                  <a:srgbClr val="269338"/>
                </a:solidFill>
              </a:defRPr>
            </a:lvl4pPr>
            <a:lvl5pPr marL="1828800" indent="0">
              <a:buNone/>
              <a:defRPr>
                <a:solidFill>
                  <a:srgbClr val="269338"/>
                </a:solidFill>
              </a:defRPr>
            </a:lvl5pPr>
          </a:lstStyle>
          <a:p>
            <a:pPr lvl="0"/>
            <a:r>
              <a:rPr lang="pt-BR" dirty="0" smtClean="0"/>
              <a:t>Curso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90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esentação do Profes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200400" y="1825625"/>
            <a:ext cx="8153400" cy="3787775"/>
          </a:xfrm>
        </p:spPr>
        <p:txBody>
          <a:bodyPr/>
          <a:lstStyle>
            <a:lvl1pPr marL="0" indent="0">
              <a:buNone/>
              <a:defRPr>
                <a:latin typeface="Raleway Thin" panose="020B02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Sobre o professor (Currículo)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901700" y="1930400"/>
            <a:ext cx="1714500" cy="1714500"/>
          </a:xfrm>
          <a:prstGeom prst="ellipse">
            <a:avLst/>
          </a:prstGeom>
          <a:solidFill>
            <a:srgbClr val="269338"/>
          </a:solidFill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SUA FOTO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2933700" y="1885950"/>
            <a:ext cx="0" cy="3517900"/>
          </a:xfrm>
          <a:prstGeom prst="line">
            <a:avLst/>
          </a:prstGeom>
          <a:ln>
            <a:solidFill>
              <a:srgbClr val="269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98900"/>
            <a:ext cx="1841500" cy="17145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NOME E SOBRENOME DO PROFESSOR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38200" y="503583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69338"/>
                </a:solidFill>
                <a:latin typeface="Raleway Medium" panose="020B0603030101060003" pitchFamily="34" charset="0"/>
              </a:rPr>
              <a:t>APRESENTAÇÃO DO PROFESSOR</a:t>
            </a:r>
          </a:p>
        </p:txBody>
      </p:sp>
    </p:spTree>
    <p:extLst>
      <p:ext uri="{BB962C8B-B14F-4D97-AF65-F5344CB8AC3E}">
        <p14:creationId xmlns:p14="http://schemas.microsoft.com/office/powerpoint/2010/main" val="310846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7911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838200" y="1272209"/>
            <a:ext cx="10515600" cy="4341191"/>
          </a:xfrm>
        </p:spPr>
        <p:txBody>
          <a:bodyPr/>
          <a:lstStyle>
            <a:lvl1pPr marL="0" indent="0">
              <a:buNone/>
              <a:defRPr baseline="0">
                <a:latin typeface="Raleway Thin" panose="020B02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Textos preferencialmente compactos</a:t>
            </a:r>
          </a:p>
        </p:txBody>
      </p:sp>
    </p:spTree>
    <p:extLst>
      <p:ext uri="{BB962C8B-B14F-4D97-AF65-F5344CB8AC3E}">
        <p14:creationId xmlns:p14="http://schemas.microsoft.com/office/powerpoint/2010/main" val="11562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69338"/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01671"/>
          </a:xfrm>
        </p:spPr>
        <p:txBody>
          <a:bodyPr>
            <a:normAutofit/>
          </a:bodyPr>
          <a:lstStyle>
            <a:lvl1pPr marL="0" indent="0">
              <a:buNone/>
              <a:defRPr lang="pt-BR" smtClean="0">
                <a:latin typeface="Raleway Light" panose="020B04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9349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76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272210"/>
            <a:ext cx="5180400" cy="4633915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272210"/>
            <a:ext cx="5180400" cy="4633915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506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77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28359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aleway Light" panose="020B04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107509"/>
            <a:ext cx="5157787" cy="3768636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28359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aleway Light" panose="020B04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107509"/>
            <a:ext cx="5183188" cy="3768636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0780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75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cerramento">
    <p:bg>
      <p:bgPr>
        <a:solidFill>
          <a:srgbClr val="269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E6580B5-7AC7-4783-BEB2-BAD29AC5E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15" y="3008949"/>
            <a:ext cx="8040971" cy="840102"/>
          </a:xfrm>
          <a:prstGeom prst="rect">
            <a:avLst/>
          </a:prstGeom>
        </p:spPr>
      </p:pic>
      <p:sp>
        <p:nvSpPr>
          <p:cNvPr id="4" name="Retângulo 1">
            <a:extLst>
              <a:ext uri="{FF2B5EF4-FFF2-40B4-BE49-F238E27FC236}">
                <a16:creationId xmlns="" xmlns:a16="http://schemas.microsoft.com/office/drawing/2014/main" id="{C28D34E3-1375-47E9-A45B-037CB66A6036}"/>
              </a:ext>
            </a:extLst>
          </p:cNvPr>
          <p:cNvSpPr/>
          <p:nvPr userDrawn="1"/>
        </p:nvSpPr>
        <p:spPr>
          <a:xfrm>
            <a:off x="11346468" y="6012468"/>
            <a:ext cx="845532" cy="845532"/>
          </a:xfrm>
          <a:custGeom>
            <a:avLst/>
            <a:gdLst>
              <a:gd name="connsiteX0" fmla="*/ 0 w 845532"/>
              <a:gd name="connsiteY0" fmla="*/ 0 h 845532"/>
              <a:gd name="connsiteX1" fmla="*/ 845532 w 845532"/>
              <a:gd name="connsiteY1" fmla="*/ 0 h 845532"/>
              <a:gd name="connsiteX2" fmla="*/ 845532 w 845532"/>
              <a:gd name="connsiteY2" fmla="*/ 845532 h 845532"/>
              <a:gd name="connsiteX3" fmla="*/ 0 w 845532"/>
              <a:gd name="connsiteY3" fmla="*/ 845532 h 845532"/>
              <a:gd name="connsiteX4" fmla="*/ 0 w 845532"/>
              <a:gd name="connsiteY4" fmla="*/ 0 h 845532"/>
              <a:gd name="connsiteX0" fmla="*/ 434715 w 845532"/>
              <a:gd name="connsiteY0" fmla="*/ 434715 h 845532"/>
              <a:gd name="connsiteX1" fmla="*/ 845532 w 845532"/>
              <a:gd name="connsiteY1" fmla="*/ 0 h 845532"/>
              <a:gd name="connsiteX2" fmla="*/ 845532 w 845532"/>
              <a:gd name="connsiteY2" fmla="*/ 845532 h 845532"/>
              <a:gd name="connsiteX3" fmla="*/ 0 w 845532"/>
              <a:gd name="connsiteY3" fmla="*/ 845532 h 845532"/>
              <a:gd name="connsiteX4" fmla="*/ 434715 w 845532"/>
              <a:gd name="connsiteY4" fmla="*/ 434715 h 845532"/>
              <a:gd name="connsiteX0" fmla="*/ 415665 w 845532"/>
              <a:gd name="connsiteY0" fmla="*/ 427571 h 845532"/>
              <a:gd name="connsiteX1" fmla="*/ 845532 w 845532"/>
              <a:gd name="connsiteY1" fmla="*/ 0 h 845532"/>
              <a:gd name="connsiteX2" fmla="*/ 845532 w 845532"/>
              <a:gd name="connsiteY2" fmla="*/ 845532 h 845532"/>
              <a:gd name="connsiteX3" fmla="*/ 0 w 845532"/>
              <a:gd name="connsiteY3" fmla="*/ 845532 h 845532"/>
              <a:gd name="connsiteX4" fmla="*/ 415665 w 845532"/>
              <a:gd name="connsiteY4" fmla="*/ 427571 h 8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532" h="845532">
                <a:moveTo>
                  <a:pt x="415665" y="427571"/>
                </a:moveTo>
                <a:lnTo>
                  <a:pt x="845532" y="0"/>
                </a:lnTo>
                <a:lnTo>
                  <a:pt x="845532" y="845532"/>
                </a:lnTo>
                <a:lnTo>
                  <a:pt x="0" y="845532"/>
                </a:lnTo>
                <a:lnTo>
                  <a:pt x="415665" y="427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45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96F0-C35E-4FC1-B6F2-C79FE8956B95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F421-F502-4937-81D6-396ADC3FC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98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Psicologia da Educação</a:t>
            </a:r>
            <a:endParaRPr lang="pt-BR" dirty="0"/>
          </a:p>
        </p:txBody>
      </p:sp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335315" y="4390014"/>
            <a:ext cx="4411144" cy="49807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t-BR" b="1" dirty="0" smtClean="0"/>
              <a:t>Unidade I – Psicologia: conceito e contribuições para a educação</a:t>
            </a:r>
            <a:endParaRPr lang="pt-BR" b="1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 smtClean="0"/>
              <a:t>Profa</a:t>
            </a:r>
            <a:r>
              <a:rPr lang="pt-BR" dirty="0" smtClean="0"/>
              <a:t> Carolina Pereira Nunes</a:t>
            </a:r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Licenciatura em Matemática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9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1394" y="365126"/>
            <a:ext cx="7092779" cy="77911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>
                <a:latin typeface="+mn-lt"/>
              </a:rPr>
              <a:t>Com o advento da Modernidade surge a necessidade de uma nova forma de pensar o mundo e o homem, influenciada pelas transformações sociais decorrentes do surgimento do capitalismo e da Revolução Industrial.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Surge então a ideia de “indivíduo” que solidifica-se  na contemporaneidade.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44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2010" y="365126"/>
            <a:ext cx="6779741" cy="77911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20866"/>
          </a:xfrm>
        </p:spPr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>
                <a:latin typeface="+mn-lt"/>
              </a:rPr>
              <a:t>No desenvolvimento do pensar sobre o </a:t>
            </a:r>
            <a:r>
              <a:rPr lang="pt-BR" dirty="0" err="1" smtClean="0">
                <a:latin typeface="+mn-lt"/>
              </a:rPr>
              <a:t>humem</a:t>
            </a:r>
            <a:r>
              <a:rPr lang="pt-BR" dirty="0" smtClean="0">
                <a:latin typeface="+mn-lt"/>
              </a:rPr>
              <a:t> moderno </a:t>
            </a:r>
            <a:r>
              <a:rPr lang="pt-BR" dirty="0" smtClean="0">
                <a:latin typeface="+mn-lt"/>
              </a:rPr>
              <a:t>destacamos o desenvolvimento do </a:t>
            </a:r>
            <a:r>
              <a:rPr lang="pt-BR" b="1" dirty="0" smtClean="0">
                <a:latin typeface="+mn-lt"/>
              </a:rPr>
              <a:t>método indutivo </a:t>
            </a:r>
            <a:r>
              <a:rPr lang="pt-BR" dirty="0" smtClean="0">
                <a:latin typeface="+mn-lt"/>
              </a:rPr>
              <a:t>iniciado por </a:t>
            </a:r>
            <a:r>
              <a:rPr lang="pt-BR" b="1" dirty="0" smtClean="0">
                <a:latin typeface="+mn-lt"/>
              </a:rPr>
              <a:t>Galileu Galilei (1564-1642)</a:t>
            </a:r>
            <a:r>
              <a:rPr lang="pt-BR" dirty="0" smtClean="0">
                <a:latin typeface="+mn-lt"/>
              </a:rPr>
              <a:t> e continuado por </a:t>
            </a:r>
            <a:r>
              <a:rPr lang="pt-BR" b="1" dirty="0" smtClean="0">
                <a:latin typeface="+mn-lt"/>
              </a:rPr>
              <a:t>Francis Bacon (1596-1649)</a:t>
            </a:r>
            <a:r>
              <a:rPr lang="pt-BR" dirty="0" smtClean="0">
                <a:latin typeface="+mn-lt"/>
              </a:rPr>
              <a:t>.</a:t>
            </a:r>
            <a:endParaRPr lang="pt-BR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91" y="3085754"/>
            <a:ext cx="2130021" cy="26556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8" y="3309360"/>
            <a:ext cx="2533650" cy="18002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82526" y="5823743"/>
            <a:ext cx="155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Francis Bacon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00303" y="5311309"/>
            <a:ext cx="15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Galileu Galilei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1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1264" y="236956"/>
            <a:ext cx="6763265" cy="623415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73317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/>
          </a:p>
          <a:p>
            <a:pPr algn="just"/>
            <a:endParaRPr lang="pt-BR" b="1" dirty="0" smtClean="0">
              <a:latin typeface="+mn-lt"/>
            </a:endParaRPr>
          </a:p>
          <a:p>
            <a:pPr algn="just"/>
            <a:endParaRPr lang="pt-BR" b="1" dirty="0">
              <a:latin typeface="+mn-lt"/>
            </a:endParaRPr>
          </a:p>
          <a:p>
            <a:pPr algn="just"/>
            <a:endParaRPr lang="pt-BR" b="1" dirty="0" smtClean="0">
              <a:latin typeface="+mn-lt"/>
            </a:endParaRPr>
          </a:p>
          <a:p>
            <a:pPr algn="just"/>
            <a:endParaRPr lang="pt-BR" b="1" dirty="0" smtClean="0">
              <a:latin typeface="+mn-lt"/>
            </a:endParaRPr>
          </a:p>
          <a:p>
            <a:pPr algn="just"/>
            <a:endParaRPr lang="pt-BR" b="1" dirty="0">
              <a:latin typeface="+mn-lt"/>
            </a:endParaRPr>
          </a:p>
          <a:p>
            <a:pPr algn="just"/>
            <a:r>
              <a:rPr lang="pt-BR" b="1" dirty="0" smtClean="0">
                <a:latin typeface="+mn-lt"/>
              </a:rPr>
              <a:t>Descartes (1596-1649) </a:t>
            </a:r>
            <a:r>
              <a:rPr lang="pt-BR" dirty="0" smtClean="0">
                <a:latin typeface="+mn-lt"/>
              </a:rPr>
              <a:t>deu continuidade ao desenvolvimento deste método e é considerado o fundador do </a:t>
            </a:r>
            <a:r>
              <a:rPr lang="pt-BR" b="1" dirty="0" smtClean="0">
                <a:latin typeface="+mn-lt"/>
              </a:rPr>
              <a:t>racionalismo</a:t>
            </a:r>
            <a:r>
              <a:rPr lang="pt-BR" dirty="0" smtClean="0">
                <a:latin typeface="+mn-lt"/>
              </a:rPr>
              <a:t>.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Ele (Descartes) analisou o homem sob dois aspectos: o do seu intelecto (racionalismo) e o </a:t>
            </a:r>
            <a:r>
              <a:rPr lang="pt-BR" dirty="0" smtClean="0">
                <a:latin typeface="+mn-lt"/>
              </a:rPr>
              <a:t>dos </a:t>
            </a:r>
            <a:r>
              <a:rPr lang="pt-BR" dirty="0" smtClean="0">
                <a:latin typeface="+mn-lt"/>
              </a:rPr>
              <a:t>seus órgãos do sentido (empirismo).</a:t>
            </a:r>
            <a:endParaRPr lang="pt-BR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29" y="1272209"/>
            <a:ext cx="3086639" cy="17285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03589" y="3043233"/>
            <a:ext cx="365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Cogito ergo sum </a:t>
            </a:r>
            <a:r>
              <a:rPr lang="pt-BR" dirty="0" smtClean="0"/>
              <a:t>= Penso, logo existo.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91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064" y="493091"/>
            <a:ext cx="6071287" cy="77911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69773"/>
            <a:ext cx="10515600" cy="4819135"/>
          </a:xfrm>
        </p:spPr>
        <p:txBody>
          <a:bodyPr>
            <a:normAutofit fontScale="92500" lnSpcReduction="10000"/>
          </a:bodyPr>
          <a:lstStyle/>
          <a:p>
            <a:endParaRPr lang="pt-BR" b="1" dirty="0" smtClean="0">
              <a:latin typeface="+mn-lt"/>
            </a:endParaRPr>
          </a:p>
          <a:p>
            <a:r>
              <a:rPr lang="pt-BR" b="1" dirty="0" smtClean="0">
                <a:latin typeface="+mn-lt"/>
              </a:rPr>
              <a:t>                                Kant (1724-1804) </a:t>
            </a:r>
            <a:r>
              <a:rPr lang="pt-BR" dirty="0" smtClean="0">
                <a:latin typeface="+mn-lt"/>
              </a:rPr>
              <a:t>integrou a relação entre sujeito e objeto.</a:t>
            </a:r>
          </a:p>
          <a:p>
            <a:endParaRPr lang="pt-BR" dirty="0">
              <a:latin typeface="+mn-lt"/>
            </a:endParaRPr>
          </a:p>
          <a:p>
            <a:endParaRPr lang="pt-BR" dirty="0" smtClean="0">
              <a:latin typeface="+mn-lt"/>
            </a:endParaRPr>
          </a:p>
          <a:p>
            <a:endParaRPr lang="pt-BR" dirty="0">
              <a:latin typeface="+mn-lt"/>
            </a:endParaRPr>
          </a:p>
          <a:p>
            <a:endParaRPr lang="pt-BR" dirty="0" smtClean="0">
              <a:latin typeface="+mn-lt"/>
            </a:endParaRPr>
          </a:p>
          <a:p>
            <a:r>
              <a:rPr lang="pt-BR" dirty="0" smtClean="0">
                <a:latin typeface="+mn-lt"/>
              </a:rPr>
              <a:t>Para ele, a percepção do objeto pelo sujeito se dá no momento em que se dá a experiência.</a:t>
            </a:r>
          </a:p>
          <a:p>
            <a:endParaRPr lang="pt-BR" dirty="0">
              <a:latin typeface="+mn-lt"/>
            </a:endParaRPr>
          </a:p>
          <a:p>
            <a:r>
              <a:rPr lang="pt-BR" dirty="0" smtClean="0">
                <a:latin typeface="+mn-lt"/>
              </a:rPr>
              <a:t>A partir desse raciocínio surgem duas correntes filosóficas: o </a:t>
            </a:r>
            <a:r>
              <a:rPr lang="pt-BR" b="1" dirty="0" smtClean="0">
                <a:latin typeface="+mn-lt"/>
              </a:rPr>
              <a:t>idealismo</a:t>
            </a:r>
            <a:r>
              <a:rPr lang="pt-BR" dirty="0" smtClean="0">
                <a:latin typeface="+mn-lt"/>
              </a:rPr>
              <a:t> e o </a:t>
            </a:r>
            <a:r>
              <a:rPr lang="pt-BR" b="1" dirty="0" smtClean="0">
                <a:latin typeface="+mn-lt"/>
              </a:rPr>
              <a:t>positivismo</a:t>
            </a:r>
            <a:r>
              <a:rPr lang="pt-BR" dirty="0" smtClean="0">
                <a:latin typeface="+mn-lt"/>
              </a:rPr>
              <a:t>, que diferenciariam  o conhecimento em intelectual e sensitivo.</a:t>
            </a:r>
            <a:endParaRPr lang="pt-BR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81" y="1317012"/>
            <a:ext cx="1781175" cy="23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6087" y="398077"/>
            <a:ext cx="6631460" cy="77911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pic>
        <p:nvPicPr>
          <p:cNvPr id="1026" name="Picture 2" descr="C:\Users\Carol\Desktop\Psicologia da Educação EaD\Imagens\Subjetivida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33" y="1695493"/>
            <a:ext cx="5872767" cy="33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040969" y="1365160"/>
            <a:ext cx="2884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POSITIVISMO: </a:t>
            </a:r>
            <a:r>
              <a:rPr lang="pt-BR" dirty="0" smtClean="0"/>
              <a:t>sistema que propõe ordenar as ciências experimentais, considerando-as o modelo por excelência do conhecimento humano, em detrimento das especulações metafísicas ou teológicas; comtismo; doutrinas caracterizadas pelo cientificismo, metodologia quantitativa e hostilidade ao idealismo. (HOUAISS, 2013)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546" y="1365160"/>
            <a:ext cx="2820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IDEALISMO: </a:t>
            </a:r>
            <a:r>
              <a:rPr lang="pt-BR" dirty="0" smtClean="0"/>
              <a:t>qualquer teoria filosófica em que o mundo material, objetivo, exterior só pode ser compreendido plenamente a partir de sua verdade espiritual, mental ou subjetiva. (HOUAISS, 2013)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8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3774" y="348650"/>
            <a:ext cx="6038336" cy="77911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>
                <a:latin typeface="+mn-lt"/>
              </a:rPr>
              <a:t>Esses eixos epistemológicos (</a:t>
            </a:r>
            <a:r>
              <a:rPr lang="pt-BR" b="1" dirty="0" smtClean="0">
                <a:latin typeface="+mn-lt"/>
              </a:rPr>
              <a:t>positivismo</a:t>
            </a:r>
            <a:r>
              <a:rPr lang="pt-BR" dirty="0" smtClean="0">
                <a:latin typeface="+mn-lt"/>
              </a:rPr>
              <a:t> e </a:t>
            </a:r>
            <a:r>
              <a:rPr lang="pt-BR" b="1" dirty="0" smtClean="0">
                <a:latin typeface="+mn-lt"/>
              </a:rPr>
              <a:t>idealismo</a:t>
            </a:r>
            <a:r>
              <a:rPr lang="pt-BR" dirty="0" smtClean="0">
                <a:latin typeface="+mn-lt"/>
              </a:rPr>
              <a:t>) são a base das teorias psicológicas que estudaremos.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Então, a partir desta fundamentação filosófica podemos pensar na Psicologia enquanto ciência, enfatizando duas características do mundo moderno.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54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4216" y="493091"/>
            <a:ext cx="6713838" cy="77911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latin typeface="+mn-lt"/>
              </a:rPr>
              <a:t>Segundo Bock (2008) a Modernidade se caracteriza por:</a:t>
            </a:r>
          </a:p>
          <a:p>
            <a:endParaRPr lang="pt-BR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pt-BR" dirty="0" smtClean="0">
                <a:latin typeface="+mn-lt"/>
              </a:rPr>
              <a:t>Crença no conhecimento científico como forma de compreensão do homem;</a:t>
            </a:r>
          </a:p>
          <a:p>
            <a:pPr marL="514350" indent="-514350">
              <a:buAutoNum type="arabicPeriod"/>
            </a:pPr>
            <a:r>
              <a:rPr lang="pt-BR" dirty="0" smtClean="0">
                <a:latin typeface="+mn-lt"/>
              </a:rPr>
              <a:t>Crença na existência da intimidade, do conjunto de experiências individuais, particulares, privadas, </a:t>
            </a:r>
            <a:r>
              <a:rPr lang="pt-BR" dirty="0" smtClean="0">
                <a:latin typeface="+mn-lt"/>
              </a:rPr>
              <a:t>que deu origem </a:t>
            </a:r>
            <a:r>
              <a:rPr lang="pt-BR" dirty="0" smtClean="0">
                <a:latin typeface="+mn-lt"/>
              </a:rPr>
              <a:t>ao conceito de </a:t>
            </a:r>
            <a:r>
              <a:rPr lang="pt-BR" b="1" dirty="0" smtClean="0">
                <a:latin typeface="+mn-lt"/>
              </a:rPr>
              <a:t>SUBJETIVIDADE </a:t>
            </a:r>
            <a:r>
              <a:rPr lang="pt-BR" dirty="0" smtClean="0">
                <a:latin typeface="+mn-lt"/>
              </a:rPr>
              <a:t>tal qual o compreendemos hoje.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81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9060" y="414553"/>
            <a:ext cx="6161903" cy="77911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Raleway Thin"/>
              </a:rPr>
              <a:t>A noção e o sentimento de eu são construções modernas. As pessoas passaram a ser identificadas pelos seus nomes e menos pelos seus sobrenomes ou pelo local de onde provinham; em roupas de cama começaram a aparecer bordados com as </a:t>
            </a:r>
            <a:r>
              <a:rPr lang="pt-BR" dirty="0" smtClean="0">
                <a:latin typeface="Raleway Thin"/>
              </a:rPr>
              <a:t>iniciais </a:t>
            </a:r>
            <a:r>
              <a:rPr lang="pt-BR" dirty="0">
                <a:latin typeface="Raleway Thin"/>
              </a:rPr>
              <a:t>dos nomes; biografias começaram a ser valorizadas e aos poucos esse sentimento vai se fortalecendo e com ele vai surgindo a privacidade e a intimidade-banheiros e quartos passam a ser espaços íntimos; surgem os diários em que segredos estão relatados. A Psicologia é também uma construção decorrente desses novos tempos. (BOCK, 2008, p. 39)</a:t>
            </a:r>
          </a:p>
          <a:p>
            <a:pPr algn="just"/>
            <a:endParaRPr lang="pt-BR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23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3352" y="365126"/>
            <a:ext cx="7315200" cy="779118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Psicologia: um conhecimento científico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estudo da Psicologia pelo professor é importante pois o auxilia na compreensão de </a:t>
            </a:r>
            <a:r>
              <a:rPr lang="pt-BR" b="1" dirty="0" smtClean="0"/>
              <a:t>como</a:t>
            </a:r>
            <a:r>
              <a:rPr lang="pt-BR" dirty="0" smtClean="0"/>
              <a:t> e </a:t>
            </a:r>
            <a:r>
              <a:rPr lang="pt-BR" b="1" dirty="0" smtClean="0"/>
              <a:t>por que</a:t>
            </a:r>
            <a:r>
              <a:rPr lang="pt-BR" dirty="0" smtClean="0"/>
              <a:t> o indivíduo se comporta de determinada forma, em determinada situação, em um determinado momento da sua vida. (BOCK, 2008)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Esse entendimento é um importante suporte no planejamento do ensino a ser feito pelo professor, contribuindo para a </a:t>
            </a:r>
            <a:r>
              <a:rPr lang="pt-BR" dirty="0" smtClean="0"/>
              <a:t>aprendizagem dos alunos.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12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1090" y="300731"/>
            <a:ext cx="7236854" cy="77911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Psicologia: um conhecimento científico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Psicologia da Educação ultrapassa a noção de fundamento teórico na formação de professores, pois se ampliam suas possibilidades de melhor intervir na Educação, já que se traduzirá, sobretudo, como atividade concreta e inteligente do professor, permitindo-lhe e impulsionando a interlocução entre teorias e práticas e não a mera execução de propostas pensadas fora de seu contexto por especialistas. (LOPES</a:t>
            </a:r>
            <a:r>
              <a:rPr lang="pt-BR" dirty="0" smtClean="0"/>
              <a:t>, 2013</a:t>
            </a:r>
            <a:r>
              <a:rPr lang="pt-BR" dirty="0" smtClean="0"/>
              <a:t>, p.13)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69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9501" y="443715"/>
            <a:ext cx="6831227" cy="77911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254" y="1387538"/>
            <a:ext cx="10515600" cy="4341191"/>
          </a:xfrm>
        </p:spPr>
        <p:txBody>
          <a:bodyPr/>
          <a:lstStyle/>
          <a:p>
            <a:pPr algn="just"/>
            <a:r>
              <a:rPr lang="pt-BR" dirty="0" smtClean="0">
                <a:latin typeface="+mn-lt"/>
              </a:rPr>
              <a:t>Você já parou para pensar o que caracteriza um conhecimento científico?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endParaRPr lang="pt-BR" dirty="0" smtClean="0">
              <a:latin typeface="+mn-lt"/>
            </a:endParaRPr>
          </a:p>
          <a:p>
            <a:endParaRPr lang="pt-BR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68" y="2496066"/>
            <a:ext cx="3986884" cy="28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+mn-lt"/>
              </a:rPr>
              <a:t>Referências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+mn-lt"/>
              </a:rPr>
              <a:t>BOCK, A.M.B., FURTADO, O., TEIXEIRA, M.de L.T. </a:t>
            </a:r>
            <a:r>
              <a:rPr lang="pt-BR" b="1" dirty="0" smtClean="0">
                <a:latin typeface="+mn-lt"/>
              </a:rPr>
              <a:t>Psicologias</a:t>
            </a:r>
            <a:r>
              <a:rPr lang="pt-BR" dirty="0" smtClean="0">
                <a:latin typeface="+mn-lt"/>
              </a:rPr>
              <a:t>: Uma introdução ao estudo de Psicologia. 14ª edição. São Paulo: Saraiva,2008.</a:t>
            </a:r>
          </a:p>
          <a:p>
            <a:pPr algn="just"/>
            <a:endParaRPr lang="pt-BR" dirty="0" smtClean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HOUAISS. </a:t>
            </a:r>
            <a:r>
              <a:rPr lang="pt-BR" b="1" dirty="0" smtClean="0">
                <a:latin typeface="+mn-lt"/>
              </a:rPr>
              <a:t>Dicionário eletrônico da língua portuguesa 2009.6</a:t>
            </a:r>
            <a:r>
              <a:rPr lang="pt-BR" dirty="0" smtClean="0">
                <a:latin typeface="+mn-lt"/>
              </a:rPr>
              <a:t>: versão monousuário. Editora Objetiva, 2013.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r>
              <a:rPr lang="pt-BR" dirty="0">
                <a:latin typeface="Raleway" panose="020B0503030101060003" pitchFamily="34" charset="0"/>
              </a:rPr>
              <a:t>REIS,  João Olímpio Soares dos (</a:t>
            </a:r>
            <a:r>
              <a:rPr lang="pt-BR" i="1" dirty="0">
                <a:latin typeface="Raleway" panose="020B0503030101060003" pitchFamily="34" charset="0"/>
              </a:rPr>
              <a:t>et al</a:t>
            </a:r>
            <a:r>
              <a:rPr lang="pt-BR" dirty="0">
                <a:latin typeface="Raleway" panose="020B0503030101060003" pitchFamily="34" charset="0"/>
              </a:rPr>
              <a:t>). </a:t>
            </a:r>
            <a:r>
              <a:rPr lang="pt-BR" b="1" dirty="0">
                <a:latin typeface="Raleway" panose="020B0503030101060003" pitchFamily="34" charset="0"/>
              </a:rPr>
              <a:t>Psicologia da Educação</a:t>
            </a:r>
            <a:r>
              <a:rPr lang="pt-BR" dirty="0">
                <a:latin typeface="Raleway" panose="020B0503030101060003" pitchFamily="34" charset="0"/>
              </a:rPr>
              <a:t>. 2ª edição. Montes Claros – MG: Editora </a:t>
            </a:r>
            <a:r>
              <a:rPr lang="pt-BR" dirty="0" err="1">
                <a:latin typeface="Raleway" panose="020B0503030101060003" pitchFamily="34" charset="0"/>
              </a:rPr>
              <a:t>Unimontes</a:t>
            </a:r>
            <a:r>
              <a:rPr lang="pt-BR" dirty="0">
                <a:latin typeface="Raleway" panose="020B0503030101060003" pitchFamily="34" charset="0"/>
              </a:rPr>
              <a:t>, 2013.</a:t>
            </a:r>
          </a:p>
          <a:p>
            <a:pPr algn="just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29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6721" y="2595283"/>
            <a:ext cx="500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solidFill>
                <a:srgbClr val="FF0000"/>
              </a:solidFill>
              <a:latin typeface="Raleway" panose="020B0503030101060003" pitchFamily="34" charset="0"/>
            </a:endParaRPr>
          </a:p>
          <a:p>
            <a:pPr algn="ctr"/>
            <a:endParaRPr lang="pt-BR" sz="2400" dirty="0">
              <a:solidFill>
                <a:srgbClr val="FF0000"/>
              </a:solidFill>
              <a:latin typeface="Raleway" panose="020B0503030101060003" pitchFamily="34" charset="0"/>
            </a:endParaRPr>
          </a:p>
        </p:txBody>
      </p:sp>
      <p:pic>
        <p:nvPicPr>
          <p:cNvPr id="1026" name="Picture 2" descr="C:\Users\Carol\Desktop\Psicologia da Educação EaD\Imagens\Bons estu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79" y="412123"/>
            <a:ext cx="5357611" cy="34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740203" y="4559121"/>
            <a:ext cx="359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BONS ESTUDOS!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946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66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043" y="365126"/>
            <a:ext cx="7381102" cy="77911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Psicologia: um conhecimento científico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459" y="1272209"/>
            <a:ext cx="11162271" cy="4716699"/>
          </a:xfrm>
        </p:spPr>
        <p:txBody>
          <a:bodyPr/>
          <a:lstStyle/>
          <a:p>
            <a:pPr algn="just"/>
            <a:r>
              <a:rPr lang="pt-BR" b="1" dirty="0"/>
              <a:t>Resposta</a:t>
            </a:r>
            <a:r>
              <a:rPr lang="pt-BR" dirty="0"/>
              <a:t>: A ciência consiste em uma forma de conhecer o  mundo baseada no pensamento racional que apresenta as seguintes características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marL="514350" indent="-514350" algn="just">
              <a:buAutoNum type="arabicPeriod"/>
            </a:pPr>
            <a:r>
              <a:rPr lang="pt-BR" dirty="0"/>
              <a:t>Objeto específico;</a:t>
            </a:r>
          </a:p>
          <a:p>
            <a:pPr marL="514350" indent="-514350" algn="just">
              <a:buAutoNum type="arabicPeriod"/>
            </a:pPr>
            <a:r>
              <a:rPr lang="pt-BR" dirty="0"/>
              <a:t>Linguagem rigorosa;</a:t>
            </a:r>
          </a:p>
          <a:p>
            <a:pPr marL="514350" indent="-514350" algn="just">
              <a:buAutoNum type="arabicPeriod"/>
            </a:pPr>
            <a:r>
              <a:rPr lang="pt-BR" dirty="0"/>
              <a:t>Métodos e técnicas específicas</a:t>
            </a:r>
            <a:r>
              <a:rPr lang="pt-BR" dirty="0" smtClean="0"/>
              <a:t>;</a:t>
            </a:r>
          </a:p>
          <a:p>
            <a:pPr algn="just"/>
            <a:r>
              <a:rPr lang="pt-BR" dirty="0"/>
              <a:t>4. Processo cumulativo de conhecimento;</a:t>
            </a:r>
          </a:p>
          <a:p>
            <a:pPr algn="just"/>
            <a:r>
              <a:rPr lang="pt-BR" dirty="0"/>
              <a:t>5. Objetividade.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90" y="2704069"/>
            <a:ext cx="2454875" cy="24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83026" y="417091"/>
            <a:ext cx="6895071" cy="5720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75850" y="1680519"/>
            <a:ext cx="10972800" cy="40365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>
              <a:solidFill>
                <a:srgbClr val="FF0000"/>
              </a:solidFill>
              <a:latin typeface="Raleway" panose="020B05030301010600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8099" y="1449859"/>
            <a:ext cx="1097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 Psicologia se constituiu como um conhecimento científico no final do século XIX tendo como marco inicial o ano de 1879, quando </a:t>
            </a:r>
            <a:r>
              <a:rPr lang="pt-BR" sz="2800" dirty="0" err="1" smtClean="0"/>
              <a:t>Wilhem</a:t>
            </a:r>
            <a:r>
              <a:rPr lang="pt-BR" sz="2800" dirty="0" smtClean="0"/>
              <a:t> </a:t>
            </a:r>
            <a:r>
              <a:rPr lang="pt-BR" sz="2800" dirty="0" err="1" smtClean="0"/>
              <a:t>Wundt</a:t>
            </a:r>
            <a:r>
              <a:rPr lang="pt-BR" sz="2800" dirty="0" smtClean="0"/>
              <a:t> (1832-1920) fundou o primeiro laboratório de Psicologia Experimental em Leipzig, na Alemanha.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41" y="3063319"/>
            <a:ext cx="33337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1850" y="415051"/>
            <a:ext cx="10972800" cy="5720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75850" y="1136821"/>
            <a:ext cx="10972800" cy="4728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>
              <a:latin typeface="Raleway" panose="020B0503030101060003" pitchFamily="34" charset="0"/>
            </a:endParaRPr>
          </a:p>
          <a:p>
            <a:pPr algn="just"/>
            <a:r>
              <a:rPr lang="pt-BR" sz="2800" dirty="0" smtClean="0">
                <a:latin typeface="+mn-lt"/>
              </a:rPr>
              <a:t>A Psicologia como um conhecimento sistematizado, objetivo e fruto de pesquisas é um fenômeno da Modernidade.</a:t>
            </a:r>
          </a:p>
          <a:p>
            <a:pPr algn="just"/>
            <a:endParaRPr lang="pt-BR" sz="2800" dirty="0">
              <a:latin typeface="+mn-lt"/>
            </a:endParaRPr>
          </a:p>
          <a:p>
            <a:pPr algn="just"/>
            <a:r>
              <a:rPr lang="pt-BR" sz="2800" dirty="0" smtClean="0">
                <a:latin typeface="+mn-lt"/>
              </a:rPr>
              <a:t>Porém, muito antes já se pensava a natureza humana e as questões relativas aos aspectos não objetivos das experiências vivenciadas.</a:t>
            </a:r>
          </a:p>
          <a:p>
            <a:pPr algn="just"/>
            <a:endParaRPr lang="pt-BR" sz="2800" dirty="0">
              <a:latin typeface="+mn-lt"/>
            </a:endParaRPr>
          </a:p>
          <a:p>
            <a:pPr algn="just"/>
            <a:r>
              <a:rPr lang="pt-BR" sz="2800" dirty="0" smtClean="0">
                <a:latin typeface="+mn-lt"/>
              </a:rPr>
              <a:t>No início era a Mitologia...</a:t>
            </a:r>
          </a:p>
          <a:p>
            <a:pPr algn="just"/>
            <a:endParaRPr lang="pt-BR" sz="2800" dirty="0">
              <a:latin typeface="+mn-lt"/>
            </a:endParaRPr>
          </a:p>
          <a:p>
            <a:pPr algn="just"/>
            <a:r>
              <a:rPr lang="pt-BR" sz="2800" dirty="0" smtClean="0">
                <a:latin typeface="+mn-lt"/>
              </a:rPr>
              <a:t>Depois veio a Filosofia: Sócrates (480-399 a. C.), Platão (429-347 a. C.) e Aristóteles (384-322 a. C.) refletiram sobre a natureza humana.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03" y="1766463"/>
            <a:ext cx="4417494" cy="30370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45059" y="5297743"/>
            <a:ext cx="10017212" cy="6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Pintura “A escola de Atenas”, pintada por Rafael entre 1509 e 1510. À esquerda a obra completa, à direita detalhe do centro da pintura.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7" y="1519328"/>
            <a:ext cx="4671667" cy="33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>
                <a:latin typeface="+mn-lt"/>
              </a:rPr>
              <a:t>No Império </a:t>
            </a:r>
            <a:r>
              <a:rPr lang="pt-BR" dirty="0" smtClean="0">
                <a:latin typeface="+mn-lt"/>
              </a:rPr>
              <a:t>Romano o Cristianismo avança pela Europa e guia </a:t>
            </a:r>
            <a:r>
              <a:rPr lang="pt-BR" dirty="0" smtClean="0">
                <a:latin typeface="+mn-lt"/>
              </a:rPr>
              <a:t>a visão de mundo e de homem  ao longo de toda a Idade Média.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No período medieval as ideias sobre o mundo psicológico estavam ligadas ao conhecimento religioso e dois filósofos representaram o ideário da época: </a:t>
            </a:r>
            <a:r>
              <a:rPr lang="pt-BR" b="1" dirty="0" smtClean="0">
                <a:latin typeface="+mn-lt"/>
              </a:rPr>
              <a:t>Santo Agostinho </a:t>
            </a:r>
            <a:r>
              <a:rPr lang="pt-BR" dirty="0" smtClean="0">
                <a:latin typeface="+mn-lt"/>
              </a:rPr>
              <a:t>e </a:t>
            </a:r>
            <a:r>
              <a:rPr lang="pt-BR" b="1" dirty="0" smtClean="0">
                <a:latin typeface="+mn-lt"/>
              </a:rPr>
              <a:t>São Tomás de </a:t>
            </a:r>
            <a:r>
              <a:rPr lang="pt-BR" b="1" dirty="0">
                <a:latin typeface="+mn-lt"/>
              </a:rPr>
              <a:t>A</a:t>
            </a:r>
            <a:r>
              <a:rPr lang="pt-BR" b="1" dirty="0" smtClean="0">
                <a:latin typeface="+mn-lt"/>
              </a:rPr>
              <a:t>quino</a:t>
            </a:r>
            <a:r>
              <a:rPr lang="pt-BR" dirty="0" smtClean="0">
                <a:latin typeface="+mn-lt"/>
              </a:rPr>
              <a:t>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93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>
              <a:latin typeface="+mn-lt"/>
            </a:endParaRPr>
          </a:p>
          <a:p>
            <a:r>
              <a:rPr lang="pt-BR" b="1" dirty="0" smtClean="0">
                <a:latin typeface="+mn-lt"/>
              </a:rPr>
              <a:t>                           Santo Agostinho (354-430)</a:t>
            </a:r>
          </a:p>
          <a:p>
            <a:endParaRPr lang="pt-BR" b="1" dirty="0">
              <a:latin typeface="+mn-lt"/>
            </a:endParaRPr>
          </a:p>
          <a:p>
            <a:endParaRPr lang="pt-BR" dirty="0" smtClean="0">
              <a:latin typeface="+mn-lt"/>
            </a:endParaRPr>
          </a:p>
          <a:p>
            <a:r>
              <a:rPr lang="pt-BR" dirty="0" smtClean="0">
                <a:latin typeface="+mn-lt"/>
              </a:rPr>
              <a:t>Inspirou-se </a:t>
            </a:r>
            <a:r>
              <a:rPr lang="pt-BR" dirty="0">
                <a:latin typeface="+mn-lt"/>
              </a:rPr>
              <a:t>em Platão e fazia distinção entre o corpo e a alma.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A alma era a prova da manifestação divina no homem e também era a sede do pensamento.</a:t>
            </a:r>
          </a:p>
          <a:p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65" y="1272209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Psicologia: um conhecimento científico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4244"/>
            <a:ext cx="10515600" cy="4729333"/>
          </a:xfrm>
        </p:spPr>
        <p:txBody>
          <a:bodyPr/>
          <a:lstStyle/>
          <a:p>
            <a:endParaRPr lang="pt-BR" b="1" dirty="0" smtClean="0"/>
          </a:p>
          <a:p>
            <a:r>
              <a:rPr lang="pt-BR" b="1" dirty="0" smtClean="0">
                <a:latin typeface="+mn-lt"/>
              </a:rPr>
              <a:t>                  São Tomás de Aquino (1225-1274)</a:t>
            </a:r>
          </a:p>
          <a:p>
            <a:endParaRPr lang="pt-BR" b="1" dirty="0">
              <a:latin typeface="+mn-lt"/>
            </a:endParaRPr>
          </a:p>
          <a:p>
            <a:pPr algn="just"/>
            <a:endParaRPr lang="pt-BR" dirty="0" smtClean="0">
              <a:latin typeface="+mn-lt"/>
            </a:endParaRPr>
          </a:p>
          <a:p>
            <a:pPr algn="just"/>
            <a:endParaRPr lang="pt-BR" dirty="0">
              <a:latin typeface="+mn-lt"/>
            </a:endParaRPr>
          </a:p>
          <a:p>
            <a:pPr algn="just"/>
            <a:endParaRPr lang="pt-BR" dirty="0" smtClean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Buscou em Aristóteles a distinção entre “essência” e “existência”.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A busca da perfeição pelo homem seria a busca por Deus.</a:t>
            </a:r>
          </a:p>
          <a:p>
            <a:endParaRPr lang="pt-BR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59" y="1214545"/>
            <a:ext cx="2047360" cy="29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8267"/>
      </p:ext>
    </p:extLst>
  </p:cSld>
  <p:clrMapOvr>
    <a:masterClrMapping/>
  </p:clrMapOvr>
</p:sld>
</file>

<file path=ppt/theme/theme1.xml><?xml version="1.0" encoding="utf-8"?>
<a:theme xmlns:a="http://schemas.openxmlformats.org/drawingml/2006/main" name="mtm_U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tm_UAB" id="{4A3FA683-C70D-4A2D-8339-8FE486A73371}" vid="{1C058A5B-5DD6-4635-A3D3-3E2338E52E2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mtm_UAB</Template>
  <TotalTime>1130</TotalTime>
  <Words>1126</Words>
  <Application>Microsoft Office PowerPoint</Application>
  <PresentationFormat>Personalizar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mtm_UAB</vt:lpstr>
      <vt:lpstr>Psicologia da Educação</vt:lpstr>
      <vt:lpstr>Psicologia: um conhecimento científico</vt:lpstr>
      <vt:lpstr>Psicologia: um conhecimento científico</vt:lpstr>
      <vt:lpstr>Apresentação do PowerPoint</vt:lpstr>
      <vt:lpstr>Apresentação do PowerPoint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Psicologia: um conhecimento científico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Vangleis Castro</dc:creator>
  <cp:lastModifiedBy>Carol</cp:lastModifiedBy>
  <cp:revision>77</cp:revision>
  <cp:lastPrinted>2018-02-19T16:51:15Z</cp:lastPrinted>
  <dcterms:created xsi:type="dcterms:W3CDTF">2017-07-24T20:01:05Z</dcterms:created>
  <dcterms:modified xsi:type="dcterms:W3CDTF">2018-02-20T01:04:51Z</dcterms:modified>
</cp:coreProperties>
</file>