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8001" y="33813"/>
            <a:ext cx="11205029" cy="1417616"/>
          </a:xfrm>
          <a:solidFill>
            <a:schemeClr val="bg2">
              <a:lumMod val="50000"/>
            </a:schemeClr>
          </a:solidFill>
        </p:spPr>
        <p:txBody>
          <a:bodyPr anchor="b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52457" y="5384800"/>
            <a:ext cx="6139543" cy="725715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3741E-DB48-4157-B0EF-9686213D2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3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05471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740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3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15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213EE-CFFF-4FD7-B4E7-364A66CF0713}" type="datetimeFigureOut">
              <a:rPr lang="pt-BR" smtClean="0"/>
              <a:pPr/>
              <a:t>02/10/2017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3741E-DB48-4157-B0EF-9686213D2A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42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8001" y="145147"/>
            <a:ext cx="11205029" cy="1045029"/>
          </a:xfrm>
        </p:spPr>
        <p:txBody>
          <a:bodyPr/>
          <a:lstStyle/>
          <a:p>
            <a:r>
              <a:rPr lang="pt-BR" sz="6000" dirty="0" smtClean="0"/>
              <a:t>SO</a:t>
            </a:r>
            <a:r>
              <a:rPr lang="pt-BR" sz="6600" dirty="0" smtClean="0"/>
              <a:t>CIALISMO OU SOCIALISMOS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pt-BR" dirty="0" smtClean="0"/>
              <a:t>Prof. Júlio Cezar </a:t>
            </a:r>
            <a:r>
              <a:rPr lang="pt-BR" dirty="0" err="1" smtClean="0"/>
              <a:t>Gaudencio</a:t>
            </a:r>
            <a:endParaRPr lang="pt-BR" dirty="0" smtClean="0"/>
          </a:p>
          <a:p>
            <a:pPr algn="r"/>
            <a:r>
              <a:rPr lang="pt-BR" dirty="0" smtClean="0"/>
              <a:t>(</a:t>
            </a:r>
            <a:r>
              <a:rPr lang="pt-BR" i="1" dirty="0" smtClean="0">
                <a:solidFill>
                  <a:srgbClr val="C00000"/>
                </a:solidFill>
              </a:rPr>
              <a:t>juliocezargaudencio@yahoo.com.br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2606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95835"/>
            <a:ext cx="10515600" cy="6337194"/>
          </a:xfrm>
        </p:spPr>
        <p:txBody>
          <a:bodyPr>
            <a:normAutofit lnSpcReduction="10000"/>
          </a:bodyPr>
          <a:lstStyle/>
          <a:p>
            <a:pPr marL="971550" lvl="1" indent="-514350" algn="just">
              <a:buFont typeface="+mj-lt"/>
              <a:buAutoNum type="arabicParenR" startAt="2"/>
            </a:pPr>
            <a:r>
              <a:rPr lang="pt-BR" u="sng" dirty="0" smtClean="0"/>
              <a:t>Socialismo Revolucionário (marxismo)</a:t>
            </a:r>
            <a:r>
              <a:rPr lang="pt-BR" dirty="0" smtClean="0"/>
              <a:t>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Tem sua maior expressão através do marxismo;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Mais relevante e integrada teoria do socialismo;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Fundamenta-se na articulação crítica de materialismo iluminista, idealismo hegeliano, economia política liberal e socialismo utópico;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Foco na interpretação histórica das sociedades (principal elemento distintivo);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“consciência humana” (Idem, p. 101);</a:t>
            </a:r>
          </a:p>
          <a:p>
            <a:pPr lvl="3" algn="just">
              <a:buFont typeface="Wingdings" panose="05000000000000000000" pitchFamily="2" charset="2"/>
              <a:buChar char="v"/>
            </a:pPr>
            <a:r>
              <a:rPr lang="pt-BR" dirty="0" smtClean="0"/>
              <a:t>As relações de </a:t>
            </a:r>
            <a:r>
              <a:rPr lang="pt-BR" dirty="0" smtClean="0"/>
              <a:t>produção, </a:t>
            </a:r>
            <a:r>
              <a:rPr lang="pt-BR" dirty="0"/>
              <a:t>condições materiais e econômicas de vida formam a base de todas as estruturas políticas e sociais, assim como </a:t>
            </a:r>
            <a:r>
              <a:rPr lang="pt-BR" dirty="0"/>
              <a:t>s</a:t>
            </a:r>
            <a:r>
              <a:rPr lang="pt-BR" dirty="0" smtClean="0"/>
              <a:t>ão </a:t>
            </a:r>
            <a:r>
              <a:rPr lang="pt-BR" dirty="0" smtClean="0"/>
              <a:t>como alicerce das superestruturas políticas e jurídicas;</a:t>
            </a:r>
          </a:p>
          <a:p>
            <a:pPr lvl="3" algn="just">
              <a:buFont typeface="Wingdings" panose="05000000000000000000" pitchFamily="2" charset="2"/>
              <a:buChar char="v"/>
            </a:pPr>
            <a:r>
              <a:rPr lang="pt-BR" dirty="0" smtClean="0"/>
              <a:t>O estado refletiria a luta de classes intrínseca e que ocorreria na base econômica da sociedade;</a:t>
            </a:r>
          </a:p>
          <a:p>
            <a:pPr lvl="3" algn="just">
              <a:buFont typeface="Wingdings" panose="05000000000000000000" pitchFamily="2" charset="2"/>
              <a:buChar char="v"/>
            </a:pPr>
            <a:r>
              <a:rPr lang="pt-BR" dirty="0" smtClean="0"/>
              <a:t>As transformações/revolução das condições materiais, das relações produtivas e dos modo de troca, gera também uma mudança das relações políticas e de classe;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 questão da configuração de classes na sociedade capitalista – confronto entre proletários e capitalistas burgueses (o fim do conflito depende da derrocada revolucionária do capitalismo);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Divisão filosófica entre reinvindicações científicas (Engels, Karl </a:t>
            </a:r>
            <a:r>
              <a:rPr lang="pt-BR" dirty="0" err="1" smtClean="0"/>
              <a:t>Kautsky</a:t>
            </a:r>
            <a:r>
              <a:rPr lang="pt-BR" dirty="0" smtClean="0"/>
              <a:t>, Louis Althusser – pouca importância atribuída a individualidade e autonomia humanas) e reinvindicações mais humanistas (</a:t>
            </a:r>
            <a:r>
              <a:rPr lang="pt-BR" dirty="0" err="1" smtClean="0"/>
              <a:t>Antonio</a:t>
            </a:r>
            <a:r>
              <a:rPr lang="pt-BR" dirty="0" smtClean="0"/>
              <a:t> Gramsci, Karl </a:t>
            </a:r>
            <a:r>
              <a:rPr lang="pt-BR" dirty="0" err="1" smtClean="0"/>
              <a:t>Korsch</a:t>
            </a:r>
            <a:r>
              <a:rPr lang="pt-BR" dirty="0" smtClean="0"/>
              <a:t> e Georg </a:t>
            </a:r>
            <a:r>
              <a:rPr lang="pt-BR" dirty="0" err="1" smtClean="0"/>
              <a:t>Lukács</a:t>
            </a:r>
            <a:r>
              <a:rPr lang="pt-BR" dirty="0" smtClean="0"/>
              <a:t> – maior autonomia humana na teoria social e econômica);</a:t>
            </a:r>
          </a:p>
        </p:txBody>
      </p:sp>
    </p:spTree>
    <p:extLst>
      <p:ext uri="{BB962C8B-B14F-4D97-AF65-F5344CB8AC3E}">
        <p14:creationId xmlns:p14="http://schemas.microsoft.com/office/powerpoint/2010/main" val="228235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5094" y="927845"/>
            <a:ext cx="10515600" cy="5015753"/>
          </a:xfrm>
        </p:spPr>
        <p:txBody>
          <a:bodyPr>
            <a:normAutofit/>
          </a:bodyPr>
          <a:lstStyle/>
          <a:p>
            <a:pPr marL="971550" lvl="1" indent="-514350" algn="just">
              <a:buFont typeface="+mj-lt"/>
              <a:buAutoNum type="arabicParenR" startAt="3"/>
            </a:pPr>
            <a:r>
              <a:rPr lang="pt-BR" u="sng" dirty="0" smtClean="0"/>
              <a:t>Socialismo Reformista de Estado</a:t>
            </a:r>
            <a:r>
              <a:rPr lang="pt-BR" dirty="0" smtClean="0"/>
              <a:t>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Incorpora o revisionismo de Eduard Bernstein, os </a:t>
            </a:r>
            <a:r>
              <a:rPr lang="pt-BR" dirty="0" err="1" smtClean="0"/>
              <a:t>fabianos</a:t>
            </a:r>
            <a:r>
              <a:rPr lang="pt-BR" dirty="0" smtClean="0"/>
              <a:t>, o SPD pós-1945 etc.;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Aproximação com a “tradição” do social-liberalismo;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Repudia e tenta reexaminar o marxismo;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Defesa, a partir dos anos 1980, da democracia gradual e da reforma constitucional como o caminho mais viável para o socialismo;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Não tenciona acabar com os parlamentos, partidos de oposição ou a democracia representativa;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Aceitação/reconhecimento do papel do livre mercado em um contexto de economia mista;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Crítica ao capitalismo conduzida em termos instrumentais (ineficaz, ruinoso/não imoral);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Utilização do Estado para se alcançar determinados objetivos: eficiência, igualdade, justiça social e direitos;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Associado ao desenvolvimento do Estado previdenciário na Europa;</a:t>
            </a:r>
          </a:p>
        </p:txBody>
      </p:sp>
    </p:spTree>
    <p:extLst>
      <p:ext uri="{BB962C8B-B14F-4D97-AF65-F5344CB8AC3E}">
        <p14:creationId xmlns:p14="http://schemas.microsoft.com/office/powerpoint/2010/main" val="46595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1647" y="954741"/>
            <a:ext cx="10515600" cy="4921624"/>
          </a:xfrm>
        </p:spPr>
        <p:txBody>
          <a:bodyPr>
            <a:normAutofit/>
          </a:bodyPr>
          <a:lstStyle/>
          <a:p>
            <a:pPr marL="971550" lvl="1" indent="-514350" algn="just">
              <a:buFont typeface="+mj-lt"/>
              <a:buAutoNum type="arabicParenR" startAt="4"/>
            </a:pPr>
            <a:r>
              <a:rPr lang="pt-BR" u="sng" dirty="0" smtClean="0"/>
              <a:t>Socialismo Ético</a:t>
            </a:r>
            <a:r>
              <a:rPr lang="pt-BR" dirty="0" smtClean="0"/>
              <a:t>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Relação com o socialismo reformista de Estado (mesmo diante de percepções distintas de Estado);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Ênfase em uma dimensão ética (o socialismo como referindo-se a valores corretos ou verdadeiros);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capitalismo não é considerado economicamente ineficiente, mas eticamente deficiente;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Reformas políticas, sociais ou econômicas, em si, não são suficientes (“não constituem o socialismo genuíno);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 mudança moral dos próprios cidadão precede a mudança política adequada;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 ação do Estado pode facilitar a mudança moral através da educação, mas não é crucial (“a educação não forma a moral dos homens”);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Socialismo cristão da Grã-Bretanha, França e Alemanha ao longo dos séculos XIX e XX (marxismo humanista e ética cristã);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R. H. </a:t>
            </a:r>
            <a:r>
              <a:rPr lang="pt-BR" dirty="0" err="1" smtClean="0"/>
              <a:t>Tawney</a:t>
            </a:r>
            <a:r>
              <a:rPr lang="pt-BR" dirty="0" smtClean="0"/>
              <a:t> e o Estado como uma instituição com funções éticas;</a:t>
            </a:r>
          </a:p>
        </p:txBody>
      </p:sp>
    </p:spTree>
    <p:extLst>
      <p:ext uri="{BB962C8B-B14F-4D97-AF65-F5344CB8AC3E}">
        <p14:creationId xmlns:p14="http://schemas.microsoft.com/office/powerpoint/2010/main" val="774635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820268"/>
            <a:ext cx="10515600" cy="5271247"/>
          </a:xfrm>
        </p:spPr>
        <p:txBody>
          <a:bodyPr>
            <a:normAutofit/>
          </a:bodyPr>
          <a:lstStyle/>
          <a:p>
            <a:pPr marL="971550" lvl="1" indent="-514350" algn="just">
              <a:buFont typeface="+mj-lt"/>
              <a:buAutoNum type="arabicParenR" startAt="5"/>
            </a:pPr>
            <a:r>
              <a:rPr lang="pt-BR" u="sng" dirty="0" smtClean="0"/>
              <a:t>Socialismo Pluralista com Base no Grupo</a:t>
            </a:r>
            <a:r>
              <a:rPr lang="pt-BR" dirty="0" smtClean="0"/>
              <a:t>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Não tem relação com o pluralismo em sua dimensão política ou </a:t>
            </a:r>
            <a:r>
              <a:rPr lang="pt-BR" dirty="0" smtClean="0"/>
              <a:t>moral </a:t>
            </a:r>
            <a:r>
              <a:rPr lang="pt-BR" dirty="0" smtClean="0"/>
              <a:t>(tolerância ou coexistência de alternativas morais, políticas ou econômicas);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Certa perspectiva totalizante;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Estado não é aqui considerado como único mecanismo responsável pela introdução ou implementação do socialismo;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“O socialismo só pode acontecer a partir de uma pluralidade de grupos ou trabalhadores organizados: associações de produtores que assumirão gradualmente todas as funções de administração e previdência (representada anteriormente pelo Estado) por si mesmas” (Idem, p. 102);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Socialistas que não tiveram nenhum envolvimento com o Estado e preferem confiar na pluralidade das associações de trabalhadores (coincidências com algumas escolas anarquistas);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Estado tende a substituir a coerção do mercado pela coerção da burocracia ou da administração centralizada;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Divergências quanto a adoção de posturas mais radicais e violentas até perspectivas mais constitucionalistas;</a:t>
            </a:r>
          </a:p>
        </p:txBody>
      </p:sp>
    </p:spTree>
    <p:extLst>
      <p:ext uri="{BB962C8B-B14F-4D97-AF65-F5344CB8AC3E}">
        <p14:creationId xmlns:p14="http://schemas.microsoft.com/office/powerpoint/2010/main" val="2379431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1647" y="1385046"/>
            <a:ext cx="10515600" cy="4087906"/>
          </a:xfrm>
        </p:spPr>
        <p:txBody>
          <a:bodyPr>
            <a:normAutofit/>
          </a:bodyPr>
          <a:lstStyle/>
          <a:p>
            <a:pPr marL="971550" lvl="1" indent="-514350" algn="just">
              <a:buFont typeface="+mj-lt"/>
              <a:buAutoNum type="arabicParenR" startAt="6"/>
            </a:pPr>
            <a:r>
              <a:rPr lang="pt-BR" dirty="0" smtClean="0"/>
              <a:t>Socialismo de Mercado: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Movimento recente e remete ao contexto da década de 1980;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A economia de mercado poderia ser desacoplada do capitalismo;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Talvez o capitalismo seja impossível sem mercados, no entanto, os mercados poderiam existir/funcionar sem o capitalismo;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Os mercados poderiam ser usados para propósitos socialistas (interesse por igualdade, bem-estar, ética e eficiência econômica;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Suspeitam do Estado e defendem a tomada de decisão econômica de forma mais descentralizada (fundada na atividade do mercado);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Planejamento limitado e esclarecedor utilizado com cautela (a liberdade é aqui um pouco negligenciada);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Certa defesa das cooperativas de trabalhadores;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4876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A NATUREZA HUMANA: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socialistas, em geral, possuem uma visão otimista do desenvolvimento e aperfeiçoamento moral humano (todo ser humano é capaz de se desenvolver independente da origem, classe, sexo ou raça);</a:t>
            </a:r>
          </a:p>
          <a:p>
            <a:pPr algn="just"/>
            <a:r>
              <a:rPr lang="pt-BR" dirty="0" smtClean="0"/>
              <a:t>A natureza humana está vinculada a vida social (a condição material e moral dos seres humanos deve ser compreendida a partir do contexto social);</a:t>
            </a:r>
          </a:p>
          <a:p>
            <a:pPr algn="just"/>
            <a:r>
              <a:rPr lang="pt-BR" dirty="0" smtClean="0"/>
              <a:t>Existência de ontologias sutilmente distintas (maior ou menor autonomia dos indivíduos, a identificação com certos valores – cooperação, camaradagem, fraternidade e comunidade);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5110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IGUALDADE E LIBERDADE: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igualdade como um “valor” socialista crucial;</a:t>
            </a:r>
          </a:p>
          <a:p>
            <a:pPr algn="just"/>
            <a:r>
              <a:rPr lang="pt-BR" dirty="0" smtClean="0"/>
              <a:t>Ainda assim, nem todos os socialistas se mantiveram “fiéis” ao valor da igualdade (sentidos da igualdade);</a:t>
            </a:r>
          </a:p>
          <a:p>
            <a:pPr lvl="1" algn="just"/>
            <a:r>
              <a:rPr lang="pt-BR" dirty="0" smtClean="0"/>
              <a:t>Fourier: utopia socialista e ordens hierárquicas; grande desigualdade de capacidades, riqueza e posição;</a:t>
            </a:r>
          </a:p>
          <a:p>
            <a:pPr lvl="1" algn="just"/>
            <a:r>
              <a:rPr lang="pt-BR" dirty="0" smtClean="0"/>
              <a:t>Saint-Simon: deveriam ser mantidas distintas ordens de sociedade;</a:t>
            </a:r>
          </a:p>
          <a:p>
            <a:pPr lvl="1" algn="just"/>
            <a:r>
              <a:rPr lang="pt-BR" dirty="0" smtClean="0"/>
              <a:t>Marx: a “igualdade” não seria algo bom por si só (teorização liberal burguesa);</a:t>
            </a:r>
          </a:p>
          <a:p>
            <a:pPr algn="just"/>
            <a:r>
              <a:rPr lang="pt-BR" dirty="0" smtClean="0"/>
              <a:t>Rejeição indiscriminada, entre os socialistas, de uma noção de igualdade factual literal (vulgarização);</a:t>
            </a:r>
          </a:p>
          <a:p>
            <a:pPr lvl="1" algn="just"/>
            <a:r>
              <a:rPr lang="pt-BR" dirty="0" smtClean="0"/>
              <a:t>Os socialistas, em geral, não afirmam que são ou podem se tornar literalmente iguais (atributos físicos/mentais), mas que, existiriam qualidades relevantes, que deveriam orientar-nos a tratar os indivíduos como iguais;</a:t>
            </a:r>
          </a:p>
        </p:txBody>
      </p:sp>
    </p:spTree>
    <p:extLst>
      <p:ext uri="{BB962C8B-B14F-4D97-AF65-F5344CB8AC3E}">
        <p14:creationId xmlns:p14="http://schemas.microsoft.com/office/powerpoint/2010/main" val="1845110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690" y="1205515"/>
            <a:ext cx="10515600" cy="480740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Igualdade “como meta” é diferente de igualdade “como condição”;</a:t>
            </a:r>
          </a:p>
          <a:p>
            <a:pPr lvl="1" algn="just"/>
            <a:r>
              <a:rPr lang="pt-BR" dirty="0" smtClean="0"/>
              <a:t>Igualdade  como condição ou oportunidade de desenvolvimento humano (igualdade do “ponto de partida”);</a:t>
            </a:r>
          </a:p>
          <a:p>
            <a:pPr lvl="1" algn="just"/>
            <a:r>
              <a:rPr lang="pt-BR" dirty="0" smtClean="0"/>
              <a:t>Os métodos defendidos para alcançar a igualdade são diversificados (economia de comando/nacionalização);</a:t>
            </a:r>
          </a:p>
          <a:p>
            <a:pPr algn="just"/>
            <a:r>
              <a:rPr lang="pt-BR" dirty="0" smtClean="0"/>
              <a:t>Os socialista não têm limitado suas discussões  à igualdade econômica (igualdade política – sufrágio/igualdade jurídica – direitos civis/igualdade social – direitos iguais para uma existência civilizada);</a:t>
            </a:r>
          </a:p>
          <a:p>
            <a:pPr algn="just"/>
            <a:r>
              <a:rPr lang="pt-BR" dirty="0" smtClean="0"/>
              <a:t>A relação entre liberdade (maximizar as opções e desenvolver os indivíduos) e igualdade (noção condicional – criar condições iguais para se fazer a opção);</a:t>
            </a:r>
          </a:p>
        </p:txBody>
      </p:sp>
    </p:spTree>
    <p:extLst>
      <p:ext uri="{BB962C8B-B14F-4D97-AF65-F5344CB8AC3E}">
        <p14:creationId xmlns:p14="http://schemas.microsoft.com/office/powerpoint/2010/main" val="1845110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ESTADO E DEMOCRACIA: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9023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Nem todos os socialistas são “</a:t>
            </a:r>
            <a:r>
              <a:rPr lang="pt-BR" dirty="0" err="1" smtClean="0"/>
              <a:t>estatistas</a:t>
            </a:r>
            <a:r>
              <a:rPr lang="pt-BR" dirty="0" smtClean="0"/>
              <a:t>”, não trabalham a partir da mesma noção de Estado, nem compartilham a mesma visão sobre o papel deste último;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45110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MERCADOS E A ECONOMIA: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socialismo não é sempre crítico em relação ao livre mercado e ao capitalismo;</a:t>
            </a:r>
          </a:p>
          <a:p>
            <a:pPr algn="just"/>
            <a:r>
              <a:rPr lang="pt-BR" dirty="0" smtClean="0"/>
              <a:t>Variações quanto aos tipos de propriedades públicas, quanto a ação do Estado na economia e quanto as atividades do mercado;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45110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ASPECTOS GERAIS: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etimologia da palavra “socialismo” (</a:t>
            </a:r>
            <a:r>
              <a:rPr lang="pt-BR" i="1" dirty="0" err="1" smtClean="0"/>
              <a:t>sociare</a:t>
            </a:r>
            <a:r>
              <a:rPr lang="pt-BR" dirty="0" smtClean="0"/>
              <a:t>): combinar ou compartilhar;</a:t>
            </a:r>
          </a:p>
          <a:p>
            <a:pPr algn="just"/>
            <a:r>
              <a:rPr lang="pt-BR" dirty="0" smtClean="0"/>
              <a:t>A noção de </a:t>
            </a:r>
            <a:r>
              <a:rPr lang="pt-BR" i="1" dirty="0" smtClean="0"/>
              <a:t>societas</a:t>
            </a:r>
            <a:r>
              <a:rPr lang="pt-BR" dirty="0" smtClean="0"/>
              <a:t> (direito romano e medieval): companheirismo ou camaradagem a partir de uma ideia legalista de contrato entre homens livres;</a:t>
            </a:r>
          </a:p>
          <a:p>
            <a:pPr algn="just"/>
            <a:r>
              <a:rPr lang="pt-BR" dirty="0" smtClean="0"/>
              <a:t>Usos e sentidos da noção de “social” e suas influências sobre a noção de socialismo:</a:t>
            </a:r>
          </a:p>
          <a:p>
            <a:pPr lvl="1" algn="just"/>
            <a:r>
              <a:rPr lang="pt-BR" dirty="0" smtClean="0"/>
              <a:t>Referência a uma relação contratual de cunho legalista mais formal entre cidadão livres: </a:t>
            </a:r>
          </a:p>
          <a:p>
            <a:pPr lvl="1" algn="just"/>
            <a:r>
              <a:rPr lang="pt-BR" dirty="0" smtClean="0"/>
              <a:t>Algo distinto do Estado/política;</a:t>
            </a:r>
          </a:p>
          <a:p>
            <a:pPr lvl="1" algn="just"/>
            <a:r>
              <a:rPr lang="pt-BR" dirty="0" smtClean="0"/>
              <a:t>Contraste entre revolução política e revolução social;</a:t>
            </a:r>
          </a:p>
          <a:p>
            <a:pPr lvl="1" algn="just"/>
            <a:r>
              <a:rPr lang="pt-BR" dirty="0" smtClean="0"/>
              <a:t>A noção de sociedade civil;</a:t>
            </a:r>
          </a:p>
          <a:p>
            <a:pPr algn="just"/>
            <a:r>
              <a:rPr lang="pt-BR" dirty="0" smtClean="0"/>
              <a:t>Relacionamento afetivo entre amigos ou camaradas;</a:t>
            </a:r>
          </a:p>
          <a:p>
            <a:pPr lvl="1" algn="just"/>
            <a:r>
              <a:rPr lang="pt-BR" dirty="0" smtClean="0"/>
              <a:t>Ideia de </a:t>
            </a:r>
            <a:r>
              <a:rPr lang="pt-BR" i="1" dirty="0" err="1" smtClean="0"/>
              <a:t>populus</a:t>
            </a:r>
            <a:r>
              <a:rPr lang="pt-BR" dirty="0" smtClean="0"/>
              <a:t> (povo soberano – “sociedade”/todo o povo/povo soberano);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5734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6669" y="1499773"/>
            <a:ext cx="10515600" cy="36817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6000" b="1" dirty="0" smtClean="0"/>
              <a:t>DÚVIDAS?</a:t>
            </a:r>
          </a:p>
          <a:p>
            <a:pPr marL="0" indent="0" algn="ctr">
              <a:buNone/>
            </a:pPr>
            <a:r>
              <a:rPr lang="pt-BR" sz="6000" b="1" dirty="0" smtClean="0"/>
              <a:t>QUESTÕES?</a:t>
            </a:r>
          </a:p>
          <a:p>
            <a:pPr marL="0" indent="0" algn="ctr">
              <a:buNone/>
            </a:pPr>
            <a:r>
              <a:rPr lang="pt-BR" sz="6000" b="1" dirty="0" smtClean="0"/>
              <a:t>CONTRIBUIÇÕES?</a:t>
            </a:r>
          </a:p>
          <a:p>
            <a:pPr marL="0" indent="0" algn="ctr">
              <a:buNone/>
            </a:pPr>
            <a:r>
              <a:rPr lang="pt-BR" sz="6000" b="1" dirty="0" smtClean="0"/>
              <a:t>COMPLEMENTAÇÕES?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55494"/>
            <a:ext cx="10515600" cy="637753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Socialismo como postura política e conjunto de convicções:</a:t>
            </a:r>
          </a:p>
          <a:p>
            <a:pPr lvl="1" algn="just"/>
            <a:r>
              <a:rPr lang="pt-BR" dirty="0" smtClean="0"/>
              <a:t>Remete as décadas de 1820 e 1830 (primeiros usos da palavra socialismo) – </a:t>
            </a:r>
            <a:r>
              <a:rPr lang="pt-BR" i="1" dirty="0" err="1" smtClean="0"/>
              <a:t>oweni</a:t>
            </a:r>
            <a:r>
              <a:rPr lang="pt-BR" dirty="0" err="1" smtClean="0"/>
              <a:t>t</a:t>
            </a:r>
            <a:r>
              <a:rPr lang="pt-BR" i="1" dirty="0" err="1" smtClean="0"/>
              <a:t>as</a:t>
            </a:r>
            <a:r>
              <a:rPr lang="pt-BR" dirty="0" smtClean="0"/>
              <a:t>, </a:t>
            </a:r>
            <a:r>
              <a:rPr lang="pt-BR" i="1" dirty="0" err="1" smtClean="0"/>
              <a:t>saint-simonianos</a:t>
            </a:r>
            <a:r>
              <a:rPr lang="pt-BR" dirty="0" smtClean="0"/>
              <a:t> e </a:t>
            </a:r>
            <a:r>
              <a:rPr lang="pt-BR" i="1" dirty="0" err="1" smtClean="0"/>
              <a:t>fourieristas</a:t>
            </a:r>
            <a:r>
              <a:rPr lang="pt-BR" dirty="0" smtClean="0"/>
              <a:t>;</a:t>
            </a:r>
          </a:p>
          <a:p>
            <a:pPr lvl="1" algn="just"/>
            <a:r>
              <a:rPr lang="pt-BR" dirty="0" smtClean="0"/>
              <a:t>Relação diversificada e tortuosa com outros conceitos: coletivismo, comunismo e socialdemocracia;</a:t>
            </a:r>
          </a:p>
          <a:p>
            <a:pPr lvl="1" algn="just"/>
            <a:endParaRPr lang="pt-BR" dirty="0" smtClean="0"/>
          </a:p>
          <a:p>
            <a:pPr lvl="2" algn="just"/>
            <a:r>
              <a:rPr lang="pt-BR" dirty="0" smtClean="0"/>
              <a:t>Coletivismo:</a:t>
            </a:r>
          </a:p>
          <a:p>
            <a:pPr lvl="3" algn="just"/>
            <a:r>
              <a:rPr lang="pt-BR" dirty="0" smtClean="0"/>
              <a:t>Conceito que remonta ao fim do século XIX;</a:t>
            </a:r>
          </a:p>
          <a:p>
            <a:pPr lvl="3" algn="just"/>
            <a:r>
              <a:rPr lang="pt-BR" dirty="0" smtClean="0"/>
              <a:t>Uso do Estado e do aparelho governamental para controlar, comandar e regular setores da economia e da sociedade civil (planejamento centralizado pelo Estado/útil para política pública);</a:t>
            </a:r>
          </a:p>
          <a:p>
            <a:pPr lvl="3" algn="just"/>
            <a:r>
              <a:rPr lang="pt-BR" dirty="0" smtClean="0"/>
              <a:t>Distinções em relação ao socialismo:</a:t>
            </a:r>
          </a:p>
          <a:p>
            <a:pPr lvl="3" algn="just"/>
            <a:r>
              <a:rPr lang="pt-BR" dirty="0" smtClean="0"/>
              <a:t>Embora alguns socialistas tenham referenciado o coletivismo outros o ignoram ou o repudiam;</a:t>
            </a:r>
          </a:p>
          <a:p>
            <a:pPr lvl="3" algn="just"/>
            <a:r>
              <a:rPr lang="pt-BR" dirty="0" smtClean="0"/>
              <a:t>Várias outras ideologias (conservadorismo, liberalismo) também pensaram o uso de métodos coletivistas;</a:t>
            </a:r>
          </a:p>
          <a:p>
            <a:pPr lvl="3" algn="just"/>
            <a:r>
              <a:rPr lang="pt-BR" dirty="0" smtClean="0"/>
              <a:t>Coletivismo refere-se ao um estratagema e não a um conjunto de ideias sobre a natureza e a igualdade humanas (socialismo);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098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55494"/>
            <a:ext cx="10515600" cy="6377535"/>
          </a:xfrm>
        </p:spPr>
        <p:txBody>
          <a:bodyPr>
            <a:normAutofit/>
          </a:bodyPr>
          <a:lstStyle/>
          <a:p>
            <a:pPr lvl="2" algn="just"/>
            <a:r>
              <a:rPr lang="pt-BR" sz="2400" dirty="0" smtClean="0"/>
              <a:t>Comunismo:</a:t>
            </a:r>
          </a:p>
          <a:p>
            <a:pPr lvl="3" algn="just"/>
            <a:r>
              <a:rPr lang="pt-BR" sz="2000" dirty="0" smtClean="0"/>
              <a:t>Durkheim (</a:t>
            </a:r>
            <a:r>
              <a:rPr lang="pt-BR" sz="2000" i="1" dirty="0" err="1" smtClean="0"/>
              <a:t>Socialism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and</a:t>
            </a:r>
            <a:r>
              <a:rPr lang="pt-BR" sz="2000" i="1" dirty="0" smtClean="0"/>
              <a:t> Saint-Si</a:t>
            </a:r>
            <a:r>
              <a:rPr lang="pt-BR" sz="2000" dirty="0" smtClean="0"/>
              <a:t>m</a:t>
            </a:r>
            <a:r>
              <a:rPr lang="pt-BR" sz="2000" i="1" dirty="0" smtClean="0"/>
              <a:t>on</a:t>
            </a:r>
            <a:r>
              <a:rPr lang="pt-BR" sz="2000" dirty="0" smtClean="0"/>
              <a:t>);</a:t>
            </a:r>
          </a:p>
          <a:p>
            <a:pPr lvl="4" algn="just"/>
            <a:r>
              <a:rPr lang="pt-BR" sz="2000" dirty="0" smtClean="0"/>
              <a:t>Forma de organização mais antiga e “primitiva” do que o socialismo;</a:t>
            </a:r>
          </a:p>
          <a:p>
            <a:pPr lvl="4" algn="just"/>
            <a:r>
              <a:rPr lang="pt-BR" sz="2000" dirty="0" smtClean="0"/>
              <a:t>Regulação do consumo humano de forma igualitária (comunidades monásticas e unidades tribais);</a:t>
            </a:r>
          </a:p>
          <a:p>
            <a:pPr lvl="4" algn="just"/>
            <a:r>
              <a:rPr lang="pt-BR" sz="2000" dirty="0" smtClean="0"/>
              <a:t>Mecanismo moderno das sociedades industrializadas capaz de regular as relações produtivas;</a:t>
            </a:r>
          </a:p>
          <a:p>
            <a:pPr lvl="3" algn="just"/>
            <a:r>
              <a:rPr lang="pt-BR" sz="2000" dirty="0" err="1" smtClean="0"/>
              <a:t>Babeuf</a:t>
            </a:r>
            <a:r>
              <a:rPr lang="pt-BR" sz="2000" dirty="0" smtClean="0"/>
              <a:t> e a </a:t>
            </a:r>
            <a:r>
              <a:rPr lang="pt-BR" sz="2000" i="1" dirty="0" smtClean="0"/>
              <a:t>Sociedade dos Iguais</a:t>
            </a:r>
            <a:r>
              <a:rPr lang="pt-BR" sz="2000" dirty="0" smtClean="0"/>
              <a:t>;</a:t>
            </a:r>
          </a:p>
          <a:p>
            <a:pPr lvl="4" algn="just"/>
            <a:r>
              <a:rPr lang="pt-BR" sz="2000" dirty="0" err="1" smtClean="0"/>
              <a:t>Babouvistas</a:t>
            </a:r>
            <a:r>
              <a:rPr lang="pt-BR" sz="2000" dirty="0" smtClean="0"/>
              <a:t> ou “</a:t>
            </a:r>
            <a:r>
              <a:rPr lang="pt-BR" sz="2000" dirty="0" err="1" smtClean="0"/>
              <a:t>comunionistas</a:t>
            </a:r>
            <a:r>
              <a:rPr lang="pt-BR" sz="2000" dirty="0" smtClean="0"/>
              <a:t>”;</a:t>
            </a:r>
          </a:p>
          <a:p>
            <a:pPr lvl="4" algn="just"/>
            <a:r>
              <a:rPr lang="pt-BR" sz="2000" dirty="0" smtClean="0"/>
              <a:t>Consagração à destruição do espírito revolucionário;</a:t>
            </a:r>
          </a:p>
          <a:p>
            <a:pPr lvl="4" algn="just"/>
            <a:r>
              <a:rPr lang="pt-BR" sz="2000" dirty="0" smtClean="0"/>
              <a:t>Estabelecimento de uma ditadura;</a:t>
            </a:r>
          </a:p>
          <a:p>
            <a:pPr lvl="4" algn="just"/>
            <a:r>
              <a:rPr lang="pt-BR" sz="2000" dirty="0" smtClean="0"/>
              <a:t>Comunidade baseada na perfeita igualdade;</a:t>
            </a:r>
          </a:p>
          <a:p>
            <a:pPr lvl="3" algn="just"/>
            <a:r>
              <a:rPr lang="pt-BR" sz="2000" dirty="0" smtClean="0"/>
              <a:t>Marx:</a:t>
            </a:r>
          </a:p>
          <a:p>
            <a:pPr lvl="4" algn="just"/>
            <a:r>
              <a:rPr lang="pt-BR" sz="2000" dirty="0" smtClean="0"/>
              <a:t>Forma primitiva de socialismo;</a:t>
            </a:r>
          </a:p>
          <a:p>
            <a:pPr lvl="4" algn="just"/>
            <a:r>
              <a:rPr lang="pt-BR" sz="2000" dirty="0" smtClean="0"/>
              <a:t>Concepção de comunismo primitivo ≠ comunismo;</a:t>
            </a:r>
          </a:p>
          <a:p>
            <a:pPr lvl="4" algn="just"/>
            <a:r>
              <a:rPr lang="pt-BR" sz="2000" dirty="0" smtClean="0"/>
              <a:t>Desenvolvimento de uma antipatia pela palavra socialismo (doutrina mais flexível, sem classes, utópica – burguesa);</a:t>
            </a:r>
          </a:p>
          <a:p>
            <a:pPr lvl="4" algn="just"/>
            <a:r>
              <a:rPr lang="pt-BR" sz="2000" dirty="0" smtClean="0"/>
              <a:t>Dificuldade em se definir uma barreira entre os dois termos;</a:t>
            </a:r>
          </a:p>
        </p:txBody>
      </p:sp>
    </p:spTree>
    <p:extLst>
      <p:ext uri="{BB962C8B-B14F-4D97-AF65-F5344CB8AC3E}">
        <p14:creationId xmlns:p14="http://schemas.microsoft.com/office/powerpoint/2010/main" val="81917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58905"/>
            <a:ext cx="10515600" cy="5540188"/>
          </a:xfrm>
        </p:spPr>
        <p:txBody>
          <a:bodyPr>
            <a:normAutofit/>
          </a:bodyPr>
          <a:lstStyle/>
          <a:p>
            <a:pPr lvl="2" algn="just"/>
            <a:r>
              <a:rPr lang="pt-BR" sz="3200" dirty="0" smtClean="0"/>
              <a:t>Socialdemocracia:</a:t>
            </a:r>
          </a:p>
          <a:p>
            <a:pPr lvl="3" algn="just"/>
            <a:r>
              <a:rPr lang="pt-BR" sz="2800" dirty="0" smtClean="0"/>
              <a:t>Termo eivado de ambivalências;</a:t>
            </a:r>
          </a:p>
          <a:p>
            <a:pPr lvl="3" algn="just"/>
            <a:r>
              <a:rPr lang="pt-BR" sz="2800" dirty="0" smtClean="0"/>
              <a:t>Virtualmente equivalente a marxismo organizado (socialismo revisionista de Eduard Bernstein);</a:t>
            </a:r>
          </a:p>
          <a:p>
            <a:pPr lvl="3" algn="just"/>
            <a:r>
              <a:rPr lang="pt-BR" sz="2800" dirty="0" smtClean="0"/>
              <a:t>Fortes laços com o socialismo reformista de Estado e a tradição social-liberal (a partir de 1920);</a:t>
            </a:r>
          </a:p>
          <a:p>
            <a:pPr marL="1828800" lvl="4" indent="0" algn="just">
              <a:buNone/>
            </a:pPr>
            <a:endParaRPr lang="pt-BR" sz="2800" dirty="0"/>
          </a:p>
          <a:p>
            <a:pPr lvl="1" algn="just"/>
            <a:r>
              <a:rPr lang="pt-BR" sz="3200" u="sng" dirty="0" smtClean="0"/>
              <a:t>Em suma</a:t>
            </a:r>
            <a:r>
              <a:rPr lang="pt-BR" sz="3200" dirty="0" smtClean="0"/>
              <a:t>: necessidade de cautela em relação a atribuição de parâmetros definitivos em relação ao socialismo;</a:t>
            </a:r>
          </a:p>
          <a:p>
            <a:pPr lvl="2" algn="just"/>
            <a:r>
              <a:rPr lang="pt-BR" sz="2800" dirty="0" smtClean="0"/>
              <a:t>Nem todos os socialistas são coletivistas;</a:t>
            </a:r>
          </a:p>
          <a:p>
            <a:pPr lvl="2" algn="just"/>
            <a:r>
              <a:rPr lang="pt-BR" sz="2800" dirty="0" smtClean="0"/>
              <a:t>Comunismo pode não ser, inteiramente distinto de socialismo;</a:t>
            </a:r>
          </a:p>
          <a:p>
            <a:pPr lvl="2" algn="just"/>
            <a:r>
              <a:rPr lang="pt-BR" sz="2800" dirty="0" smtClean="0"/>
              <a:t>Socialdemocracia não é uma “tradição” não socialista;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4354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AS “ORIGENS” DO PENSAMENTO SOCIALISTA: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Existência de duas opiniões principais sobre as “origens” do pensamento socialista:</a:t>
            </a:r>
          </a:p>
          <a:p>
            <a:pPr lvl="1" algn="just"/>
            <a:r>
              <a:rPr lang="pt-BR" dirty="0" smtClean="0"/>
              <a:t>Perspectiva abrangente: relaciona temas socialistas a movimentos de ideias ocorridos no período moderno;</a:t>
            </a:r>
          </a:p>
          <a:p>
            <a:pPr lvl="2" algn="just"/>
            <a:r>
              <a:rPr lang="pt-BR" dirty="0" smtClean="0"/>
              <a:t>Thomas More e </a:t>
            </a:r>
            <a:r>
              <a:rPr lang="pt-BR" i="1" dirty="0" smtClean="0"/>
              <a:t>Utopia</a:t>
            </a:r>
            <a:r>
              <a:rPr lang="pt-BR" dirty="0" smtClean="0"/>
              <a:t>;</a:t>
            </a:r>
          </a:p>
          <a:p>
            <a:pPr lvl="2" algn="just"/>
            <a:r>
              <a:rPr lang="pt-BR" dirty="0" smtClean="0"/>
              <a:t>Os Igualitários e </a:t>
            </a:r>
            <a:r>
              <a:rPr lang="pt-BR" dirty="0" smtClean="0"/>
              <a:t>os </a:t>
            </a:r>
            <a:r>
              <a:rPr lang="pt-BR" i="1" dirty="0" err="1" smtClean="0"/>
              <a:t>Diggers</a:t>
            </a:r>
            <a:r>
              <a:rPr lang="pt-BR" dirty="0" smtClean="0"/>
              <a:t>;</a:t>
            </a:r>
          </a:p>
          <a:p>
            <a:pPr lvl="2" algn="just"/>
            <a:endParaRPr lang="pt-BR" dirty="0" smtClean="0"/>
          </a:p>
          <a:p>
            <a:pPr lvl="1" algn="just"/>
            <a:r>
              <a:rPr lang="pt-BR" dirty="0" smtClean="0"/>
              <a:t>Perspectiva restritiva: período pós Revolução Francesa;</a:t>
            </a:r>
          </a:p>
          <a:p>
            <a:pPr lvl="2" algn="just"/>
            <a:r>
              <a:rPr lang="pt-BR" dirty="0" smtClean="0"/>
              <a:t>A França como o berço do socialismo e do comunismo utópicos;</a:t>
            </a:r>
          </a:p>
          <a:p>
            <a:pPr lvl="2" algn="just"/>
            <a:r>
              <a:rPr lang="pt-BR" dirty="0" smtClean="0"/>
              <a:t>Derivação da palavra socialismo;</a:t>
            </a:r>
          </a:p>
          <a:p>
            <a:pPr lvl="2" algn="just"/>
            <a:r>
              <a:rPr lang="pt-BR" dirty="0" smtClean="0"/>
              <a:t>Extensão da democracia, direitos, justiça e a igualdade através </a:t>
            </a:r>
            <a:r>
              <a:rPr lang="pt-BR" dirty="0" smtClean="0"/>
              <a:t>da ação </a:t>
            </a:r>
            <a:r>
              <a:rPr lang="pt-BR" dirty="0" smtClean="0"/>
              <a:t>social e política radical;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3902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9625" y="255494"/>
            <a:ext cx="11497234" cy="6377535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pt-BR" dirty="0" smtClean="0"/>
              <a:t>As contribuições da Revolução Industrial:</a:t>
            </a:r>
          </a:p>
          <a:p>
            <a:pPr lvl="2" algn="just"/>
            <a:r>
              <a:rPr lang="pt-BR" dirty="0" smtClean="0"/>
              <a:t>Catalisador adicional (facilitadora do desenvolvimento do capitalismo e estruturação/”amadurecimento” da classe trabalhadora - membro fundamental de vários movimentos socialistas);</a:t>
            </a:r>
          </a:p>
          <a:p>
            <a:pPr marL="914400" lvl="2" indent="0" algn="just">
              <a:buNone/>
            </a:pPr>
            <a:endParaRPr lang="pt-BR" dirty="0" smtClean="0"/>
          </a:p>
          <a:p>
            <a:pPr lvl="1" algn="just"/>
            <a:r>
              <a:rPr lang="pt-BR" dirty="0" smtClean="0"/>
              <a:t>A contribuição de “tradições” intelectuais anteriores:</a:t>
            </a:r>
          </a:p>
          <a:p>
            <a:pPr lvl="2" algn="just"/>
            <a:r>
              <a:rPr lang="pt-BR" dirty="0" smtClean="0"/>
              <a:t>O socialismo empregou ideias de diversas fontes: republicanismo civil, racionalismo iluminista, romantismo, formas de materialismo, cristianismo (católico e protestante), lei natural e teoria dos direitos naturais, utilitarismo e economia política liberal;</a:t>
            </a:r>
          </a:p>
          <a:p>
            <a:pPr lvl="2" algn="just"/>
            <a:endParaRPr lang="pt-BR" dirty="0" smtClean="0"/>
          </a:p>
          <a:p>
            <a:pPr lvl="1" algn="just"/>
            <a:r>
              <a:rPr lang="pt-BR" dirty="0" smtClean="0"/>
              <a:t>Uma cronologia parcial:</a:t>
            </a:r>
          </a:p>
          <a:p>
            <a:pPr lvl="2" algn="just"/>
            <a:r>
              <a:rPr lang="pt-BR" dirty="0">
                <a:solidFill>
                  <a:srgbClr val="C00000"/>
                </a:solidFill>
              </a:rPr>
              <a:t>1</a:t>
            </a:r>
            <a:r>
              <a:rPr lang="pt-BR" dirty="0" smtClean="0">
                <a:solidFill>
                  <a:srgbClr val="C00000"/>
                </a:solidFill>
              </a:rPr>
              <a:t>820-1830</a:t>
            </a:r>
            <a:r>
              <a:rPr lang="pt-BR" dirty="0" smtClean="0"/>
              <a:t>: primeiros movimentos conscientemente socialistas (</a:t>
            </a:r>
            <a:r>
              <a:rPr lang="pt-BR" dirty="0" err="1" smtClean="0"/>
              <a:t>owenitas</a:t>
            </a:r>
            <a:r>
              <a:rPr lang="pt-BR" dirty="0" smtClean="0"/>
              <a:t>, </a:t>
            </a:r>
            <a:r>
              <a:rPr lang="pt-BR" dirty="0" err="1" smtClean="0"/>
              <a:t>saint-simonianos</a:t>
            </a:r>
            <a:r>
              <a:rPr lang="pt-BR" dirty="0" smtClean="0"/>
              <a:t>, </a:t>
            </a:r>
            <a:r>
              <a:rPr lang="pt-BR" dirty="0" err="1" smtClean="0"/>
              <a:t>fourieristas</a:t>
            </a:r>
            <a:r>
              <a:rPr lang="pt-BR" dirty="0" smtClean="0"/>
              <a:t> e outros movimentos da classe trabalhadora – cartistas);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1840-1860</a:t>
            </a:r>
            <a:r>
              <a:rPr lang="pt-BR" dirty="0" smtClean="0"/>
              <a:t>: nova intensificação de movimentos socialistas;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Até 1880</a:t>
            </a:r>
            <a:r>
              <a:rPr lang="pt-BR" dirty="0" smtClean="0"/>
              <a:t>: amadurecimento do socialismo e conscientização de seu conteúdo ideológico;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Até 1914</a:t>
            </a:r>
            <a:r>
              <a:rPr lang="pt-BR" dirty="0" smtClean="0"/>
              <a:t>: o SPD (Partido Socialdemocrata Alemão – 1875) foi a força do socialismo europeu e a linguagem </a:t>
            </a:r>
            <a:r>
              <a:rPr lang="pt-BR" dirty="0" err="1" smtClean="0"/>
              <a:t>marxiana</a:t>
            </a:r>
            <a:r>
              <a:rPr lang="pt-BR" dirty="0" smtClean="0"/>
              <a:t> deu o tom de grande parte da discussão socialista na Europa;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1919:</a:t>
            </a:r>
            <a:r>
              <a:rPr lang="pt-BR" dirty="0" smtClean="0"/>
              <a:t> a Terceira Internacional, proposta por Lênin, fundamentou-se nos bolcheviques da União Soviética e o marxismo-leninismo tornou-se a referência principal;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Pós-1945</a:t>
            </a:r>
            <a:r>
              <a:rPr lang="pt-BR" dirty="0" smtClean="0"/>
              <a:t>: tendência para o revisionismo (multiplicação das perspectivas);</a:t>
            </a:r>
          </a:p>
          <a:p>
            <a:pPr lvl="3" algn="just"/>
            <a:r>
              <a:rPr lang="pt-BR" dirty="0" smtClean="0"/>
              <a:t>Trotskismo, stalinismo, leninismo, marxismo revisionista, marxismo humanista, maoísmo, marxismo africano, marxismo existencial, eurocomunismo, marxismo estruturalista, marxismo feminista dentre outros;</a:t>
            </a:r>
          </a:p>
          <a:p>
            <a:pPr lvl="2" algn="just"/>
            <a:r>
              <a:rPr lang="pt-BR" dirty="0" smtClean="0">
                <a:solidFill>
                  <a:srgbClr val="C00000"/>
                </a:solidFill>
              </a:rPr>
              <a:t>Pós-1990</a:t>
            </a:r>
            <a:r>
              <a:rPr lang="pt-BR" dirty="0" smtClean="0"/>
              <a:t>: socialismo reformista;</a:t>
            </a:r>
          </a:p>
        </p:txBody>
      </p:sp>
    </p:spTree>
    <p:extLst>
      <p:ext uri="{BB962C8B-B14F-4D97-AF65-F5344CB8AC3E}">
        <p14:creationId xmlns:p14="http://schemas.microsoft.com/office/powerpoint/2010/main" val="380666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A “NATUREZA” DO SOCIALISMO: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u="sng" dirty="0" smtClean="0">
                <a:solidFill>
                  <a:srgbClr val="C00000"/>
                </a:solidFill>
              </a:rPr>
              <a:t>O obvio</a:t>
            </a:r>
            <a:r>
              <a:rPr lang="pt-BR" dirty="0" smtClean="0"/>
              <a:t>:</a:t>
            </a:r>
          </a:p>
          <a:p>
            <a:pPr lvl="1" algn="just"/>
            <a:r>
              <a:rPr lang="pt-BR" dirty="0" smtClean="0"/>
              <a:t>“O socialismo não é uma coisa única” (VINCENTE, 2005, p. 99);</a:t>
            </a:r>
          </a:p>
          <a:p>
            <a:pPr lvl="1" algn="just"/>
            <a:r>
              <a:rPr lang="pt-BR" dirty="0" smtClean="0"/>
              <a:t>“O marxismo não é o verdadeiro socialismo, é uma variedade dentro do gênero do socialismo” (Ibidem);</a:t>
            </a:r>
          </a:p>
          <a:p>
            <a:pPr lvl="1" algn="just"/>
            <a:r>
              <a:rPr lang="pt-BR" dirty="0" smtClean="0"/>
              <a:t>“O socialismo é um corpo rico de argumentos formais e valores que são interpretados de maneiras diferentes pelas diversas escolas” (</a:t>
            </a:r>
            <a:r>
              <a:rPr lang="pt-BR" dirty="0" err="1" smtClean="0"/>
              <a:t>Ibdem</a:t>
            </a:r>
            <a:r>
              <a:rPr lang="pt-BR" dirty="0" smtClean="0"/>
              <a:t>);</a:t>
            </a:r>
          </a:p>
          <a:p>
            <a:pPr marL="457200" lvl="1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 distinção entre as “escolas” socialistas:</a:t>
            </a:r>
          </a:p>
          <a:p>
            <a:pPr lvl="1" algn="just"/>
            <a:r>
              <a:rPr lang="pt-BR" dirty="0" smtClean="0"/>
              <a:t>Socialismo científico revolucionário e socialismo utópico (Marx e Engels);</a:t>
            </a:r>
          </a:p>
          <a:p>
            <a:pPr lvl="1" algn="just"/>
            <a:r>
              <a:rPr lang="pt-BR" dirty="0" smtClean="0"/>
              <a:t>Socialismo revolucionário e reformista (classificação por estratégias);</a:t>
            </a:r>
          </a:p>
          <a:p>
            <a:pPr lvl="1" algn="just"/>
            <a:r>
              <a:rPr lang="pt-BR" dirty="0" smtClean="0"/>
              <a:t>Socialismo autoritário e libertário;</a:t>
            </a:r>
          </a:p>
          <a:p>
            <a:pPr lvl="1" algn="just"/>
            <a:r>
              <a:rPr lang="pt-BR" dirty="0" smtClean="0"/>
              <a:t>Socialismo coletivista organizacional e libertário (</a:t>
            </a:r>
            <a:r>
              <a:rPr lang="pt-BR" dirty="0" err="1" smtClean="0"/>
              <a:t>GreenIeaf</a:t>
            </a:r>
            <a:r>
              <a:rPr lang="pt-BR" dirty="0" smtClean="0"/>
              <a:t>);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6354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95835"/>
            <a:ext cx="10515600" cy="633719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 classificação/diferenciação adotada por Vincent (2005) quanto as “escolas” socialistas: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971550" lvl="1" indent="-514350" algn="just">
              <a:buFont typeface="+mj-lt"/>
              <a:buAutoNum type="arabicParenR"/>
            </a:pPr>
            <a:r>
              <a:rPr lang="pt-BR" u="sng" dirty="0" smtClean="0"/>
              <a:t>Socialismo Utópico</a:t>
            </a:r>
            <a:r>
              <a:rPr lang="pt-BR" dirty="0" smtClean="0"/>
              <a:t>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Primeiros socialistas utópicos: Saint-Simon (1760-1825), Charles Fourier (1772-1837) e Robert Owen (1771-1858);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Tentativa de descrição da uma “nova” forma de vida social, adequada à “verdadeira natureza humana” (definição do padrão de reprodução, da organização familiar, a alimentação e o vestuário dos membros da comunidade);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modelo de sociedade proposto (bem estruturado), harmonizada com as origens naturais da natureza humana, geraria as condições para seres humanos totalmente satisfeitos, felizes e virtuosos;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modelo de sociedade proposto seria dinâmico e criativo, propiciando o pleno desenvolvimento dos homens;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pt-BR" dirty="0" smtClean="0"/>
              <a:t>O </a:t>
            </a:r>
            <a:r>
              <a:rPr lang="pt-BR" dirty="0" err="1" smtClean="0"/>
              <a:t>Falanstério</a:t>
            </a:r>
            <a:r>
              <a:rPr lang="pt-BR" dirty="0" smtClean="0"/>
              <a:t> de Fourier, a Nova Harmonia de Owen e sociedade Industrial Administrada de Saint-Simon, foram consideradas utópicas, na medida em que, situadas em contextos específicos do desenvolvimento histórico, exigiam mudanças radicais na economia e </a:t>
            </a:r>
            <a:r>
              <a:rPr lang="pt-BR" dirty="0" smtClean="0"/>
              <a:t>nas relações </a:t>
            </a:r>
            <a:r>
              <a:rPr lang="pt-BR" dirty="0" smtClean="0"/>
              <a:t>de propriedade das sociedades existentes;</a:t>
            </a:r>
          </a:p>
        </p:txBody>
      </p:sp>
    </p:spTree>
    <p:extLst>
      <p:ext uri="{BB962C8B-B14F-4D97-AF65-F5344CB8AC3E}">
        <p14:creationId xmlns:p14="http://schemas.microsoft.com/office/powerpoint/2010/main" val="2864560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2237</Words>
  <Application>Microsoft Office PowerPoint</Application>
  <PresentationFormat>Personalizar</PresentationFormat>
  <Paragraphs>164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SOCIALISMO OU SOCIALISMOS</vt:lpstr>
      <vt:lpstr>ASPECTOS GERAIS:</vt:lpstr>
      <vt:lpstr>Apresentação do PowerPoint</vt:lpstr>
      <vt:lpstr>Apresentação do PowerPoint</vt:lpstr>
      <vt:lpstr>Apresentação do PowerPoint</vt:lpstr>
      <vt:lpstr>AS “ORIGENS” DO PENSAMENTO SOCIALISTA:</vt:lpstr>
      <vt:lpstr>Apresentação do PowerPoint</vt:lpstr>
      <vt:lpstr>A “NATUREZA” DO SOCIALISMO: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NATUREZA HUMANA:</vt:lpstr>
      <vt:lpstr>IGUALDADE E LIBERDADE:</vt:lpstr>
      <vt:lpstr>Apresentação do PowerPoint</vt:lpstr>
      <vt:lpstr>ESTADO E DEMOCRACIA:</vt:lpstr>
      <vt:lpstr>MERCADOS E A ECONOMIA: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Julio</dc:creator>
  <cp:lastModifiedBy>Julio</cp:lastModifiedBy>
  <cp:revision>55</cp:revision>
  <dcterms:created xsi:type="dcterms:W3CDTF">2016-04-07T13:31:08Z</dcterms:created>
  <dcterms:modified xsi:type="dcterms:W3CDTF">2017-10-02T15:37:59Z</dcterms:modified>
</cp:coreProperties>
</file>