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6" r:id="rId11"/>
    <p:sldId id="265" r:id="rId12"/>
    <p:sldId id="272" r:id="rId13"/>
    <p:sldId id="273" r:id="rId14"/>
    <p:sldId id="267" r:id="rId15"/>
    <p:sldId id="268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25198"/>
    <a:srgbClr val="000099"/>
    <a:srgbClr val="1C1C1C"/>
    <a:srgbClr val="660066"/>
    <a:srgbClr val="5F5F5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5" autoAdjust="0"/>
    <p:restoredTop sz="94652" autoAdjust="0"/>
  </p:normalViewPr>
  <p:slideViewPr>
    <p:cSldViewPr>
      <p:cViewPr varScale="1">
        <p:scale>
          <a:sx n="70" d="100"/>
          <a:sy n="70" d="100"/>
        </p:scale>
        <p:origin x="-8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94089-30E8-4F85-8448-FB3F9A6F9B7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7C958-2C13-49E7-A24F-CDABF47AD47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978AA-C074-42F7-B0DC-C7399A0A7BC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552B6-3029-471F-A653-BF95B71C6C6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34CF8B-24F0-473B-B997-4CAAAC605BB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E6CC8-1F13-41C5-959C-F7E767751DE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1B317-00E4-4B17-B8A4-06F86D347A9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0F486-821A-4B85-BDA3-06E12DBF6F2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98F8D-C219-498F-803D-F857F610C5F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6D8FC-0ABD-4BF9-8FB0-42549F95F42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0222C-F3F8-4717-9D83-FDFB6822467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49F81F-898D-4F71-8DAA-16FB2A4CD67C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../Sistemas-Eleitorais1-e1303242553201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4500563" y="2564904"/>
            <a:ext cx="4535933" cy="976809"/>
          </a:xfrm>
          <a:noFill/>
          <a:ln/>
        </p:spPr>
        <p:txBody>
          <a:bodyPr/>
          <a:lstStyle/>
          <a:p>
            <a:pPr algn="r"/>
            <a:r>
              <a:rPr lang="es-UY" sz="3200" b="1" dirty="0" smtClean="0">
                <a:solidFill>
                  <a:srgbClr val="5F5F5F"/>
                </a:solidFill>
              </a:rPr>
              <a:t>Stuart </a:t>
            </a:r>
            <a:r>
              <a:rPr lang="es-UY" sz="3200" b="1" dirty="0" err="1" smtClean="0">
                <a:solidFill>
                  <a:srgbClr val="5F5F5F"/>
                </a:solidFill>
              </a:rPr>
              <a:t>Mill</a:t>
            </a:r>
            <a:r>
              <a:rPr lang="es-UY" sz="3200" b="1" dirty="0" smtClean="0">
                <a:solidFill>
                  <a:srgbClr val="5F5F5F"/>
                </a:solidFill>
              </a:rPr>
              <a:t>: </a:t>
            </a:r>
            <a:r>
              <a:rPr lang="es-UY" sz="3200" b="1" dirty="0" err="1" smtClean="0">
                <a:solidFill>
                  <a:srgbClr val="5F5F5F"/>
                </a:solidFill>
              </a:rPr>
              <a:t>liberdade</a:t>
            </a:r>
            <a:r>
              <a:rPr lang="es-UY" sz="3200" b="1" dirty="0" smtClean="0">
                <a:solidFill>
                  <a:srgbClr val="5F5F5F"/>
                </a:solidFill>
              </a:rPr>
              <a:t> e </a:t>
            </a:r>
            <a:r>
              <a:rPr lang="es-UY" sz="3200" b="1" dirty="0" err="1" smtClean="0">
                <a:solidFill>
                  <a:srgbClr val="5F5F5F"/>
                </a:solidFill>
              </a:rPr>
              <a:t>representação</a:t>
            </a:r>
            <a:endParaRPr lang="es-ES" sz="3200" b="1" dirty="0">
              <a:solidFill>
                <a:srgbClr val="5F5F5F"/>
              </a:solidFill>
            </a:endParaRPr>
          </a:p>
        </p:txBody>
      </p:sp>
      <p:sp>
        <p:nvSpPr>
          <p:cNvPr id="2173" name="Rectangle 125"/>
          <p:cNvSpPr>
            <a:spLocks noChangeArrowheads="1"/>
          </p:cNvSpPr>
          <p:nvPr/>
        </p:nvSpPr>
        <p:spPr bwMode="auto">
          <a:xfrm>
            <a:off x="4068191" y="3892599"/>
            <a:ext cx="5040313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r>
              <a:rPr lang="es-UY" b="1" dirty="0" smtClean="0">
                <a:solidFill>
                  <a:srgbClr val="5F5F5F"/>
                </a:solidFill>
              </a:rPr>
              <a:t>Prof. </a:t>
            </a:r>
            <a:r>
              <a:rPr lang="es-UY" b="1" dirty="0" err="1" smtClean="0">
                <a:solidFill>
                  <a:srgbClr val="5F5F5F"/>
                </a:solidFill>
              </a:rPr>
              <a:t>Júlio</a:t>
            </a:r>
            <a:r>
              <a:rPr lang="es-UY" b="1" dirty="0" smtClean="0">
                <a:solidFill>
                  <a:srgbClr val="5F5F5F"/>
                </a:solidFill>
              </a:rPr>
              <a:t> </a:t>
            </a:r>
            <a:r>
              <a:rPr lang="es-UY" b="1" dirty="0" err="1" smtClean="0">
                <a:solidFill>
                  <a:srgbClr val="5F5F5F"/>
                </a:solidFill>
              </a:rPr>
              <a:t>Cezar</a:t>
            </a:r>
            <a:r>
              <a:rPr lang="es-UY" b="1" dirty="0" smtClean="0">
                <a:solidFill>
                  <a:srgbClr val="5F5F5F"/>
                </a:solidFill>
              </a:rPr>
              <a:t> Gaudencio</a:t>
            </a:r>
          </a:p>
          <a:p>
            <a:pPr algn="r"/>
            <a:r>
              <a:rPr lang="es-UY" sz="1600" b="1" dirty="0" smtClean="0">
                <a:solidFill>
                  <a:srgbClr val="5F5F5F"/>
                </a:solidFill>
              </a:rPr>
              <a:t>(</a:t>
            </a:r>
            <a:r>
              <a:rPr lang="es-UY" sz="1600" b="1" dirty="0" smtClean="0">
                <a:solidFill>
                  <a:srgbClr val="C00000"/>
                </a:solidFill>
              </a:rPr>
              <a:t>juliocezargaudencio@yahoo.com.br</a:t>
            </a:r>
            <a:r>
              <a:rPr lang="es-UY" sz="1600" b="1" dirty="0" smtClean="0">
                <a:solidFill>
                  <a:srgbClr val="5F5F5F"/>
                </a:solidFill>
              </a:rPr>
              <a:t>)</a:t>
            </a:r>
            <a:endParaRPr lang="es-ES" sz="1600" b="1" dirty="0">
              <a:solidFill>
                <a:srgbClr val="5F5F5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pt-BR" dirty="0" smtClean="0"/>
              <a:t>Indivíduo e Liberdade: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445224"/>
          </a:xfrm>
        </p:spPr>
        <p:txBody>
          <a:bodyPr/>
          <a:lstStyle/>
          <a:p>
            <a:pPr algn="just"/>
            <a:r>
              <a:rPr lang="pt-BR" dirty="0" smtClean="0"/>
              <a:t>O individualismo de Mill:</a:t>
            </a:r>
          </a:p>
          <a:p>
            <a:pPr lvl="1" algn="just"/>
            <a:r>
              <a:rPr lang="pt-BR" dirty="0" smtClean="0"/>
              <a:t>Mantém em sua obra o princípio básico do utilitarismo (a busca do bem estar como critério principal para avaliação dos governos e sociedade);</a:t>
            </a:r>
          </a:p>
          <a:p>
            <a:pPr lvl="1" algn="just"/>
            <a:r>
              <a:rPr lang="pt-BR" dirty="0" smtClean="0"/>
              <a:t>Uma dimensão qualitativa na percepção utilitarista da sociedade e do indivíduo;</a:t>
            </a:r>
          </a:p>
          <a:p>
            <a:pPr lvl="1" algn="just"/>
            <a:r>
              <a:rPr lang="pt-BR" dirty="0" smtClean="0"/>
              <a:t>Para Mill, o homem é capaz de desenvolver suas capacidades (faz parte da sua essência a necessidade desde desenvolvimento);</a:t>
            </a:r>
          </a:p>
          <a:p>
            <a:pPr lvl="2" algn="just"/>
            <a:r>
              <a:rPr lang="pt-BR" dirty="0" smtClean="0"/>
              <a:t>Fundamento da </a:t>
            </a:r>
            <a:r>
              <a:rPr lang="pt-BR" dirty="0" smtClean="0">
                <a:solidFill>
                  <a:srgbClr val="C00000"/>
                </a:solidFill>
              </a:rPr>
              <a:t>utilidade da democracia e da liberdade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5256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12568"/>
          </a:xfrm>
        </p:spPr>
        <p:txBody>
          <a:bodyPr/>
          <a:lstStyle/>
          <a:p>
            <a:pPr lvl="2" algn="just"/>
            <a:r>
              <a:rPr lang="pt-BR" dirty="0" smtClean="0"/>
              <a:t>O governo democrático fornece as condições que favorecem o desenvolvimento das capacidades de cada cidadão;</a:t>
            </a:r>
          </a:p>
          <a:p>
            <a:pPr lvl="2" algn="just"/>
            <a:r>
              <a:rPr lang="pt-BR" dirty="0" smtClean="0"/>
              <a:t>Já a liberdade, enquanto valor fundamental, permitiria a diversidade e o conflito, os quais possibilitariam reformas necessárias e o “desenvolvimento” social;</a:t>
            </a:r>
          </a:p>
          <a:p>
            <a:pPr lvl="2" algn="just"/>
            <a:r>
              <a:rPr lang="pt-BR" dirty="0" smtClean="0"/>
              <a:t>Em Mill encontramos a base da defesa do pluralismo e da diversidade </a:t>
            </a:r>
            <a:r>
              <a:rPr lang="pt-BR" dirty="0" err="1" smtClean="0"/>
              <a:t>societal</a:t>
            </a:r>
            <a:r>
              <a:rPr lang="pt-BR" dirty="0" smtClean="0"/>
              <a:t> contra a interferência do Estado e da opinião pública (tirania da “opinião </a:t>
            </a:r>
            <a:r>
              <a:rPr lang="pt-BR" dirty="0" err="1" smtClean="0"/>
              <a:t>prevalescente</a:t>
            </a:r>
            <a:r>
              <a:rPr lang="pt-BR" dirty="0" smtClean="0"/>
              <a:t>”) e dos sistema abertos, multipolares (administração dos dissensos </a:t>
            </a:r>
            <a:r>
              <a:rPr lang="pt-BR" dirty="0" smtClean="0">
                <a:solidFill>
                  <a:srgbClr val="C00000"/>
                </a:solidFill>
              </a:rPr>
              <a:t>X</a:t>
            </a:r>
            <a:r>
              <a:rPr lang="pt-BR" dirty="0" smtClean="0"/>
              <a:t> imposição de consensos amplos);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1736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/>
              <a:t>A Democracia Desenvolvimentista: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600" dirty="0" smtClean="0"/>
              <a:t>Posição que procurou combinar uma nova concepção das relações entre os cidadãos e o Estado, a partir de grande preocupação pelas condições da moral e do desenvolvimento social dos indivíduos;</a:t>
            </a:r>
          </a:p>
          <a:p>
            <a:pPr algn="just"/>
            <a:r>
              <a:rPr lang="pt-BR" sz="2600" dirty="0" smtClean="0"/>
              <a:t>As instituições democráticas seriam indispensáveis para a formação de um corpo de cidadãos ativos e envolvidos (</a:t>
            </a:r>
            <a:r>
              <a:rPr lang="pt-BR" sz="2600" dirty="0" smtClean="0">
                <a:solidFill>
                  <a:srgbClr val="C00000"/>
                </a:solidFill>
              </a:rPr>
              <a:t>interpretação radical </a:t>
            </a:r>
            <a:r>
              <a:rPr lang="pt-BR" sz="2600" dirty="0" smtClean="0"/>
              <a:t>e</a:t>
            </a:r>
            <a:r>
              <a:rPr lang="pt-BR" sz="2600" dirty="0" smtClean="0">
                <a:solidFill>
                  <a:srgbClr val="C00000"/>
                </a:solidFill>
              </a:rPr>
              <a:t> liberal</a:t>
            </a:r>
            <a:r>
              <a:rPr lang="pt-BR" sz="2600" dirty="0" smtClean="0"/>
              <a:t>);</a:t>
            </a:r>
          </a:p>
          <a:p>
            <a:pPr algn="just"/>
            <a:r>
              <a:rPr lang="pt-BR" sz="2600" dirty="0" smtClean="0"/>
              <a:t>Jean-Jacques Rousseau (1712-1778), Mary </a:t>
            </a:r>
            <a:r>
              <a:rPr lang="pt-BR" sz="2600" dirty="0" err="1" smtClean="0"/>
              <a:t>Wollstonecraft</a:t>
            </a:r>
            <a:r>
              <a:rPr lang="pt-BR" sz="2600" dirty="0" smtClean="0"/>
              <a:t> (1759-1797) e John Stuart Mill (1806-1873);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957402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611158"/>
              </p:ext>
            </p:extLst>
          </p:nvPr>
        </p:nvGraphicFramePr>
        <p:xfrm>
          <a:off x="0" y="306718"/>
          <a:ext cx="9180512" cy="61466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80512"/>
              </a:tblGrid>
              <a:tr h="775398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UM</a:t>
                      </a:r>
                      <a:r>
                        <a:rPr lang="pt-BR" sz="1400" baseline="0" dirty="0" smtClean="0"/>
                        <a:t> MODELO RADICAL DE </a:t>
                      </a:r>
                      <a:r>
                        <a:rPr lang="pt-BR" sz="1400" dirty="0" smtClean="0"/>
                        <a:t>DEMOCRACIA DESENVOLVIMENTISTA</a:t>
                      </a:r>
                    </a:p>
                    <a:p>
                      <a:pPr algn="ctr"/>
                      <a:r>
                        <a:rPr lang="pt-BR" sz="1400" dirty="0" smtClean="0"/>
                        <a:t>-</a:t>
                      </a:r>
                      <a:r>
                        <a:rPr lang="pt-BR" sz="1400" baseline="0" dirty="0" smtClean="0"/>
                        <a:t> </a:t>
                      </a:r>
                      <a:r>
                        <a:rPr lang="pt-BR" sz="1400" dirty="0" smtClean="0"/>
                        <a:t>Modelo </a:t>
                      </a:r>
                      <a:r>
                        <a:rPr lang="pt-BR" sz="1400" dirty="0" err="1" smtClean="0"/>
                        <a:t>IIIa</a:t>
                      </a:r>
                      <a:r>
                        <a:rPr lang="pt-BR" sz="1400" baseline="0" dirty="0" smtClean="0"/>
                        <a:t>-</a:t>
                      </a:r>
                      <a:endParaRPr lang="pt-BR" sz="1400" dirty="0" smtClean="0"/>
                    </a:p>
                    <a:p>
                      <a:pPr algn="ctr"/>
                      <a:r>
                        <a:rPr lang="pt-BR" sz="1400" dirty="0" smtClean="0"/>
                        <a:t>(HELD,</a:t>
                      </a:r>
                      <a:r>
                        <a:rPr lang="pt-BR" sz="1400" baseline="0" dirty="0" smtClean="0"/>
                        <a:t> 1995, p. 93)</a:t>
                      </a:r>
                      <a:endParaRPr lang="pt-BR" sz="1400" dirty="0"/>
                    </a:p>
                  </a:txBody>
                  <a:tcPr/>
                </a:tc>
              </a:tr>
              <a:tr h="925410">
                <a:tc>
                  <a:txBody>
                    <a:bodyPr/>
                    <a:lstStyle/>
                    <a:p>
                      <a:pPr algn="just"/>
                      <a:r>
                        <a:rPr lang="pt-BR" sz="1400" b="1" i="1" dirty="0" smtClean="0"/>
                        <a:t>Principio(s) de justificação:</a:t>
                      </a:r>
                    </a:p>
                    <a:p>
                      <a:pPr algn="just"/>
                      <a:r>
                        <a:rPr lang="pt-BR" sz="1400" dirty="0" smtClean="0"/>
                        <a:t>Os cidadão devem gozar de igualdade política e econômica para que ninguém</a:t>
                      </a:r>
                      <a:r>
                        <a:rPr lang="pt-BR" sz="1400" baseline="0" dirty="0" smtClean="0"/>
                        <a:t> possa ser senhor de outros e para que todos possam gozar de igual liberdade e independência no processo de desenvolvimento coletivo.</a:t>
                      </a:r>
                      <a:endParaRPr lang="pt-BR" sz="1400" dirty="0"/>
                    </a:p>
                  </a:txBody>
                  <a:tcPr/>
                </a:tc>
              </a:tr>
              <a:tr h="2860850">
                <a:tc>
                  <a:txBody>
                    <a:bodyPr/>
                    <a:lstStyle/>
                    <a:p>
                      <a:pPr algn="just"/>
                      <a:r>
                        <a:rPr lang="pt-BR" sz="1400" b="1" i="1" dirty="0" smtClean="0"/>
                        <a:t>Aspectos-chave:</a:t>
                      </a:r>
                    </a:p>
                    <a:p>
                      <a:pPr algn="just"/>
                      <a:r>
                        <a:rPr lang="pt-BR" sz="1400" dirty="0" smtClean="0"/>
                        <a:t>Divisão entre as funções legislativa</a:t>
                      </a:r>
                      <a:r>
                        <a:rPr lang="pt-BR" sz="1400" baseline="0" dirty="0" smtClean="0"/>
                        <a:t> e executiva.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A participação direta dos cidadãos nas reuniões públicas constitui o legislativo.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A unanimidade em questões públicas é desejável, mas cláusula do voto determina o governo da maioria no caso de desacordo.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Posições executivas nas mãos de “magistrados” ou “administradores”.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Executivo designado por eleições diretas ou por sorteio. </a:t>
                      </a:r>
                    </a:p>
                  </a:txBody>
                  <a:tcPr/>
                </a:tc>
              </a:tr>
              <a:tr h="314467">
                <a:tc>
                  <a:txBody>
                    <a:bodyPr/>
                    <a:lstStyle/>
                    <a:p>
                      <a:pPr algn="just"/>
                      <a:r>
                        <a:rPr lang="pt-BR" sz="1400" b="1" i="1" dirty="0" smtClean="0"/>
                        <a:t>Condições gerais:</a:t>
                      </a:r>
                    </a:p>
                    <a:p>
                      <a:pPr algn="just"/>
                      <a:r>
                        <a:rPr lang="pt-BR" sz="1400" dirty="0" smtClean="0"/>
                        <a:t>Pequena comunidade não industrial.</a:t>
                      </a:r>
                      <a:endParaRPr lang="pt-BR" sz="1400" baseline="0" dirty="0" smtClean="0"/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Difusão da posse das propriedades entre a maioria; a cidadania depende da posse de propriedades, ou seja, uma sociedade de produtores independentes.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Serviços domésticos para as mulheres para liberar os homens para o trabalho (não doméstico) e para a política.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889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112895"/>
              </p:ext>
            </p:extLst>
          </p:nvPr>
        </p:nvGraphicFramePr>
        <p:xfrm>
          <a:off x="0" y="83330"/>
          <a:ext cx="9180512" cy="66580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80512"/>
              </a:tblGrid>
              <a:tr h="775398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DEMOCRACIA DESENVOLVIMENTISTA</a:t>
                      </a:r>
                    </a:p>
                    <a:p>
                      <a:pPr algn="ctr"/>
                      <a:r>
                        <a:rPr lang="pt-BR" sz="1400" dirty="0" smtClean="0"/>
                        <a:t>-</a:t>
                      </a:r>
                      <a:r>
                        <a:rPr lang="pt-BR" sz="1400" baseline="0" dirty="0" smtClean="0"/>
                        <a:t> </a:t>
                      </a:r>
                      <a:r>
                        <a:rPr lang="pt-BR" sz="1400" dirty="0" smtClean="0"/>
                        <a:t>Modelo </a:t>
                      </a:r>
                      <a:r>
                        <a:rPr lang="pt-BR" sz="1400" dirty="0" err="1" smtClean="0"/>
                        <a:t>IIIb</a:t>
                      </a:r>
                      <a:r>
                        <a:rPr lang="pt-BR" sz="1400" baseline="0" dirty="0" smtClean="0"/>
                        <a:t> -</a:t>
                      </a:r>
                      <a:endParaRPr lang="pt-BR" sz="1400" dirty="0" smtClean="0"/>
                    </a:p>
                    <a:p>
                      <a:pPr algn="ctr"/>
                      <a:r>
                        <a:rPr lang="pt-BR" sz="1400" dirty="0" smtClean="0"/>
                        <a:t>(HELD,</a:t>
                      </a:r>
                      <a:r>
                        <a:rPr lang="pt-BR" sz="1400" baseline="0" dirty="0" smtClean="0"/>
                        <a:t> 1995, p. 93)</a:t>
                      </a:r>
                      <a:endParaRPr lang="pt-BR" sz="1400" dirty="0"/>
                    </a:p>
                  </a:txBody>
                  <a:tcPr/>
                </a:tc>
              </a:tr>
              <a:tr h="925410">
                <a:tc>
                  <a:txBody>
                    <a:bodyPr/>
                    <a:lstStyle/>
                    <a:p>
                      <a:pPr algn="just"/>
                      <a:r>
                        <a:rPr lang="pt-BR" sz="1400" b="1" i="1" dirty="0" smtClean="0"/>
                        <a:t>Principio(s) de justificação:</a:t>
                      </a:r>
                    </a:p>
                    <a:p>
                      <a:pPr algn="just"/>
                      <a:r>
                        <a:rPr lang="pt-BR" sz="1400" dirty="0" smtClean="0"/>
                        <a:t>A participação na vida política é necessária não apenas para a proteção dos interesses dos indivíduos,</a:t>
                      </a:r>
                      <a:r>
                        <a:rPr lang="pt-BR" sz="1400" baseline="0" dirty="0" smtClean="0"/>
                        <a:t> mas também para a criação de um corpo de cidadãos informado, comprometido e em desenvolvimento. O envolvimento político é essencial para a “mais elevada e harmoniosa” expansão das capacidades individuais.</a:t>
                      </a:r>
                      <a:endParaRPr lang="pt-BR" sz="1400" dirty="0"/>
                    </a:p>
                  </a:txBody>
                  <a:tcPr/>
                </a:tc>
              </a:tr>
              <a:tr h="2860850">
                <a:tc>
                  <a:txBody>
                    <a:bodyPr/>
                    <a:lstStyle/>
                    <a:p>
                      <a:pPr algn="just"/>
                      <a:r>
                        <a:rPr lang="pt-BR" sz="1400" b="1" i="1" dirty="0" smtClean="0"/>
                        <a:t>Aspectos-chave:</a:t>
                      </a:r>
                    </a:p>
                    <a:p>
                      <a:pPr algn="just"/>
                      <a:r>
                        <a:rPr lang="pt-BR" sz="1400" dirty="0" smtClean="0"/>
                        <a:t>Soberania</a:t>
                      </a:r>
                      <a:r>
                        <a:rPr lang="pt-BR" sz="1400" baseline="0" dirty="0" smtClean="0"/>
                        <a:t> popular com uma franquia universal (juntamente com um “sistema proporcional” de alocação de votos).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Governo representativo (liderança eleita, eleições regulares, votação secreta etc.). Barreira constitucionais para assegurar as limitações ao poder do Estado e divisões do mesmo, para assegurar a promoção dos direitos dos indivíduos, acima de tudo àqueles conectados à liberdade de pensamento, de sentimento, de gosto, de discussão, de publicação, de combinação e a dedicação a “planos de vida” individualmente escolhidos.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Clara demarcação entre a assembleia parlamentar e a burocracia pública, ou seja, a separação entre as funções dos administradores eleitos e dos administradores especializados.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Envolvimento do cidadão nos diferentes ramos do governo por meio do voto, de uma extensa participação no governo local, de debates públicos e de serviços de júri.</a:t>
                      </a:r>
                    </a:p>
                  </a:txBody>
                  <a:tcPr/>
                </a:tc>
              </a:tr>
              <a:tr h="314467">
                <a:tc>
                  <a:txBody>
                    <a:bodyPr/>
                    <a:lstStyle/>
                    <a:p>
                      <a:pPr algn="just"/>
                      <a:r>
                        <a:rPr lang="pt-BR" sz="1400" b="1" i="1" dirty="0" smtClean="0"/>
                        <a:t>Condições gerais:</a:t>
                      </a:r>
                    </a:p>
                    <a:p>
                      <a:pPr algn="just"/>
                      <a:r>
                        <a:rPr lang="pt-BR" sz="1400" dirty="0" smtClean="0"/>
                        <a:t>Uma</a:t>
                      </a:r>
                      <a:r>
                        <a:rPr lang="pt-BR" sz="1400" baseline="0" dirty="0" smtClean="0"/>
                        <a:t> sociedade civil independente com o mínimo de interferência do Estado e economia de mercado competitiva.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Posse privada e controle dos meios de produção, juntamente com experimentos com formas de propriedade “comunitárias” ou cooperativas.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dirty="0" smtClean="0"/>
                        <a:t>Emancipação política das mulheres,</a:t>
                      </a:r>
                      <a:r>
                        <a:rPr lang="pt-BR" sz="1400" baseline="0" dirty="0" smtClean="0"/>
                        <a:t> mas preservação, em geral, da tradicional divisão doméstica do trabalho.</a:t>
                      </a:r>
                    </a:p>
                    <a:p>
                      <a:pPr algn="just"/>
                      <a:endParaRPr lang="pt-BR" sz="1400" baseline="0" dirty="0" smtClean="0"/>
                    </a:p>
                    <a:p>
                      <a:pPr algn="just"/>
                      <a:r>
                        <a:rPr lang="pt-BR" sz="1400" baseline="0" dirty="0" smtClean="0"/>
                        <a:t>Sistema de nações-Estados com relações internacionais desenvolvidas</a:t>
                      </a:r>
                      <a:r>
                        <a:rPr lang="pt-BR" baseline="0" dirty="0" smtClean="0"/>
                        <a:t>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813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2952328"/>
          </a:xfrm>
        </p:spPr>
        <p:txBody>
          <a:bodyPr/>
          <a:lstStyle/>
          <a:p>
            <a:pPr marL="0" indent="0" algn="ctr">
              <a:buNone/>
            </a:pPr>
            <a:r>
              <a:rPr lang="pt-BR" sz="4000" b="1" dirty="0" smtClean="0"/>
              <a:t>DÚVIDAS?</a:t>
            </a:r>
          </a:p>
          <a:p>
            <a:pPr marL="0" indent="0" algn="ctr">
              <a:buNone/>
            </a:pPr>
            <a:r>
              <a:rPr lang="pt-BR" sz="4000" b="1" dirty="0" smtClean="0"/>
              <a:t>QUESTÕES?</a:t>
            </a:r>
          </a:p>
          <a:p>
            <a:pPr marL="0" indent="0" algn="ctr">
              <a:buNone/>
            </a:pPr>
            <a:r>
              <a:rPr lang="pt-BR" sz="4000" b="1" dirty="0" smtClean="0"/>
              <a:t>CONTRIBUIÇÕES?</a:t>
            </a:r>
          </a:p>
          <a:p>
            <a:pPr marL="0" indent="0" algn="ctr">
              <a:buNone/>
            </a:pPr>
            <a:r>
              <a:rPr lang="pt-BR" sz="4000" b="1" dirty="0" smtClean="0"/>
              <a:t>COMPLEMENTAÇÕES?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3889813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Questões Gerais: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67"/>
          <a:stretch/>
        </p:blipFill>
        <p:spPr>
          <a:xfrm>
            <a:off x="3203848" y="1916832"/>
            <a:ext cx="2714274" cy="299978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646911" y="5157192"/>
            <a:ext cx="1861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(1806-1873)</a:t>
            </a:r>
            <a:endParaRPr lang="pt-B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672"/>
            <a:ext cx="8229600" cy="5905078"/>
          </a:xfrm>
        </p:spPr>
        <p:txBody>
          <a:bodyPr/>
          <a:lstStyle/>
          <a:p>
            <a:pPr algn="just"/>
            <a:r>
              <a:rPr lang="pt-BR" dirty="0" smtClean="0"/>
              <a:t>O contexto de produção da obra de </a:t>
            </a:r>
            <a:r>
              <a:rPr lang="pt-BR" dirty="0" err="1" smtClean="0"/>
              <a:t>Stuar</a:t>
            </a:r>
            <a:r>
              <a:rPr lang="pt-BR" dirty="0" smtClean="0"/>
              <a:t> Mill, remonta a um período de amplas mudanças na sociedade, política e economia da Inglaterra (Metade do séc. XVIII – </a:t>
            </a:r>
            <a:r>
              <a:rPr lang="pt-BR" dirty="0" smtClean="0">
                <a:solidFill>
                  <a:srgbClr val="C00000"/>
                </a:solidFill>
              </a:rPr>
              <a:t>Revolução Industrial</a:t>
            </a:r>
            <a:r>
              <a:rPr lang="pt-BR" dirty="0" smtClean="0"/>
              <a:t>);</a:t>
            </a:r>
          </a:p>
          <a:p>
            <a:pPr algn="just"/>
            <a:r>
              <a:rPr lang="pt-BR" dirty="0" smtClean="0"/>
              <a:t>Principais resultados oriundos destas transformações (</a:t>
            </a:r>
            <a:r>
              <a:rPr lang="pt-BR" dirty="0" smtClean="0">
                <a:solidFill>
                  <a:srgbClr val="C00000"/>
                </a:solidFill>
              </a:rPr>
              <a:t>nova ordem moderna</a:t>
            </a:r>
            <a:r>
              <a:rPr lang="pt-BR" dirty="0" smtClean="0"/>
              <a:t>):</a:t>
            </a:r>
          </a:p>
          <a:p>
            <a:pPr marL="1028700" lvl="1" indent="-571500" algn="just">
              <a:buFont typeface="+mj-lt"/>
              <a:buAutoNum type="romanUcPeriod"/>
            </a:pPr>
            <a:r>
              <a:rPr lang="pt-BR" dirty="0" smtClean="0"/>
              <a:t>Surgimento da classe operária;</a:t>
            </a:r>
          </a:p>
          <a:p>
            <a:pPr marL="1028700" lvl="1" indent="-571500" algn="just">
              <a:buFont typeface="+mj-lt"/>
              <a:buAutoNum type="romanUcPeriod"/>
            </a:pPr>
            <a:r>
              <a:rPr lang="pt-BR" dirty="0" smtClean="0"/>
              <a:t>Surgimento da burguesia industrial e financeira;</a:t>
            </a:r>
          </a:p>
          <a:p>
            <a:pPr marL="1028700" lvl="1" indent="-571500" algn="just">
              <a:buFont typeface="+mj-lt"/>
              <a:buAutoNum type="romanUcPeriod"/>
            </a:pPr>
            <a:r>
              <a:rPr lang="pt-BR" dirty="0" smtClean="0"/>
              <a:t>Universalização de uma economia de bases monetárias;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/>
          <a:lstStyle/>
          <a:p>
            <a:pPr algn="just"/>
            <a:r>
              <a:rPr lang="pt-BR" dirty="0" smtClean="0"/>
              <a:t>Principais mudanças quanto ao campo da política:</a:t>
            </a:r>
          </a:p>
          <a:p>
            <a:pPr lvl="1" algn="just"/>
            <a:r>
              <a:rPr lang="pt-BR" dirty="0" smtClean="0"/>
              <a:t>Constituição de um conjunto de instituições capazes de canalizar e da voz a oposição (criação de um sistema legítimo de contestação pública;</a:t>
            </a:r>
          </a:p>
          <a:p>
            <a:pPr lvl="1" algn="just"/>
            <a:r>
              <a:rPr lang="pt-BR" dirty="0" smtClean="0"/>
              <a:t>Alargamento das bases sociais do sistema político (incorporação de amplos setores da sociedade);</a:t>
            </a:r>
          </a:p>
          <a:p>
            <a:pPr marL="1371600" lvl="2" indent="-457200" algn="just">
              <a:buFont typeface="+mj-lt"/>
              <a:buAutoNum type="alphaLcParenR"/>
            </a:pPr>
            <a:r>
              <a:rPr lang="pt-BR" dirty="0" smtClean="0"/>
              <a:t>Criação de um sistema de partidos eleitorais (base ampla e competitivo);</a:t>
            </a:r>
          </a:p>
          <a:p>
            <a:pPr marL="1371600" lvl="2" indent="-457200" algn="just">
              <a:buFont typeface="+mj-lt"/>
              <a:buAutoNum type="alphaLcParenR"/>
            </a:pPr>
            <a:r>
              <a:rPr lang="pt-BR" dirty="0" smtClean="0"/>
              <a:t>“Universalização” do direito ao voto (para a população masculina);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1024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80720"/>
          </a:xfrm>
        </p:spPr>
        <p:txBody>
          <a:bodyPr/>
          <a:lstStyle/>
          <a:p>
            <a:pPr algn="just"/>
            <a:r>
              <a:rPr lang="pt-BR" sz="2800" dirty="0" smtClean="0"/>
              <a:t>Na obra de Mill, encontramos vários aspectos, os quais se vinculam a sua trajetória de vida e filiação teórica (“o mais legítimo representante do liberalismo”);</a:t>
            </a:r>
          </a:p>
          <a:p>
            <a:pPr lvl="1" algn="just"/>
            <a:r>
              <a:rPr lang="pt-BR" sz="2400" dirty="0" smtClean="0"/>
              <a:t>Utilitarismo radical;</a:t>
            </a:r>
          </a:p>
          <a:p>
            <a:pPr lvl="1" algn="just"/>
            <a:r>
              <a:rPr lang="pt-BR" sz="2400" dirty="0" smtClean="0"/>
              <a:t>Fase mais democrática (defensor do sufrágio universal e de reformas sociais);</a:t>
            </a:r>
          </a:p>
          <a:p>
            <a:pPr algn="just"/>
            <a:r>
              <a:rPr lang="pt-BR" sz="2800" dirty="0" smtClean="0"/>
              <a:t>Principais obras:</a:t>
            </a:r>
          </a:p>
          <a:p>
            <a:pPr lvl="1" algn="just"/>
            <a:r>
              <a:rPr lang="pt-BR" sz="2400" i="1" dirty="0" smtClean="0"/>
              <a:t>Lógica</a:t>
            </a:r>
            <a:r>
              <a:rPr lang="pt-BR" sz="2400" dirty="0" smtClean="0"/>
              <a:t> (1843);</a:t>
            </a:r>
          </a:p>
          <a:p>
            <a:pPr lvl="1" algn="just"/>
            <a:r>
              <a:rPr lang="pt-BR" sz="2400" i="1" dirty="0" smtClean="0"/>
              <a:t>Princípios de economia política</a:t>
            </a:r>
            <a:r>
              <a:rPr lang="pt-BR" sz="2400" dirty="0" smtClean="0"/>
              <a:t> (1848);</a:t>
            </a:r>
          </a:p>
          <a:p>
            <a:pPr lvl="1" algn="just"/>
            <a:r>
              <a:rPr lang="pt-BR" sz="2400" i="1" dirty="0" smtClean="0"/>
              <a:t>Sobre a liberdade </a:t>
            </a:r>
            <a:r>
              <a:rPr lang="pt-BR" sz="2400" dirty="0" smtClean="0"/>
              <a:t>(1859);</a:t>
            </a:r>
          </a:p>
          <a:p>
            <a:pPr lvl="1" algn="just"/>
            <a:r>
              <a:rPr lang="pt-BR" sz="2400" i="1" dirty="0" smtClean="0"/>
              <a:t>Considerações sobre o governo representativ</a:t>
            </a:r>
            <a:r>
              <a:rPr lang="pt-BR" sz="2400" dirty="0" smtClean="0"/>
              <a:t>o (1861);</a:t>
            </a:r>
          </a:p>
          <a:p>
            <a:pPr lvl="1" algn="just"/>
            <a:r>
              <a:rPr lang="pt-BR" sz="2400" i="1" dirty="0" smtClean="0"/>
              <a:t>Utilitarismo</a:t>
            </a:r>
            <a:r>
              <a:rPr lang="pt-BR" sz="2400" dirty="0" smtClean="0"/>
              <a:t> (1863);</a:t>
            </a:r>
          </a:p>
          <a:p>
            <a:pPr lvl="1" algn="just"/>
            <a:r>
              <a:rPr lang="pt-BR" sz="2400" i="1" dirty="0" smtClean="0"/>
              <a:t>A sujeição da mulher </a:t>
            </a:r>
            <a:r>
              <a:rPr lang="pt-BR" sz="2400" dirty="0" smtClean="0"/>
              <a:t>(1869);</a:t>
            </a:r>
          </a:p>
        </p:txBody>
      </p:sp>
    </p:spTree>
    <p:extLst>
      <p:ext uri="{BB962C8B-B14F-4D97-AF65-F5344CB8AC3E}">
        <p14:creationId xmlns:p14="http://schemas.microsoft.com/office/powerpoint/2010/main" val="415368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Novo Liberalismo: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08720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>
                <a:solidFill>
                  <a:srgbClr val="C00000"/>
                </a:solidFill>
              </a:rPr>
              <a:t>Perspectivas de abordagem do problema político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660232" y="2722822"/>
            <a:ext cx="1944216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Perspectiva Popular</a:t>
            </a:r>
          </a:p>
          <a:p>
            <a:pPr algn="ctr"/>
            <a:r>
              <a:rPr lang="pt-BR" b="1" dirty="0" smtClean="0"/>
              <a:t>(que é alvo do poder)</a:t>
            </a:r>
            <a:endParaRPr lang="pt-BR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539552" y="2722822"/>
            <a:ext cx="1944216" cy="147732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Perspectiva do </a:t>
            </a:r>
            <a:r>
              <a:rPr lang="pt-BR" b="1" dirty="0" smtClean="0"/>
              <a:t>Príncipe</a:t>
            </a:r>
          </a:p>
          <a:p>
            <a:pPr algn="ctr"/>
            <a:r>
              <a:rPr lang="pt-BR" b="1" dirty="0" smtClean="0"/>
              <a:t>(quem vê a sociedade “de cima”</a:t>
            </a:r>
            <a:endParaRPr lang="pt-BR" b="1" dirty="0"/>
          </a:p>
        </p:txBody>
      </p:sp>
      <p:sp>
        <p:nvSpPr>
          <p:cNvPr id="6" name="Seta para baixo 5"/>
          <p:cNvSpPr/>
          <p:nvPr/>
        </p:nvSpPr>
        <p:spPr>
          <a:xfrm>
            <a:off x="1421650" y="4368006"/>
            <a:ext cx="180020" cy="79208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 para baixo 6"/>
          <p:cNvSpPr/>
          <p:nvPr/>
        </p:nvSpPr>
        <p:spPr>
          <a:xfrm>
            <a:off x="7542330" y="4305713"/>
            <a:ext cx="180020" cy="79208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144939" y="5448126"/>
            <a:ext cx="273344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Ótica</a:t>
            </a:r>
          </a:p>
          <a:p>
            <a:pPr algn="ctr"/>
            <a:r>
              <a:rPr lang="pt-BR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Descendente</a:t>
            </a:r>
            <a:endParaRPr lang="pt-BR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6379432" y="5376118"/>
            <a:ext cx="250581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Ótica</a:t>
            </a:r>
          </a:p>
          <a:p>
            <a:pPr algn="ctr"/>
            <a:r>
              <a:rPr lang="pt-BR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Ascendente</a:t>
            </a:r>
            <a:endParaRPr lang="pt-BR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7661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spaço Reservado para Conteúdo 2"/>
          <p:cNvSpPr>
            <a:spLocks noGrp="1"/>
          </p:cNvSpPr>
          <p:nvPr>
            <p:ph idx="1"/>
          </p:nvPr>
        </p:nvSpPr>
        <p:spPr>
          <a:xfrm>
            <a:off x="491773" y="541347"/>
            <a:ext cx="8229600" cy="1108720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>
                <a:solidFill>
                  <a:srgbClr val="C00000"/>
                </a:solidFill>
              </a:rPr>
              <a:t>Uma nova dimensão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6483785" y="1663968"/>
            <a:ext cx="1944216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Concepção individualista</a:t>
            </a:r>
            <a:endParaRPr lang="pt-BR" b="1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999969" y="1663968"/>
            <a:ext cx="1944216" cy="120032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Concepção organicista do indivíduo e da sociedade</a:t>
            </a:r>
            <a:endParaRPr lang="pt-BR" b="1" dirty="0"/>
          </a:p>
        </p:txBody>
      </p:sp>
      <p:sp>
        <p:nvSpPr>
          <p:cNvPr id="28" name="Seta para baixo 27"/>
          <p:cNvSpPr/>
          <p:nvPr/>
        </p:nvSpPr>
        <p:spPr>
          <a:xfrm>
            <a:off x="1882067" y="3309152"/>
            <a:ext cx="180020" cy="79208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baixo 28"/>
          <p:cNvSpPr/>
          <p:nvPr/>
        </p:nvSpPr>
        <p:spPr>
          <a:xfrm>
            <a:off x="7365883" y="3318867"/>
            <a:ext cx="180020" cy="79208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/>
          <p:cNvSpPr/>
          <p:nvPr/>
        </p:nvSpPr>
        <p:spPr>
          <a:xfrm>
            <a:off x="35496" y="4389272"/>
            <a:ext cx="387317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 existe o homem em geral,</a:t>
            </a:r>
          </a:p>
          <a:p>
            <a:pPr algn="ctr"/>
            <a:r>
              <a:rPr lang="pt-BR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 apenas o homem social e</a:t>
            </a:r>
          </a:p>
          <a:p>
            <a:pPr algn="ctr"/>
            <a:r>
              <a:rPr lang="pt-BR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historicamente determinado</a:t>
            </a:r>
            <a:endParaRPr lang="pt-BR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5791016" y="4389272"/>
            <a:ext cx="33297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 homem existe antes da</a:t>
            </a:r>
          </a:p>
          <a:p>
            <a:pPr algn="ctr"/>
            <a:r>
              <a:rPr lang="pt-BR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sociedade (artificialidade)</a:t>
            </a:r>
            <a:endParaRPr lang="pt-BR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3687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/>
          <a:lstStyle/>
          <a:p>
            <a:pPr algn="just"/>
            <a:r>
              <a:rPr lang="pt-BR" sz="2800" dirty="0" smtClean="0"/>
              <a:t>“A obra de Mill, conduz a teoria liberal da perspectiva descendente para a ascendente” (BALBACHEVSKY, 2002, P. 195);</a:t>
            </a:r>
          </a:p>
          <a:p>
            <a:pPr algn="just"/>
            <a:r>
              <a:rPr lang="pt-BR" sz="2800" dirty="0" smtClean="0"/>
              <a:t>Representante do pensamento liberal democrático;</a:t>
            </a:r>
          </a:p>
          <a:p>
            <a:pPr algn="just"/>
            <a:r>
              <a:rPr lang="pt-BR" sz="2800" dirty="0" smtClean="0"/>
              <a:t>Esforço para adequar e responder as demandas do movimento operário inglês;</a:t>
            </a:r>
          </a:p>
          <a:p>
            <a:pPr algn="just"/>
            <a:r>
              <a:rPr lang="pt-BR" sz="2800" dirty="0" smtClean="0"/>
              <a:t>A incorporação dos segmentos populares como forma de salvaguardar a liberdade;</a:t>
            </a:r>
          </a:p>
          <a:p>
            <a:pPr algn="just"/>
            <a:r>
              <a:rPr lang="pt-BR" sz="2800" dirty="0" smtClean="0"/>
              <a:t>O voto não é um direito natural, é uma forma de poder (possibilidade de defesa de direitos e interesses);</a:t>
            </a:r>
          </a:p>
        </p:txBody>
      </p:sp>
    </p:spTree>
    <p:extLst>
      <p:ext uri="{BB962C8B-B14F-4D97-AF65-F5344CB8AC3E}">
        <p14:creationId xmlns:p14="http://schemas.microsoft.com/office/powerpoint/2010/main" val="4153687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5976664"/>
          </a:xfrm>
        </p:spPr>
        <p:txBody>
          <a:bodyPr/>
          <a:lstStyle/>
          <a:p>
            <a:pPr algn="just"/>
            <a:r>
              <a:rPr lang="pt-BR" dirty="0" smtClean="0"/>
              <a:t>No entanto, Mill não pode ser considerado um pensador democrata radical;</a:t>
            </a:r>
          </a:p>
          <a:p>
            <a:pPr lvl="1" algn="just"/>
            <a:r>
              <a:rPr lang="pt-BR" sz="3000" dirty="0" smtClean="0"/>
              <a:t>Pavor da tirania (maioria ou minoria): criação de leis baseadas em interesses classistas;</a:t>
            </a:r>
          </a:p>
          <a:p>
            <a:pPr lvl="1" algn="just"/>
            <a:r>
              <a:rPr lang="pt-BR" sz="3000" dirty="0" smtClean="0"/>
              <a:t>Um bom governo representativo é aquele que não permite a supremacia de um dado interesse sobre todos os demais;</a:t>
            </a:r>
          </a:p>
          <a:p>
            <a:pPr marL="1371600" lvl="2" indent="-457200" algn="just">
              <a:buFont typeface="+mj-lt"/>
              <a:buAutoNum type="arabicParenR"/>
            </a:pPr>
            <a:r>
              <a:rPr lang="pt-BR" sz="2600" dirty="0" smtClean="0">
                <a:solidFill>
                  <a:srgbClr val="C00000"/>
                </a:solidFill>
                <a:hlinkClick r:id="rId2" action="ppaction://hlinkfile"/>
              </a:rPr>
              <a:t>Defesa do sistema eleitoral proporcional</a:t>
            </a:r>
            <a:r>
              <a:rPr lang="pt-BR" sz="2600" dirty="0" smtClean="0">
                <a:solidFill>
                  <a:srgbClr val="C00000"/>
                </a:solidFill>
              </a:rPr>
              <a:t>;</a:t>
            </a:r>
          </a:p>
          <a:p>
            <a:pPr marL="1371600" lvl="2" indent="-457200" algn="just">
              <a:buFont typeface="+mj-lt"/>
              <a:buAutoNum type="arabicParenR"/>
            </a:pPr>
            <a:r>
              <a:rPr lang="pt-BR" sz="2600" dirty="0" smtClean="0">
                <a:solidFill>
                  <a:srgbClr val="C00000"/>
                </a:solidFill>
              </a:rPr>
              <a:t>Defesa do voto plural </a:t>
            </a:r>
            <a:r>
              <a:rPr lang="pt-BR" sz="2600" dirty="0" smtClean="0"/>
              <a:t>- (o papel das elites culturais e o “elitismo educacional”)</a:t>
            </a:r>
            <a:r>
              <a:rPr lang="pt-BR" sz="2600" dirty="0" smtClean="0">
                <a:solidFill>
                  <a:srgbClr val="C00000"/>
                </a:solidFill>
              </a:rPr>
              <a:t>;</a:t>
            </a:r>
            <a:endParaRPr lang="pt-BR" sz="2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687730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11049</TotalTime>
  <Words>1179</Words>
  <Application>Microsoft Office PowerPoint</Application>
  <PresentationFormat>Apresentação na tela (4:3)</PresentationFormat>
  <Paragraphs>112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Diseño predeterminado</vt:lpstr>
      <vt:lpstr>Stuart Mill: liberdade e representação</vt:lpstr>
      <vt:lpstr>Questões Gerais:</vt:lpstr>
      <vt:lpstr>Apresentação do PowerPoint</vt:lpstr>
      <vt:lpstr>Apresentação do PowerPoint</vt:lpstr>
      <vt:lpstr>Apresentação do PowerPoint</vt:lpstr>
      <vt:lpstr>Um Novo Liberalismo:</vt:lpstr>
      <vt:lpstr>Apresentação do PowerPoint</vt:lpstr>
      <vt:lpstr>Apresentação do PowerPoint</vt:lpstr>
      <vt:lpstr>Apresentação do PowerPoint</vt:lpstr>
      <vt:lpstr>Indivíduo e Liberdade:</vt:lpstr>
      <vt:lpstr>Apresentação do PowerPoint</vt:lpstr>
      <vt:lpstr>A Democracia Desenvolvimentista:</vt:lpstr>
      <vt:lpstr>Apresentação do PowerPoint</vt:lpstr>
      <vt:lpstr>Apresentação do PowerPoint</vt:lpstr>
      <vt:lpstr>Apresentação do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Julio</cp:lastModifiedBy>
  <cp:revision>762</cp:revision>
  <dcterms:created xsi:type="dcterms:W3CDTF">2010-05-23T14:28:12Z</dcterms:created>
  <dcterms:modified xsi:type="dcterms:W3CDTF">2016-03-03T17:59:06Z</dcterms:modified>
</cp:coreProperties>
</file>