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79" r:id="rId4"/>
    <p:sldId id="282" r:id="rId5"/>
    <p:sldId id="283" r:id="rId6"/>
    <p:sldId id="287" r:id="rId7"/>
    <p:sldId id="288" r:id="rId8"/>
    <p:sldId id="280" r:id="rId9"/>
    <p:sldId id="284" r:id="rId10"/>
    <p:sldId id="285" r:id="rId11"/>
    <p:sldId id="289" r:id="rId12"/>
    <p:sldId id="281" r:id="rId13"/>
    <p:sldId id="290" r:id="rId14"/>
    <p:sldId id="291" r:id="rId15"/>
    <p:sldId id="292" r:id="rId16"/>
    <p:sldId id="293" r:id="rId17"/>
    <p:sldId id="294" r:id="rId18"/>
    <p:sldId id="278" r:id="rId19"/>
    <p:sldId id="295" r:id="rId20"/>
    <p:sldId id="259" r:id="rId21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48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84" autoAdjust="0"/>
    <p:restoredTop sz="94660"/>
  </p:normalViewPr>
  <p:slideViewPr>
    <p:cSldViewPr>
      <p:cViewPr varScale="1">
        <p:scale>
          <a:sx n="67" d="100"/>
          <a:sy n="67" d="100"/>
        </p:scale>
        <p:origin x="150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C5395-B15A-4BA0-B5FD-8589EA8557CA}" type="datetimeFigureOut">
              <a:rPr lang="fr-FR"/>
              <a:pPr>
                <a:defRPr/>
              </a:pPr>
              <a:t>23/10/2017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3A18C-27A4-40A5-A6F5-60B8BE28C2B5}" type="slidenum">
              <a:rPr lang="fr-CA"/>
              <a:pPr>
                <a:defRPr/>
              </a:pPr>
              <a:t>‹nº›</a:t>
            </a:fld>
            <a:endParaRPr lang="fr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5B8F3-B128-4A00-BEE8-B5F8CE7A0BC1}" type="datetimeFigureOut">
              <a:rPr lang="fr-FR"/>
              <a:pPr>
                <a:defRPr/>
              </a:pPr>
              <a:t>23/10/2017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5859B-75AC-40E3-9085-BD09F179B152}" type="slidenum">
              <a:rPr lang="fr-CA"/>
              <a:pPr>
                <a:defRPr/>
              </a:pPr>
              <a:t>‹nº›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CB703-EE6B-4337-8007-E163B8AEE3FE}" type="datetimeFigureOut">
              <a:rPr lang="fr-FR"/>
              <a:pPr>
                <a:defRPr/>
              </a:pPr>
              <a:t>23/10/2017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291419-4E9C-4616-A765-A7B12554E750}" type="slidenum">
              <a:rPr lang="fr-CA"/>
              <a:pPr>
                <a:defRPr/>
              </a:pPr>
              <a:t>‹nº›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33EBF2-642D-4F29-B228-F9EC4513BBE3}" type="datetimeFigureOut">
              <a:rPr lang="fr-FR"/>
              <a:pPr>
                <a:defRPr/>
              </a:pPr>
              <a:t>23/10/2017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8B214-901A-4F88-AE5E-2C6B612FCC4F}" type="slidenum">
              <a:rPr lang="fr-CA"/>
              <a:pPr>
                <a:defRPr/>
              </a:pPr>
              <a:t>‹nº›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62245B-824A-4107-8B8C-A0E73F13F842}" type="datetimeFigureOut">
              <a:rPr lang="fr-FR"/>
              <a:pPr>
                <a:defRPr/>
              </a:pPr>
              <a:t>23/10/2017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D60E1-21D5-4C3D-AC6B-E9DBF8ABE30A}" type="slidenum">
              <a:rPr lang="fr-CA"/>
              <a:pPr>
                <a:defRPr/>
              </a:pPr>
              <a:t>‹nº›</a:t>
            </a:fld>
            <a:endParaRPr lang="fr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fr-CA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8B0992-09A9-4868-BC88-4D37E8BEC895}" type="datetimeFigureOut">
              <a:rPr lang="fr-FR"/>
              <a:pPr>
                <a:defRPr/>
              </a:pPr>
              <a:t>23/10/2017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058AE-F30C-4E54-8114-387DCE7CB065}" type="slidenum">
              <a:rPr lang="fr-CA"/>
              <a:pPr>
                <a:defRPr/>
              </a:pPr>
              <a:t>‹nº›</a:t>
            </a:fld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fr-CA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36443-3AA3-441C-8B45-E8E8464E3712}" type="datetimeFigureOut">
              <a:rPr lang="fr-FR"/>
              <a:pPr>
                <a:defRPr/>
              </a:pPr>
              <a:t>23/10/2017</a:t>
            </a:fld>
            <a:endParaRPr lang="fr-CA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8501C9-DC88-4813-AE63-095847B8B29A}" type="slidenum">
              <a:rPr lang="fr-CA"/>
              <a:pPr>
                <a:defRPr/>
              </a:pPr>
              <a:t>‹nº›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fr-CA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347CEE-A4A6-43C1-AB79-0BDE5A536072}" type="datetimeFigureOut">
              <a:rPr lang="fr-FR"/>
              <a:pPr>
                <a:defRPr/>
              </a:pPr>
              <a:t>23/10/2017</a:t>
            </a:fld>
            <a:endParaRPr lang="fr-CA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EE4523-1459-4C8B-80D2-20970BD8D15D}" type="slidenum">
              <a:rPr lang="fr-CA"/>
              <a:pPr>
                <a:defRPr/>
              </a:pPr>
              <a:t>‹nº›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3617D4-2B0C-4A95-B49A-B4669F54A9BE}" type="datetimeFigureOut">
              <a:rPr lang="fr-FR"/>
              <a:pPr>
                <a:defRPr/>
              </a:pPr>
              <a:t>23/10/2017</a:t>
            </a:fld>
            <a:endParaRPr lang="fr-CA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94C2B-DB38-47F4-82FA-A149F63D2C98}" type="slidenum">
              <a:rPr lang="fr-CA"/>
              <a:pPr>
                <a:defRPr/>
              </a:pPr>
              <a:t>‹nº›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AA2DF-2B53-44C3-B890-E5F5054F8AB6}" type="datetimeFigureOut">
              <a:rPr lang="fr-FR"/>
              <a:pPr>
                <a:defRPr/>
              </a:pPr>
              <a:t>23/10/2017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9EFF-5831-44A5-B74A-13AFCE200EC7}" type="slidenum">
              <a:rPr lang="fr-CA"/>
              <a:pPr>
                <a:defRPr/>
              </a:pPr>
              <a:t>‹nº›</a:t>
            </a:fld>
            <a:endParaRPr lang="fr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  <a:endParaRPr lang="fr-CA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4D1AB3-3F16-47D5-921E-B05C50C90FB6}" type="datetimeFigureOut">
              <a:rPr lang="fr-FR"/>
              <a:pPr>
                <a:defRPr/>
              </a:pPr>
              <a:t>23/10/2017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DD7C0-5C75-4042-8858-C72FD24E58BF}" type="slidenum">
              <a:rPr lang="fr-CA"/>
              <a:pPr>
                <a:defRPr/>
              </a:pPr>
              <a:t>‹nº›</a:t>
            </a:fld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fr-CA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37D3BF7-7791-4DE3-8E87-AEFF27D5D739}" type="datetimeFigureOut">
              <a:rPr lang="fr-FR"/>
              <a:pPr>
                <a:defRPr/>
              </a:pPr>
              <a:t>23/10/2017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8C78311-B4B8-4911-A6B1-ADBD3CC56646}" type="slidenum">
              <a:rPr lang="fr-CA"/>
              <a:pPr>
                <a:defRPr/>
              </a:pPr>
              <a:t>‹nº›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ordania.souza@yahoo.com.br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992888" cy="2592288"/>
          </a:xfrm>
        </p:spPr>
        <p:txBody>
          <a:bodyPr/>
          <a:lstStyle/>
          <a:p>
            <a:r>
              <a:rPr lang="fr-CA" sz="4200" dirty="0" smtClean="0">
                <a:solidFill>
                  <a:srgbClr val="9C4839"/>
                </a:solidFill>
              </a:rPr>
              <a:t>Saberes docentes, a formação e a  prática profissional dos professores – Maurice Tardif (2002)</a:t>
            </a:r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251520" y="5937076"/>
            <a:ext cx="8568952" cy="876300"/>
          </a:xfrm>
        </p:spPr>
        <p:txBody>
          <a:bodyPr/>
          <a:lstStyle/>
          <a:p>
            <a:r>
              <a:rPr lang="fr-CA" sz="2600" dirty="0" smtClean="0">
                <a:solidFill>
                  <a:srgbClr val="9C4839"/>
                </a:solidFill>
              </a:rPr>
              <a:t>Profa. Jordânia de A. Souza </a:t>
            </a:r>
            <a:endParaRPr lang="fr-CA" sz="2600" dirty="0" smtClean="0">
              <a:solidFill>
                <a:srgbClr val="9C4839"/>
              </a:solidFill>
            </a:endParaRPr>
          </a:p>
          <a:p>
            <a:r>
              <a:rPr lang="fr-CA" sz="2600">
                <a:solidFill>
                  <a:srgbClr val="9C4839"/>
                </a:solidFill>
                <a:hlinkClick r:id="rId3"/>
              </a:rPr>
              <a:t>j</a:t>
            </a:r>
            <a:r>
              <a:rPr lang="fr-CA" sz="2600" smtClean="0">
                <a:solidFill>
                  <a:srgbClr val="9C4839"/>
                </a:solidFill>
                <a:hlinkClick r:id="rId3"/>
              </a:rPr>
              <a:t>ordania.souza@yahoo.com.br</a:t>
            </a:r>
            <a:r>
              <a:rPr lang="fr-CA" sz="2600" smtClean="0">
                <a:solidFill>
                  <a:srgbClr val="9C4839"/>
                </a:solidFill>
              </a:rPr>
              <a:t> </a:t>
            </a:r>
            <a:endParaRPr lang="fr-CA" sz="2600" dirty="0" smtClean="0">
              <a:solidFill>
                <a:srgbClr val="9C483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5976664"/>
          </a:xfrm>
        </p:spPr>
        <p:txBody>
          <a:bodyPr/>
          <a:lstStyle/>
          <a:p>
            <a:pPr marL="914400" lvl="1" indent="-457200" algn="just">
              <a:buFont typeface="+mj-lt"/>
              <a:buAutoNum type="arabicPeriod" startAt="2"/>
            </a:pPr>
            <a:r>
              <a:rPr lang="pt-BR" sz="2300" dirty="0"/>
              <a:t>Não se deve confundir os saberes profissionais com os conhecimentos transmitidos na universidade. A necessária tradução dos saberes;</a:t>
            </a:r>
          </a:p>
          <a:p>
            <a:pPr marL="914400" lvl="1" indent="-457200" algn="just">
              <a:buFont typeface="+mj-lt"/>
              <a:buAutoNum type="arabicPeriod" startAt="2"/>
            </a:pPr>
            <a:r>
              <a:rPr lang="pt-BR" sz="2300" dirty="0"/>
              <a:t>Ir a campo – observar as escolas e atuação profissional naquele espaço;</a:t>
            </a:r>
          </a:p>
          <a:p>
            <a:pPr marL="914400" lvl="1" indent="-457200" algn="just">
              <a:buFont typeface="+mj-lt"/>
              <a:buAutoNum type="arabicPeriod" startAt="2"/>
            </a:pPr>
            <a:r>
              <a:rPr lang="pt-BR" sz="2300" dirty="0"/>
              <a:t>Os professores não são “idiotas cognitivos” cuja atividade é determinada pelas estruturas sociais, cultura dominantes, etc. eles são evidentemente determinados em parte por tais realidades, mas são atores que possuem saberes e um saber-fazer que dão provas em seus atos cotidianos.</a:t>
            </a:r>
          </a:p>
          <a:p>
            <a:pPr marL="914400" lvl="1" indent="-457200" algn="just">
              <a:buFont typeface="+mj-lt"/>
              <a:buAutoNum type="arabicPeriod" startAt="2"/>
            </a:pPr>
            <a:r>
              <a:rPr lang="pt-BR" sz="2300" dirty="0"/>
              <a:t>Olhar não-normativo – As pesquisas da  educação abordam o estudo do ensino de um ponto de vista normativo, ou seja, muito mais interessados no que os professores deveriam ser, saber, fazer do que são, sabem e fazem realmente</a:t>
            </a:r>
            <a:r>
              <a:rPr lang="pt-BR" sz="2300" dirty="0" smtClean="0"/>
              <a:t>;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80406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914400" lvl="1" indent="-457200" algn="just">
              <a:buFont typeface="+mj-lt"/>
              <a:buAutoNum type="arabicPeriod" startAt="6"/>
            </a:pPr>
            <a:r>
              <a:rPr lang="pt-BR" sz="2300" dirty="0"/>
              <a:t>A epistemologia da prática profissional  sustenta que é preciso estudar o conjunto de saberes mobilizados e utilizados pelos professores em todas as suas tarefas;</a:t>
            </a:r>
          </a:p>
          <a:p>
            <a:pPr marL="457200" lvl="1" indent="0" algn="just">
              <a:buNone/>
            </a:pPr>
            <a:endParaRPr lang="pt-BR" sz="2400" dirty="0" smtClean="0"/>
          </a:p>
          <a:p>
            <a:pPr marL="457200" lvl="1" indent="0" algn="just">
              <a:buNone/>
            </a:pPr>
            <a:r>
              <a:rPr lang="pt-BR" sz="3000" b="1" dirty="0" smtClean="0"/>
              <a:t>O conhecimento da matéria ensinada e o conhecimento pedagógico são conhecimentos importantes, mas não abrangem todos os saberes dos professores no trabalho.</a:t>
            </a:r>
            <a:endParaRPr lang="pt-BR" sz="3000" b="1" dirty="0"/>
          </a:p>
          <a:p>
            <a:pPr marL="914400" lvl="1" indent="-457200" algn="just">
              <a:buFont typeface="+mj-lt"/>
              <a:buAutoNum type="arabicPeriod" startAt="6"/>
            </a:pPr>
            <a:endParaRPr lang="pt-BR" sz="3000" b="1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02564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 da prática docente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 smtClean="0"/>
              <a:t>A partir das pesquisas nos EUA o autor salienta que: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sz="3000" dirty="0" smtClean="0"/>
              <a:t>Os saberes profissionais dos professores são temporais, ou seja, adquiridos através do tempo </a:t>
            </a:r>
          </a:p>
          <a:p>
            <a:pPr lvl="1" algn="just"/>
            <a:r>
              <a:rPr lang="pt-BR" sz="2400" dirty="0" smtClean="0"/>
              <a:t>História de vida, história escolar;</a:t>
            </a:r>
          </a:p>
          <a:p>
            <a:pPr lvl="1" algn="just"/>
            <a:r>
              <a:rPr lang="pt-BR" sz="2400" dirty="0" smtClean="0"/>
              <a:t>Primeiros anos de trabalho são decisivos na aquisição do sentimento de competência e no estabelecimento de rotinas de trabalho;</a:t>
            </a:r>
          </a:p>
          <a:p>
            <a:pPr lvl="1" algn="just"/>
            <a:r>
              <a:rPr lang="pt-BR" sz="2400" dirty="0" smtClean="0"/>
              <a:t>São saberes que se desenvolvem no âmbito da carreira (modos de navegação social – </a:t>
            </a:r>
            <a:r>
              <a:rPr lang="pt-BR" sz="2400" dirty="0" err="1" smtClean="0"/>
              <a:t>vc</a:t>
            </a:r>
            <a:r>
              <a:rPr lang="pt-BR" sz="2400" dirty="0" smtClean="0"/>
              <a:t> chega a escola e já tem um quadro de funcionários posto);</a:t>
            </a:r>
          </a:p>
          <a:p>
            <a:pPr lvl="1" algn="just"/>
            <a:endParaRPr lang="pt-BR" sz="2400" dirty="0" smtClean="0"/>
          </a:p>
          <a:p>
            <a:pPr lvl="1" algn="just"/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3102184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760640"/>
          </a:xfrm>
        </p:spPr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pt-BR" dirty="0" smtClean="0"/>
              <a:t>Os saberes profissionais  dos professores são plurais e heterogêneos:</a:t>
            </a:r>
          </a:p>
          <a:p>
            <a:pPr marL="914400" lvl="1" indent="-514350" algn="just"/>
            <a:r>
              <a:rPr lang="pt-BR" sz="2600" dirty="0" smtClean="0"/>
              <a:t>Eles provêm de diversas fontes (manuais, guias);</a:t>
            </a:r>
          </a:p>
          <a:p>
            <a:pPr marL="914400" lvl="1" indent="-514350" algn="just"/>
            <a:r>
              <a:rPr lang="pt-BR" sz="2600" dirty="0" smtClean="0"/>
              <a:t>Não temos um repertório de conhecimento unificado;</a:t>
            </a:r>
          </a:p>
          <a:p>
            <a:pPr marL="914400" lvl="1" indent="-514350" algn="just"/>
            <a:r>
              <a:rPr lang="pt-BR" sz="2600" dirty="0" smtClean="0"/>
              <a:t>No trabalho, na ação, os professores procuram atingir diferentes tipos de objetivos cuja realização não exigem os mesmos tipos de conhecimento, competência, aptidão;</a:t>
            </a:r>
          </a:p>
          <a:p>
            <a:pPr marL="914400" lvl="1" indent="-514350" algn="just"/>
            <a:r>
              <a:rPr lang="pt-BR" sz="2600" dirty="0"/>
              <a:t>Se os saberes dos professores têm certa unidade, a mesma não é teórica ou conceitual, mas pragmática. Eles estão a serviço da ação, e é na ação que assumem sua utilidade.</a:t>
            </a:r>
          </a:p>
          <a:p>
            <a:pPr marL="914400" lvl="1" indent="-514350"/>
            <a:endParaRPr lang="pt-BR" dirty="0" smtClean="0"/>
          </a:p>
          <a:p>
            <a:pPr marL="914400" lvl="1" indent="-514350"/>
            <a:endParaRPr lang="pt-BR" dirty="0" smtClean="0"/>
          </a:p>
          <a:p>
            <a:pPr marL="400050" lvl="1" indent="0">
              <a:buNone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47669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514350" indent="-514350" algn="just">
              <a:buFont typeface="+mj-lt"/>
              <a:buAutoNum type="arabicPeriod" startAt="3"/>
            </a:pPr>
            <a:r>
              <a:rPr lang="pt-BR" dirty="0"/>
              <a:t>Os saberes profissionais  dos professores são personalizados e situados</a:t>
            </a:r>
            <a:r>
              <a:rPr lang="pt-BR" dirty="0" smtClean="0"/>
              <a:t>:</a:t>
            </a:r>
          </a:p>
          <a:p>
            <a:pPr marL="914400" lvl="1" indent="-514350" algn="just"/>
            <a:r>
              <a:rPr lang="pt-BR" dirty="0" smtClean="0"/>
              <a:t>Evidentemente os professores dispõem de um sistema cognitivo, mas eles não são apenas sistema cognitivo. Ele é um ator social, tem uma história de vida, emoções, personalidade, um corpo;</a:t>
            </a:r>
          </a:p>
          <a:p>
            <a:pPr marL="914400" lvl="1" indent="-514350" algn="just"/>
            <a:r>
              <a:rPr lang="pt-BR" dirty="0" smtClean="0"/>
              <a:t>Construímos e utilizamos os saberes em função de uma situação de trabalho particular, e é nela que eles ganham sentido;</a:t>
            </a:r>
            <a:endParaRPr lang="pt-BR" dirty="0"/>
          </a:p>
          <a:p>
            <a:pPr marL="514350" indent="-514350">
              <a:buFont typeface="+mj-lt"/>
              <a:buAutoNum type="arabicPeriod" startAt="3"/>
            </a:pP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698717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92688"/>
          </a:xfrm>
        </p:spPr>
        <p:txBody>
          <a:bodyPr/>
          <a:lstStyle/>
          <a:p>
            <a:pPr marL="514350" indent="-514350" algn="just">
              <a:buFont typeface="+mj-lt"/>
              <a:buAutoNum type="arabicPeriod" startAt="4"/>
            </a:pPr>
            <a:r>
              <a:rPr lang="pt-BR" dirty="0"/>
              <a:t>O objeto do trabalho docente são seres humanos</a:t>
            </a:r>
            <a:r>
              <a:rPr lang="pt-BR" dirty="0" smtClean="0"/>
              <a:t>:</a:t>
            </a:r>
          </a:p>
          <a:p>
            <a:pPr marL="914400" lvl="1" indent="-514350" algn="just"/>
            <a:r>
              <a:rPr lang="pt-BR" sz="2650" dirty="0" smtClean="0"/>
              <a:t>Assim, os saberes dos professores carregam a marca de seus objetos;</a:t>
            </a:r>
          </a:p>
          <a:p>
            <a:pPr marL="914400" lvl="1" indent="-514350" algn="just"/>
            <a:r>
              <a:rPr lang="pt-BR" sz="2650" dirty="0" smtClean="0"/>
              <a:t>Os seres humanos têm a particularidade de existirem enquanto indivíduos, mesmo pertencendo a grupos eles existem primeiro por si próprios;</a:t>
            </a:r>
          </a:p>
          <a:p>
            <a:pPr marL="914400" lvl="1" indent="-514350" algn="just"/>
            <a:r>
              <a:rPr lang="pt-BR" sz="2650" dirty="0" smtClean="0"/>
              <a:t>São os indivíduos que aprendem;</a:t>
            </a:r>
          </a:p>
          <a:p>
            <a:pPr marL="914400" lvl="1" indent="-514350" algn="just"/>
            <a:r>
              <a:rPr lang="pt-BR" sz="2650" dirty="0" smtClean="0"/>
              <a:t>Carregam singularidades;</a:t>
            </a:r>
          </a:p>
          <a:p>
            <a:pPr marL="914400" lvl="1" indent="-514350" algn="just"/>
            <a:r>
              <a:rPr lang="pt-BR" sz="2650" dirty="0" smtClean="0"/>
              <a:t>É necessário obter a cooperação dos alunos para que eles aprendam e para ter um clima de respeito. Podemos até forçar um aluno a ficar na sala, mas não podemos forçá-los a aprender.</a:t>
            </a:r>
            <a:endParaRPr lang="pt-BR" sz="2650" dirty="0"/>
          </a:p>
        </p:txBody>
      </p:sp>
    </p:spTree>
    <p:extLst>
      <p:ext uri="{BB962C8B-B14F-4D97-AF65-F5344CB8AC3E}">
        <p14:creationId xmlns:p14="http://schemas.microsoft.com/office/powerpoint/2010/main" val="9738460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800" dirty="0" smtClean="0"/>
              <a:t>Problemas do modelo universitário de formação</a:t>
            </a:r>
            <a:endParaRPr lang="pt-BR" sz="3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/>
          <a:lstStyle/>
          <a:p>
            <a:pPr algn="just"/>
            <a:r>
              <a:rPr lang="pt-BR" dirty="0" smtClean="0"/>
              <a:t>Modelo </a:t>
            </a:r>
            <a:r>
              <a:rPr lang="pt-BR" dirty="0" err="1" smtClean="0"/>
              <a:t>aplicacionista</a:t>
            </a:r>
            <a:r>
              <a:rPr lang="pt-BR" dirty="0" smtClean="0"/>
              <a:t> (aulas, prática, desenvolvimento do ofício na prática)</a:t>
            </a:r>
          </a:p>
          <a:p>
            <a:pPr lvl="1" algn="just"/>
            <a:r>
              <a:rPr lang="pt-BR" dirty="0" smtClean="0"/>
              <a:t>PROBLEMAS:</a:t>
            </a:r>
          </a:p>
          <a:p>
            <a:pPr lvl="2" algn="just"/>
            <a:r>
              <a:rPr lang="pt-BR" dirty="0" smtClean="0"/>
              <a:t>Lógica disciplinar e não profissional; Aprender a conhecer e não a fazer;</a:t>
            </a:r>
          </a:p>
          <a:p>
            <a:pPr lvl="2" algn="just"/>
            <a:r>
              <a:rPr lang="pt-BR" dirty="0" smtClean="0"/>
              <a:t>Considera os alunos espíritos virgens, desconsiderando suas crenças e representações anteriores ao ensino;</a:t>
            </a:r>
          </a:p>
          <a:p>
            <a:pPr algn="just"/>
            <a:r>
              <a:rPr lang="pt-BR" dirty="0" smtClean="0"/>
              <a:t>Separação </a:t>
            </a:r>
            <a:r>
              <a:rPr lang="pt-BR" smtClean="0"/>
              <a:t>dos polos</a:t>
            </a:r>
            <a:r>
              <a:rPr lang="pt-BR" dirty="0" smtClean="0"/>
              <a:t>: </a:t>
            </a:r>
          </a:p>
          <a:p>
            <a:pPr lvl="1" algn="just"/>
            <a:r>
              <a:rPr lang="pt-BR" dirty="0" smtClean="0"/>
              <a:t>Pesquisa, Formação, Prática; </a:t>
            </a:r>
          </a:p>
          <a:p>
            <a:pPr lvl="1" algn="just"/>
            <a:r>
              <a:rPr lang="pt-BR" dirty="0" smtClean="0"/>
              <a:t>Pesquisadores, Formadores, Professores;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24973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/>
          <a:lstStyle/>
          <a:p>
            <a:r>
              <a:rPr lang="pt-BR" sz="3200" dirty="0" smtClean="0"/>
              <a:t>Possibilidades promissoras e campos de trabalho para pesquisadores universitários - Tarefas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marL="514350" indent="-514350" algn="just">
              <a:buFont typeface="+mj-lt"/>
              <a:buAutoNum type="arabicPeriod"/>
            </a:pPr>
            <a:r>
              <a:rPr lang="pt-BR" sz="2500" dirty="0" smtClean="0"/>
              <a:t>Elaboração de um repertório de conhecimentos para o ensino baseados no estudo dos saberes profissionais dos professores, considerando o modo pelo qual estes os utilizam e mobilizam nos diversos contextos de trabalho (Implica em um trabalho de </a:t>
            </a:r>
            <a:r>
              <a:rPr lang="pt-BR" sz="2500" b="1" dirty="0" smtClean="0"/>
              <a:t>colaboração</a:t>
            </a:r>
            <a:r>
              <a:rPr lang="pt-BR" sz="2500" dirty="0" smtClean="0"/>
              <a:t> entre pesquisadores universitários e professores);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sz="2500" dirty="0" smtClean="0"/>
              <a:t>Introduzir dispositivos de formação, ação e pesquisa que não sejam principalmente regidos pela lógica da trajetória de carreiras no meio universitário, ou seja, dispositivos que sejam uteis para a prática dos professores;</a:t>
            </a:r>
          </a:p>
          <a:p>
            <a:pPr marL="0" indent="0" algn="just">
              <a:buNone/>
            </a:pPr>
            <a:endParaRPr lang="pt-BR" sz="2400" dirty="0" smtClean="0"/>
          </a:p>
          <a:p>
            <a:pPr marL="514350" indent="-514350" algn="just">
              <a:buFont typeface="+mj-lt"/>
              <a:buAutoNum type="arabicPeriod"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0124732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48672"/>
          </a:xfrm>
        </p:spPr>
        <p:txBody>
          <a:bodyPr/>
          <a:lstStyle/>
          <a:p>
            <a:pPr marL="457200" indent="-457200" algn="just">
              <a:buFont typeface="+mj-lt"/>
              <a:buAutoNum type="arabicPeriod" startAt="3"/>
            </a:pPr>
            <a:r>
              <a:rPr lang="pt-BR" sz="2500" dirty="0" smtClean="0"/>
              <a:t>Quebrar a lógica disciplinar nos cursos de formação das  universidades ;</a:t>
            </a:r>
          </a:p>
          <a:p>
            <a:pPr marL="400050" lvl="1" indent="0" algn="just">
              <a:buNone/>
            </a:pPr>
            <a:r>
              <a:rPr lang="pt-BR" sz="2000" dirty="0" smtClean="0"/>
              <a:t>– </a:t>
            </a:r>
            <a:r>
              <a:rPr lang="pt-BR" sz="2200" dirty="0" smtClean="0"/>
              <a:t>Utópico;</a:t>
            </a:r>
          </a:p>
          <a:p>
            <a:pPr marL="400050" lvl="1" indent="0" algn="just">
              <a:buNone/>
            </a:pPr>
            <a:r>
              <a:rPr lang="pt-BR" sz="2200" dirty="0" smtClean="0"/>
              <a:t>– Tarefa difícil , porque exige modificação dos modelos de carreiras nas universidades;</a:t>
            </a:r>
          </a:p>
          <a:p>
            <a:pPr marL="400050" lvl="1" indent="0" algn="just">
              <a:buNone/>
            </a:pPr>
            <a:r>
              <a:rPr lang="pt-BR" sz="2200" dirty="0"/>
              <a:t>– </a:t>
            </a:r>
            <a:r>
              <a:rPr lang="pt-BR" sz="2200" dirty="0" smtClean="0"/>
              <a:t> Seria </a:t>
            </a:r>
            <a:r>
              <a:rPr lang="pt-BR" sz="2200" dirty="0"/>
              <a:t>necessário equipes de formação </a:t>
            </a:r>
            <a:r>
              <a:rPr lang="pt-BR" sz="2200"/>
              <a:t>plurais</a:t>
            </a:r>
            <a:r>
              <a:rPr lang="pt-BR" sz="2200" smtClean="0"/>
              <a:t>;</a:t>
            </a:r>
          </a:p>
          <a:p>
            <a:pPr marL="400050" lvl="1" indent="0" algn="just">
              <a:buNone/>
            </a:pPr>
            <a:endParaRPr lang="pt-BR" sz="2200" dirty="0"/>
          </a:p>
          <a:p>
            <a:pPr marL="457200" lvl="1" indent="-457200" algn="just">
              <a:buFont typeface="+mj-lt"/>
              <a:buAutoNum type="arabicPeriod" startAt="4"/>
            </a:pPr>
            <a:r>
              <a:rPr lang="pt-BR" sz="2500" dirty="0" smtClean="0"/>
              <a:t>Elaboração</a:t>
            </a:r>
            <a:r>
              <a:rPr lang="pt-BR" sz="2500" dirty="0"/>
              <a:t>, por parte dos professores universitários da educação, de pesquisas e reflexões críticas sobre suas próprias práticas de ensino;</a:t>
            </a:r>
          </a:p>
          <a:p>
            <a:pPr marL="400050" lvl="1" indent="0" algn="just">
              <a:buNone/>
            </a:pPr>
            <a:r>
              <a:rPr lang="pt-BR" sz="2200" dirty="0"/>
              <a:t>– </a:t>
            </a:r>
            <a:r>
              <a:rPr lang="pt-BR" sz="2200" dirty="0" smtClean="0"/>
              <a:t>Passar a observar nossas práticas de ensino enquanto objetos legítimos de pesquisas;</a:t>
            </a:r>
          </a:p>
          <a:p>
            <a:pPr marL="400050" lvl="1" indent="0" algn="just">
              <a:buNone/>
            </a:pPr>
            <a:r>
              <a:rPr lang="pt-BR" sz="2200" dirty="0"/>
              <a:t>– </a:t>
            </a:r>
            <a:r>
              <a:rPr lang="pt-BR" sz="2200" dirty="0" smtClean="0"/>
              <a:t>Tal </a:t>
            </a:r>
            <a:r>
              <a:rPr lang="pt-BR" sz="2200" dirty="0"/>
              <a:t>ausência implica em um abismo entre as teorias professadas e as </a:t>
            </a:r>
            <a:r>
              <a:rPr lang="pt-BR" sz="2200" dirty="0" smtClean="0"/>
              <a:t>praticadas;</a:t>
            </a:r>
          </a:p>
        </p:txBody>
      </p:sp>
    </p:spTree>
    <p:extLst>
      <p:ext uri="{BB962C8B-B14F-4D97-AF65-F5344CB8AC3E}">
        <p14:creationId xmlns:p14="http://schemas.microsoft.com/office/powerpoint/2010/main" val="32382735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72817"/>
            <a:ext cx="8229600" cy="3240360"/>
          </a:xfrm>
        </p:spPr>
        <p:txBody>
          <a:bodyPr/>
          <a:lstStyle/>
          <a:p>
            <a:pPr marL="0" indent="0" algn="just">
              <a:buNone/>
            </a:pPr>
            <a:r>
              <a:rPr lang="pt-BR" b="1" dirty="0"/>
              <a:t>Se as teorias do ensino e aprendizagem só são boas para os outros (alunos, professores) talvez isso seja a prova de que as mesmas não valem nada do ponto de vista da ação profissional, a começar pela nossa.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28481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ce réservé du contenu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295949"/>
          </a:xfrm>
        </p:spPr>
        <p:txBody>
          <a:bodyPr/>
          <a:lstStyle/>
          <a:p>
            <a:pPr algn="just"/>
            <a:r>
              <a:rPr lang="fr-CA" sz="2600" dirty="0" smtClean="0">
                <a:solidFill>
                  <a:srgbClr val="9C4839"/>
                </a:solidFill>
              </a:rPr>
              <a:t>Quais são os saberes profissionais (conhecimentos, competências e habilidades)  que os professores utilizam diariamente no desempenho de suas tarefas e objetivos?</a:t>
            </a:r>
          </a:p>
          <a:p>
            <a:pPr algn="just"/>
            <a:r>
              <a:rPr lang="fr-CA" sz="2600" dirty="0" smtClean="0">
                <a:solidFill>
                  <a:srgbClr val="9C4839"/>
                </a:solidFill>
              </a:rPr>
              <a:t>Em que tais saberes se distinguem dos conhecimentos universtários elaborados por pesquisadores?</a:t>
            </a:r>
          </a:p>
          <a:p>
            <a:pPr algn="just"/>
            <a:r>
              <a:rPr lang="fr-CA" sz="2600" dirty="0" smtClean="0">
                <a:solidFill>
                  <a:srgbClr val="9C4839"/>
                </a:solidFill>
              </a:rPr>
              <a:t>Que relações deveríam existir entre os saberes profissionais e os conhecimentos universitários, e entre prof. da Ed. Básica e prof. Universitários, no que se refere a formação de professores e profissionalização do ensino?</a:t>
            </a:r>
          </a:p>
        </p:txBody>
      </p:sp>
      <p:sp>
        <p:nvSpPr>
          <p:cNvPr id="5123" name="Titre 1"/>
          <p:cNvSpPr>
            <a:spLocks noGrp="1"/>
          </p:cNvSpPr>
          <p:nvPr>
            <p:ph type="title"/>
          </p:nvPr>
        </p:nvSpPr>
        <p:spPr>
          <a:xfrm>
            <a:off x="2771800" y="274638"/>
            <a:ext cx="5915000" cy="1498178"/>
          </a:xfrm>
        </p:spPr>
        <p:txBody>
          <a:bodyPr/>
          <a:lstStyle/>
          <a:p>
            <a:r>
              <a:rPr lang="fr-CA" sz="3000" dirty="0" smtClean="0">
                <a:solidFill>
                  <a:srgbClr val="9C4839"/>
                </a:solidFill>
              </a:rPr>
              <a:t>Saberes profissionais dos professores e conhecimentos universitários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Espace réservé du contenu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64101"/>
          </a:xfrm>
        </p:spPr>
        <p:txBody>
          <a:bodyPr/>
          <a:lstStyle/>
          <a:p>
            <a:pPr marL="0" indent="0" algn="ctr">
              <a:buNone/>
            </a:pPr>
            <a:endParaRPr lang="fr-CA" sz="5000" b="1" dirty="0" smtClean="0">
              <a:solidFill>
                <a:srgbClr val="9C4839"/>
              </a:solidFill>
            </a:endParaRPr>
          </a:p>
          <a:p>
            <a:pPr marL="0" indent="0" algn="ctr">
              <a:buNone/>
            </a:pPr>
            <a:endParaRPr lang="fr-CA" sz="4000" b="1" dirty="0" smtClean="0">
              <a:solidFill>
                <a:srgbClr val="9C4839"/>
              </a:solidFill>
            </a:endParaRPr>
          </a:p>
          <a:p>
            <a:pPr marL="0" indent="0" algn="ctr">
              <a:buNone/>
            </a:pPr>
            <a:r>
              <a:rPr lang="fr-CA" sz="6000" b="1" dirty="0" smtClean="0">
                <a:solidFill>
                  <a:srgbClr val="9C4839"/>
                </a:solidFill>
              </a:rPr>
              <a:t>DÚVIDAS!!!!</a:t>
            </a:r>
          </a:p>
          <a:p>
            <a:pPr marL="0" indent="0" algn="ctr">
              <a:buNone/>
            </a:pPr>
            <a:r>
              <a:rPr lang="fr-CA" sz="6000" b="1" dirty="0" smtClean="0">
                <a:solidFill>
                  <a:srgbClr val="9C4839"/>
                </a:solidFill>
              </a:rPr>
              <a:t>QUESTÕES!!!!!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dirty="0" smtClean="0"/>
              <a:t>Conjuntura Social e o desenvolvimento do movimento de profissionalização do ensino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Vivemos um período de crise do profissionalismo, assim, é este o momento no qual se pede para os professores se transformarem em profissionais.</a:t>
            </a:r>
          </a:p>
          <a:p>
            <a:pPr algn="just"/>
            <a:r>
              <a:rPr lang="pt-BR" dirty="0" smtClean="0"/>
              <a:t>Aqui está em jogo a natureza dos conhecimentos;</a:t>
            </a:r>
          </a:p>
          <a:p>
            <a:pPr algn="just"/>
            <a:r>
              <a:rPr lang="pt-BR" dirty="0" smtClean="0"/>
              <a:t>Pensemos sobre as características do conhecimento profissional:</a:t>
            </a:r>
          </a:p>
        </p:txBody>
      </p:sp>
    </p:spTree>
    <p:extLst>
      <p:ext uri="{BB962C8B-B14F-4D97-AF65-F5344CB8AC3E}">
        <p14:creationId xmlns:p14="http://schemas.microsoft.com/office/powerpoint/2010/main" val="3429708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5976664"/>
          </a:xfrm>
        </p:spPr>
        <p:txBody>
          <a:bodyPr/>
          <a:lstStyle/>
          <a:p>
            <a:pPr lvl="1" algn="just"/>
            <a:r>
              <a:rPr lang="pt-BR" sz="2300" dirty="0"/>
              <a:t>Em sua </a:t>
            </a:r>
            <a:r>
              <a:rPr lang="pt-BR" sz="2300" dirty="0" smtClean="0"/>
              <a:t>prática, </a:t>
            </a:r>
            <a:r>
              <a:rPr lang="pt-BR" sz="2300" dirty="0"/>
              <a:t>os profissionais devem se apoiar em conhecimentos especializados;</a:t>
            </a:r>
          </a:p>
          <a:p>
            <a:pPr lvl="1" algn="just"/>
            <a:r>
              <a:rPr lang="pt-BR" sz="2300" dirty="0"/>
              <a:t>Esses conhecimentos devem ser adquiridos em uma formação de alto nível (formação universitária), a mesma é sancionada por um diploma que possibilita o acesso a um título </a:t>
            </a:r>
            <a:r>
              <a:rPr lang="pt-BR" sz="2300" dirty="0" smtClean="0"/>
              <a:t>profissional;</a:t>
            </a:r>
            <a:endParaRPr lang="pt-BR" sz="2300" dirty="0"/>
          </a:p>
          <a:p>
            <a:pPr lvl="1" algn="just"/>
            <a:r>
              <a:rPr lang="pt-BR" sz="2300" dirty="0"/>
              <a:t>Os conhecimentos profissionais são essencialmente pragmáticos, voltados para a solução de problemas concretos;</a:t>
            </a:r>
          </a:p>
          <a:p>
            <a:pPr lvl="1" algn="just"/>
            <a:r>
              <a:rPr lang="pt-BR" sz="2300" dirty="0"/>
              <a:t>Só os profissionais possuem a competência  e o direito de usar seus conhecimentos. Os mesmos pertencem a um grupo que possui direito exclusivo de uso;</a:t>
            </a:r>
          </a:p>
          <a:p>
            <a:pPr lvl="1" algn="just"/>
            <a:r>
              <a:rPr lang="pt-BR" sz="2300" dirty="0"/>
              <a:t>Só os profissionais são capazes de avaliar o trabalho de seus pares</a:t>
            </a:r>
            <a:r>
              <a:rPr lang="pt-BR" sz="2300" dirty="0" smtClean="0"/>
              <a:t>;</a:t>
            </a:r>
          </a:p>
          <a:p>
            <a:pPr lvl="1" algn="just"/>
            <a:r>
              <a:rPr lang="pt-BR" sz="2300" dirty="0" smtClean="0"/>
              <a:t>Os conhecimentos profissionais são progressivos e  necessitam de uma formação continuada.</a:t>
            </a:r>
            <a:endParaRPr lang="pt-BR" sz="2300" dirty="0"/>
          </a:p>
          <a:p>
            <a:pPr lvl="1" algn="just"/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114748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5976664"/>
          </a:xfrm>
        </p:spPr>
        <p:txBody>
          <a:bodyPr/>
          <a:lstStyle/>
          <a:p>
            <a:pPr lvl="1" algn="just"/>
            <a:r>
              <a:rPr lang="pt-BR" sz="2600" dirty="0" smtClean="0"/>
              <a:t>Os profissionais podem ser considerados responsáveis pelo mau uso de seus conhecimentos, causando danos aos seus clientes;</a:t>
            </a:r>
          </a:p>
          <a:p>
            <a:pPr lvl="1" algn="just"/>
            <a:r>
              <a:rPr lang="pt-BR" sz="2600" dirty="0" smtClean="0"/>
              <a:t>Assim, a autonomia e a competência dos profissionais  têm como contrapeso  a responsabilidade para com os clientes;</a:t>
            </a:r>
          </a:p>
          <a:p>
            <a:pPr marL="457200" lvl="1" indent="0" algn="just">
              <a:buNone/>
            </a:pPr>
            <a:r>
              <a:rPr lang="pt-BR" sz="2600" b="1" dirty="0" smtClean="0"/>
              <a:t>Considerando serem estas as características  do conhecimento profissional,  nos últimos 20 anos o objetivo do movimento de profissionalização do ofício do professor tem sido o de conseguir desenvolver e implantar estas características dentro do ensino e da formação para o magistério;</a:t>
            </a:r>
          </a:p>
          <a:p>
            <a:pPr marL="457200" lvl="1" indent="0" algn="just">
              <a:buNone/>
            </a:pPr>
            <a:r>
              <a:rPr lang="pt-BR" sz="2600" b="1" dirty="0" smtClean="0"/>
              <a:t>Aqui os esforços são os de definir competências para a formação dos professores e sua prática do magistério; </a:t>
            </a:r>
            <a:endParaRPr lang="pt-BR" sz="2600" b="1" dirty="0"/>
          </a:p>
        </p:txBody>
      </p:sp>
    </p:spTree>
    <p:extLst>
      <p:ext uri="{BB962C8B-B14F-4D97-AF65-F5344CB8AC3E}">
        <p14:creationId xmlns:p14="http://schemas.microsoft.com/office/powerpoint/2010/main" val="4080406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92688"/>
          </a:xfrm>
        </p:spPr>
        <p:txBody>
          <a:bodyPr/>
          <a:lstStyle/>
          <a:p>
            <a:pPr marL="342900" lvl="1" indent="-342900" algn="just">
              <a:buFont typeface="Arial" charset="0"/>
              <a:buChar char="•"/>
            </a:pPr>
            <a:r>
              <a:rPr lang="pt-BR" sz="2500" b="1" dirty="0"/>
              <a:t>Se os esforços e reformas forem bem sucedidos </a:t>
            </a:r>
            <a:r>
              <a:rPr lang="pt-BR" sz="2500" b="1" dirty="0" smtClean="0"/>
              <a:t>o ensino deixará de ser um ofício e se tornará uma verdadeira profissão.</a:t>
            </a:r>
          </a:p>
          <a:p>
            <a:pPr marL="342900" lvl="1" indent="-342900" algn="just">
              <a:buFont typeface="Arial" charset="0"/>
              <a:buChar char="•"/>
            </a:pPr>
            <a:r>
              <a:rPr lang="pt-BR" sz="2500" dirty="0" smtClean="0"/>
              <a:t>Crise do profissionalismo:</a:t>
            </a:r>
          </a:p>
          <a:p>
            <a:pPr marL="742950" lvl="2" indent="-342900" algn="just"/>
            <a:r>
              <a:rPr lang="pt-BR" sz="2300" dirty="0"/>
              <a:t>C</a:t>
            </a:r>
            <a:r>
              <a:rPr lang="pt-BR" sz="2300" dirty="0" smtClean="0"/>
              <a:t>rise da perícia profissional, a mesma perdeu progressivamente sua aura de ciência aplicada para se aproximar de um saber mais ambíguo, um saber socialmente situado;</a:t>
            </a:r>
          </a:p>
          <a:p>
            <a:pPr marL="742950" lvl="2" indent="-342900" algn="just"/>
            <a:r>
              <a:rPr lang="pt-BR" sz="2300" dirty="0"/>
              <a:t>Tal crise provoca impacto na formação profissional – críticas aos modelos formativos universitários e dos institutos profissionais – modelo disciplinar;</a:t>
            </a:r>
          </a:p>
          <a:p>
            <a:pPr marL="742950" lvl="2" indent="-342900" algn="just"/>
            <a:r>
              <a:rPr lang="pt-BR" sz="2300" dirty="0"/>
              <a:t>Crise do poder </a:t>
            </a:r>
            <a:r>
              <a:rPr lang="pt-BR" sz="2300" dirty="0" smtClean="0"/>
              <a:t>profissional (tanto no sentido de capacidade e competência, quanto no sentido político - interesses maiores do profissional do que de seu cliente);</a:t>
            </a:r>
          </a:p>
          <a:p>
            <a:pPr marL="742950" lvl="2" indent="-342900" algn="just"/>
            <a:r>
              <a:rPr lang="pt-BR" sz="2300" dirty="0" smtClean="0"/>
              <a:t>Crise da ética profissional (valores que devem guiar a atuação);</a:t>
            </a:r>
            <a:endParaRPr lang="pt-BR" sz="23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55571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48672"/>
          </a:xfrm>
        </p:spPr>
        <p:txBody>
          <a:bodyPr/>
          <a:lstStyle/>
          <a:p>
            <a:pPr algn="just"/>
            <a:r>
              <a:rPr lang="pt-BR" dirty="0" smtClean="0"/>
              <a:t>Tal crise coloca os atores das reformas do ensino e da profissão docente numa situação duplamente coercitiva:</a:t>
            </a:r>
          </a:p>
          <a:p>
            <a:pPr lvl="1" algn="just"/>
            <a:r>
              <a:rPr lang="pt-BR" dirty="0" smtClean="0"/>
              <a:t>Por um lado há pressões para profissionalizar o ensino, a formação e o ofício do educador;</a:t>
            </a:r>
          </a:p>
          <a:p>
            <a:pPr lvl="1" algn="just"/>
            <a:r>
              <a:rPr lang="pt-BR" dirty="0" smtClean="0"/>
              <a:t>Por outro, as profissões perderam um pouco de seu valor e prestigio;</a:t>
            </a:r>
          </a:p>
          <a:p>
            <a:pPr marL="442913" lvl="1" indent="0" algn="just">
              <a:buNone/>
            </a:pPr>
            <a:r>
              <a:rPr lang="pt-BR" sz="2900" b="1" dirty="0" smtClean="0"/>
              <a:t>Já não está mais tão claro que a profissionalização do ensino seja tão promissora;</a:t>
            </a:r>
          </a:p>
          <a:p>
            <a:pPr marL="457200" lvl="1" indent="0" algn="just">
              <a:buNone/>
            </a:pPr>
            <a:r>
              <a:rPr lang="pt-BR" sz="2900" b="1" dirty="0" smtClean="0"/>
              <a:t>Tal conjuntura deve ao menos nos deixar alerta diante dos riscos e perigos para a educação e a formação;</a:t>
            </a:r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319546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Epistemologia da prática profissional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O que </a:t>
            </a:r>
            <a:r>
              <a:rPr lang="pt-BR" dirty="0" err="1" smtClean="0"/>
              <a:t>Tardif</a:t>
            </a:r>
            <a:r>
              <a:rPr lang="pt-BR" dirty="0" smtClean="0"/>
              <a:t> chama de epistemologia da prática profissional é o estudo do </a:t>
            </a:r>
            <a:r>
              <a:rPr lang="pt-BR" b="1" dirty="0" smtClean="0"/>
              <a:t>conjunto</a:t>
            </a:r>
            <a:r>
              <a:rPr lang="pt-BR" dirty="0" smtClean="0"/>
              <a:t> de saberes utilizados </a:t>
            </a:r>
            <a:r>
              <a:rPr lang="pt-BR" b="1" dirty="0" smtClean="0"/>
              <a:t>realmente</a:t>
            </a:r>
            <a:r>
              <a:rPr lang="pt-BR" dirty="0" smtClean="0"/>
              <a:t> pelos profissionais em seu espaço de trabalho cotidiano para desempenhar </a:t>
            </a:r>
            <a:r>
              <a:rPr lang="pt-BR" b="1" dirty="0" smtClean="0"/>
              <a:t>todas</a:t>
            </a:r>
            <a:r>
              <a:rPr lang="pt-BR" dirty="0" smtClean="0"/>
              <a:t> as suas tarefas.</a:t>
            </a:r>
          </a:p>
          <a:p>
            <a:pPr algn="just"/>
            <a:r>
              <a:rPr lang="pt-BR" dirty="0" smtClean="0"/>
              <a:t>O saber aqui engloba os conhecimentos, competências, habilidades e atitudes (saber, saber-fazer, </a:t>
            </a:r>
            <a:r>
              <a:rPr lang="pt-BR" dirty="0" err="1" smtClean="0"/>
              <a:t>saber-ser</a:t>
            </a:r>
            <a:r>
              <a:rPr lang="pt-BR" dirty="0" smtClean="0"/>
              <a:t>).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700915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6264696"/>
          </a:xfrm>
        </p:spPr>
        <p:txBody>
          <a:bodyPr/>
          <a:lstStyle/>
          <a:p>
            <a:pPr algn="just"/>
            <a:r>
              <a:rPr lang="pt-BR" sz="2700" dirty="0" smtClean="0"/>
              <a:t>A finalidade de uma </a:t>
            </a:r>
            <a:r>
              <a:rPr lang="pt-BR" sz="2700" dirty="0"/>
              <a:t>epistemologia da prática </a:t>
            </a:r>
            <a:r>
              <a:rPr lang="pt-BR" sz="2700" dirty="0" smtClean="0"/>
              <a:t>profissional é revelar esses saberes, compreender como os mesmos são integrados concretamente nas tarefas dos profissionais, e como estes os incorporam, produzem, utilizam, transformam em função dos recursos inerentes às suas atividades de trabalho;</a:t>
            </a:r>
          </a:p>
          <a:p>
            <a:pPr algn="just"/>
            <a:r>
              <a:rPr lang="pt-BR" sz="2700" dirty="0" smtClean="0"/>
              <a:t>A mesma também permite compreender a natureza dos saberes em relação a identidade profissional;</a:t>
            </a:r>
          </a:p>
          <a:p>
            <a:pPr algn="just"/>
            <a:r>
              <a:rPr lang="pt-BR" sz="2700" dirty="0" smtClean="0"/>
              <a:t>Consequências teóricas e metodológicas da </a:t>
            </a:r>
            <a:r>
              <a:rPr lang="pt-BR" sz="2700" dirty="0"/>
              <a:t>epistemologia da prática </a:t>
            </a:r>
            <a:r>
              <a:rPr lang="pt-BR" sz="2700" dirty="0" smtClean="0"/>
              <a:t>profissional relacionadas a pesquisa universitária: 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pt-BR" sz="2300" dirty="0" smtClean="0"/>
              <a:t>Volta à realidade – observação das atividades profissionais considerando a relação entre profissional, prática e saber como entidades que </a:t>
            </a:r>
            <a:r>
              <a:rPr lang="pt-BR" sz="2300" dirty="0" err="1" smtClean="0"/>
              <a:t>co-pertencem</a:t>
            </a:r>
            <a:r>
              <a:rPr lang="pt-BR" sz="2300" dirty="0" smtClean="0"/>
              <a:t> a uma situação de trabalho;</a:t>
            </a:r>
          </a:p>
        </p:txBody>
      </p:sp>
    </p:spTree>
    <p:extLst>
      <p:ext uri="{BB962C8B-B14F-4D97-AF65-F5344CB8AC3E}">
        <p14:creationId xmlns:p14="http://schemas.microsoft.com/office/powerpoint/2010/main" val="408040665"/>
      </p:ext>
    </p:extLst>
  </p:cSld>
  <p:clrMapOvr>
    <a:masterClrMapping/>
  </p:clrMapOvr>
</p:sld>
</file>

<file path=ppt/theme/theme1.xml><?xml version="1.0" encoding="utf-8"?>
<a:theme xmlns:a="http://schemas.openxmlformats.org/drawingml/2006/main" name="14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144</Template>
  <TotalTime>692</TotalTime>
  <Words>1534</Words>
  <Application>Microsoft Office PowerPoint</Application>
  <PresentationFormat>Apresentação na tela (4:3)</PresentationFormat>
  <Paragraphs>91</Paragraphs>
  <Slides>20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3" baseType="lpstr">
      <vt:lpstr>Arial</vt:lpstr>
      <vt:lpstr>Calibri</vt:lpstr>
      <vt:lpstr>144</vt:lpstr>
      <vt:lpstr>Saberes docentes, a formação e a  prática profissional dos professores – Maurice Tardif (2002)</vt:lpstr>
      <vt:lpstr>Saberes profissionais dos professores e conhecimentos universitários </vt:lpstr>
      <vt:lpstr>Conjuntura Social e o desenvolvimento do movimento de profissionalização do ensino</vt:lpstr>
      <vt:lpstr>Apresentação do PowerPoint</vt:lpstr>
      <vt:lpstr>Apresentação do PowerPoint</vt:lpstr>
      <vt:lpstr>Apresentação do PowerPoint</vt:lpstr>
      <vt:lpstr>Apresentação do PowerPoint</vt:lpstr>
      <vt:lpstr>Epistemologia da prática profissional</vt:lpstr>
      <vt:lpstr>Apresentação do PowerPoint</vt:lpstr>
      <vt:lpstr>Apresentação do PowerPoint</vt:lpstr>
      <vt:lpstr>Apresentação do PowerPoint</vt:lpstr>
      <vt:lpstr>Características da prática docente</vt:lpstr>
      <vt:lpstr>Apresentação do PowerPoint</vt:lpstr>
      <vt:lpstr>Apresentação do PowerPoint</vt:lpstr>
      <vt:lpstr>Apresentação do PowerPoint</vt:lpstr>
      <vt:lpstr>Problemas do modelo universitário de formação</vt:lpstr>
      <vt:lpstr>Possibilidades promissoras e campos de trabalho para pesquisadores universitários - Tarefas</vt:lpstr>
      <vt:lpstr>Apresentação do PowerPoint</vt:lpstr>
      <vt:lpstr>Apresentação do PowerPoint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 NAME</dc:title>
  <dc:creator>coordenacao</dc:creator>
  <cp:lastModifiedBy>XXX</cp:lastModifiedBy>
  <cp:revision>94</cp:revision>
  <dcterms:created xsi:type="dcterms:W3CDTF">2016-02-02T19:50:15Z</dcterms:created>
  <dcterms:modified xsi:type="dcterms:W3CDTF">2017-10-23T12:16:37Z</dcterms:modified>
</cp:coreProperties>
</file>