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792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Templateswise.co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109987"/>
            <a:ext cx="7772400" cy="6858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NAME OF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34730"/>
            <a:ext cx="6400800" cy="5932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Company Name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7A4C-BB11-42BA-A7C9-0FE00FF3D15F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48DC3-AF38-43E8-BE59-9E15DD7AD27E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018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Templateswise.co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67744" y="205979"/>
            <a:ext cx="6419056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67744" y="1200151"/>
            <a:ext cx="6419056" cy="3394472"/>
          </a:xfrm>
        </p:spPr>
        <p:txBody>
          <a:bodyPr/>
          <a:lstStyle/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7A4C-BB11-42BA-A7C9-0FE00FF3D15F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48DC3-AF38-43E8-BE59-9E15DD7AD27E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1280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 - Templateswise.co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699542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563639"/>
            <a:ext cx="8229600" cy="3030984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7A4C-BB11-42BA-A7C9-0FE00FF3D15F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48DC3-AF38-43E8-BE59-9E15DD7AD27E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34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E7A4C-BB11-42BA-A7C9-0FE00FF3D15F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48DC3-AF38-43E8-BE59-9E15DD7AD27E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4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../charges/charge_professor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../charges/Pink%20Floyd%20%20The%20Wall%20(legendado).mp4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../charges/charge_professores_grande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../charges/charge_professor.jpg" TargetMode="External"/><Relationship Id="rId2" Type="http://schemas.openxmlformats.org/officeDocument/2006/relationships/hyperlink" Target="../charges/Cotidiano%20-%20Sonho%20de%20professor%20Charges%20Uol.mp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SOBRE A PROFISSÃO DOCENTE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27784" y="4299942"/>
            <a:ext cx="6400800" cy="593204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lang="en-US" dirty="0" err="1" smtClean="0"/>
              <a:t>Profa</a:t>
            </a:r>
            <a:r>
              <a:rPr lang="en-US" dirty="0" smtClean="0"/>
              <a:t>. </a:t>
            </a:r>
            <a:r>
              <a:rPr lang="en-US" dirty="0" err="1" smtClean="0"/>
              <a:t>Jordânia</a:t>
            </a:r>
            <a:r>
              <a:rPr lang="en-US" dirty="0" smtClean="0"/>
              <a:t> de </a:t>
            </a:r>
            <a:r>
              <a:rPr lang="en-US" dirty="0" err="1" smtClean="0"/>
              <a:t>Araújo</a:t>
            </a:r>
            <a:r>
              <a:rPr lang="en-US" dirty="0" smtClean="0"/>
              <a:t> Souza</a:t>
            </a:r>
            <a:endParaRPr lang="en-US" dirty="0" smtClean="0"/>
          </a:p>
          <a:p>
            <a:pPr algn="r"/>
            <a:r>
              <a:rPr lang="en-US" dirty="0" smtClean="0"/>
              <a:t>(</a:t>
            </a:r>
            <a:r>
              <a:rPr lang="en-US" i="1" dirty="0" smtClean="0">
                <a:solidFill>
                  <a:srgbClr val="FFFF00"/>
                </a:solidFill>
              </a:rPr>
              <a:t>jordania.souza@yahoo.com.br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40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563638"/>
            <a:ext cx="7056784" cy="1728192"/>
          </a:xfrm>
        </p:spPr>
        <p:txBody>
          <a:bodyPr>
            <a:noAutofit/>
          </a:bodyPr>
          <a:lstStyle/>
          <a:p>
            <a:pPr lvl="1" algn="just"/>
            <a:r>
              <a:rPr lang="en-US" sz="1800" dirty="0" smtClean="0">
                <a:hlinkClick r:id="rId2" action="ppaction://hlinkfile"/>
              </a:rPr>
              <a:t>Outros </a:t>
            </a:r>
            <a:r>
              <a:rPr lang="en-US" sz="1800" dirty="0" err="1" smtClean="0">
                <a:hlinkClick r:id="rId2" action="ppaction://hlinkfile"/>
              </a:rPr>
              <a:t>fatores</a:t>
            </a:r>
            <a:r>
              <a:rPr lang="en-US" sz="1800" dirty="0" smtClean="0"/>
              <a:t>:</a:t>
            </a:r>
          </a:p>
          <a:p>
            <a:pPr lvl="2" algn="just"/>
            <a:r>
              <a:rPr lang="en-US" sz="1600" dirty="0" err="1" smtClean="0"/>
              <a:t>Desgosto</a:t>
            </a:r>
            <a:r>
              <a:rPr lang="en-US" sz="1600" dirty="0" smtClean="0"/>
              <a:t> </a:t>
            </a:r>
            <a:r>
              <a:rPr lang="en-US" sz="1600" dirty="0" err="1" smtClean="0"/>
              <a:t>pela</a:t>
            </a:r>
            <a:r>
              <a:rPr lang="en-US" sz="1600" dirty="0" smtClean="0"/>
              <a:t> </a:t>
            </a:r>
            <a:r>
              <a:rPr lang="en-US" sz="1600" dirty="0" err="1" smtClean="0"/>
              <a:t>escola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err="1" smtClean="0"/>
              <a:t>Agressividade</a:t>
            </a:r>
            <a:r>
              <a:rPr lang="en-US" sz="1600" dirty="0" smtClean="0"/>
              <a:t> dos </a:t>
            </a:r>
            <a:r>
              <a:rPr lang="en-US" sz="1600" dirty="0" err="1" smtClean="0"/>
              <a:t>estudantes</a:t>
            </a:r>
            <a:r>
              <a:rPr lang="en-US" sz="1600" dirty="0" smtClean="0"/>
              <a:t>, </a:t>
            </a:r>
            <a:r>
              <a:rPr lang="en-US" sz="1600" dirty="0" err="1" smtClean="0"/>
              <a:t>mães</a:t>
            </a:r>
            <a:r>
              <a:rPr lang="en-US" sz="1600" dirty="0" smtClean="0"/>
              <a:t> e </a:t>
            </a:r>
            <a:r>
              <a:rPr lang="en-US" sz="1600" dirty="0" err="1" smtClean="0"/>
              <a:t>pais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smtClean="0"/>
              <a:t>A </a:t>
            </a:r>
            <a:r>
              <a:rPr lang="en-US" sz="1600" dirty="0" err="1" smtClean="0"/>
              <a:t>escola</a:t>
            </a:r>
            <a:r>
              <a:rPr lang="en-US" sz="1600" dirty="0" smtClean="0"/>
              <a:t> e as </a:t>
            </a:r>
            <a:r>
              <a:rPr lang="en-US" sz="1600" dirty="0" err="1" smtClean="0"/>
              <a:t>professoras</a:t>
            </a:r>
            <a:r>
              <a:rPr lang="en-US" sz="1600" dirty="0" smtClean="0"/>
              <a:t> e </a:t>
            </a:r>
            <a:r>
              <a:rPr lang="en-US" sz="1600" dirty="0" err="1" smtClean="0"/>
              <a:t>professores</a:t>
            </a:r>
            <a:r>
              <a:rPr lang="en-US" sz="1600" dirty="0" smtClean="0"/>
              <a:t> </a:t>
            </a:r>
            <a:r>
              <a:rPr lang="en-US" sz="1600" dirty="0" err="1" smtClean="0"/>
              <a:t>são</a:t>
            </a:r>
            <a:r>
              <a:rPr lang="en-US" sz="1600" dirty="0" smtClean="0"/>
              <a:t>, </a:t>
            </a:r>
            <a:r>
              <a:rPr lang="en-US" sz="1600" dirty="0" err="1" smtClean="0"/>
              <a:t>frequentemente</a:t>
            </a:r>
            <a:r>
              <a:rPr lang="en-US" sz="1600" dirty="0" smtClean="0"/>
              <a:t>, bodes </a:t>
            </a:r>
            <a:r>
              <a:rPr lang="en-US" sz="1600" dirty="0" err="1" smtClean="0"/>
              <a:t>expiatórios</a:t>
            </a:r>
            <a:r>
              <a:rPr lang="en-US" sz="1600" dirty="0" smtClean="0"/>
              <a:t> (</a:t>
            </a:r>
            <a:r>
              <a:rPr lang="en-US" sz="1600" dirty="0" err="1" smtClean="0"/>
              <a:t>em</a:t>
            </a:r>
            <a:r>
              <a:rPr lang="en-US" sz="1600" dirty="0" smtClean="0"/>
              <a:t> </a:t>
            </a:r>
            <a:r>
              <a:rPr lang="en-US" sz="1600" dirty="0" err="1" smtClean="0"/>
              <a:t>geral</a:t>
            </a:r>
            <a:r>
              <a:rPr lang="en-US" sz="1600" dirty="0" smtClean="0"/>
              <a:t> </a:t>
            </a:r>
            <a:r>
              <a:rPr lang="en-US" sz="1600" dirty="0" err="1" smtClean="0"/>
              <a:t>têm</a:t>
            </a:r>
            <a:r>
              <a:rPr lang="en-US" sz="1600" dirty="0" smtClean="0"/>
              <a:t> </a:t>
            </a:r>
            <a:r>
              <a:rPr lang="en-US" sz="1600" dirty="0" err="1" smtClean="0"/>
              <a:t>suas</a:t>
            </a:r>
            <a:r>
              <a:rPr lang="en-US" sz="1600" dirty="0" smtClean="0"/>
              <a:t> </a:t>
            </a:r>
            <a:r>
              <a:rPr lang="en-US" sz="1600" dirty="0" err="1" smtClean="0"/>
              <a:t>imagem</a:t>
            </a:r>
            <a:r>
              <a:rPr lang="en-US" sz="1600" dirty="0" smtClean="0"/>
              <a:t> </a:t>
            </a:r>
            <a:r>
              <a:rPr lang="en-US" sz="1600" dirty="0" err="1" smtClean="0"/>
              <a:t>denegrida</a:t>
            </a:r>
            <a:r>
              <a:rPr lang="en-US" sz="1600" dirty="0" smtClean="0"/>
              <a:t>);</a:t>
            </a:r>
          </a:p>
          <a:p>
            <a:pPr lvl="2" algn="just"/>
            <a:r>
              <a:rPr lang="en-US" sz="1600" dirty="0" err="1" smtClean="0"/>
              <a:t>Exesso</a:t>
            </a:r>
            <a:r>
              <a:rPr lang="en-US" sz="1600" dirty="0" smtClean="0"/>
              <a:t> de </a:t>
            </a:r>
            <a:r>
              <a:rPr lang="en-US" sz="1600" dirty="0" err="1" smtClean="0"/>
              <a:t>espectativas</a:t>
            </a:r>
            <a:r>
              <a:rPr lang="en-US" sz="1600" dirty="0" smtClean="0"/>
              <a:t>; </a:t>
            </a:r>
          </a:p>
          <a:p>
            <a:pPr marL="914400" lvl="2" indent="0" algn="just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5324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7614"/>
            <a:ext cx="8640960" cy="3672408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pt-BR" dirty="0" smtClean="0"/>
              <a:t>“RESUMINDO: A profissão docente é cada vez mais complexa, difícil, exigente, exercida em condições adversas, e sem elevada </a:t>
            </a:r>
            <a:r>
              <a:rPr lang="pt-BR" dirty="0" err="1" smtClean="0"/>
              <a:t>profissionalidade</a:t>
            </a:r>
            <a:r>
              <a:rPr lang="pt-BR" dirty="0" smtClean="0"/>
              <a:t>” (MONTEIRO, 2015, p. 136);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i="1" u="sng" dirty="0" smtClean="0"/>
              <a:t>Profissionalização</a:t>
            </a:r>
            <a:r>
              <a:rPr lang="pt-BR" i="1" dirty="0" smtClean="0"/>
              <a:t> </a:t>
            </a:r>
            <a:r>
              <a:rPr lang="pt-BR" dirty="0" smtClean="0"/>
              <a:t>(aumento no nível de formação, aumento da remuneração, maior autonomia e crescimento da atratividade) </a:t>
            </a:r>
            <a:r>
              <a:rPr lang="pt-BR" dirty="0" smtClean="0">
                <a:solidFill>
                  <a:srgbClr val="FF0000"/>
                </a:solidFill>
              </a:rPr>
              <a:t>X</a:t>
            </a:r>
            <a:r>
              <a:rPr lang="pt-BR" dirty="0" smtClean="0"/>
              <a:t> </a:t>
            </a:r>
            <a:r>
              <a:rPr lang="pt-BR" i="1" u="sng" dirty="0" err="1" smtClean="0"/>
              <a:t>Desprofissionalização</a:t>
            </a:r>
            <a:r>
              <a:rPr lang="pt-BR" dirty="0" smtClean="0"/>
              <a:t> (maior controle sobre ela, separação entre concepção e execução do seu trabalho que se torna rotineiro, tarefas e dificuldades aumenta, diminuição do tempo de formação, perda de competitividade da remuneração, declínio da imagem social e baixa motivação para nela entrar e permanecer);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6481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0404"/>
            <a:ext cx="8229600" cy="857250"/>
          </a:xfrm>
        </p:spPr>
        <p:txBody>
          <a:bodyPr/>
          <a:lstStyle/>
          <a:p>
            <a:r>
              <a:rPr lang="en-US" dirty="0" smtClean="0"/>
              <a:t>IDENTIDADE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51670"/>
            <a:ext cx="8640960" cy="3024336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pt-BR" dirty="0" smtClean="0"/>
              <a:t>A profissão docente viveria um situação de “crônica patologia identitária”;</a:t>
            </a:r>
          </a:p>
          <a:p>
            <a:pPr algn="just">
              <a:buFont typeface="Arial" pitchFamily="34" charset="0"/>
              <a:buChar char="•"/>
            </a:pPr>
            <a:r>
              <a:rPr lang="pt-BR" dirty="0"/>
              <a:t> </a:t>
            </a:r>
            <a:r>
              <a:rPr lang="pt-BR" dirty="0" smtClean="0"/>
              <a:t>Principais abordagens da identidade profissional:</a:t>
            </a:r>
          </a:p>
          <a:p>
            <a:pPr marL="971550" lvl="1" indent="-514350" algn="just">
              <a:buFont typeface="+mj-lt"/>
              <a:buAutoNum type="alphaLcParenR"/>
            </a:pPr>
            <a:r>
              <a:rPr lang="pt-BR" dirty="0" smtClean="0">
                <a:solidFill>
                  <a:srgbClr val="C00000"/>
                </a:solidFill>
              </a:rPr>
              <a:t>Abordagem-atributos</a:t>
            </a:r>
            <a:r>
              <a:rPr lang="pt-BR" dirty="0" smtClean="0"/>
              <a:t>: compara uma ocupação com os atributos de um dado “modelo profissional” (elevado estatuto profissional e social, especializado, autônoma, bem pagas e prestigiadas); </a:t>
            </a:r>
          </a:p>
          <a:p>
            <a:pPr marL="971550" lvl="1" indent="-514350" algn="just">
              <a:buFont typeface="+mj-lt"/>
              <a:buAutoNum type="alphaLcParenR"/>
            </a:pPr>
            <a:r>
              <a:rPr lang="pt-BR" dirty="0" smtClean="0">
                <a:solidFill>
                  <a:srgbClr val="C00000"/>
                </a:solidFill>
              </a:rPr>
              <a:t>Abordagem-diferença</a:t>
            </a:r>
            <a:r>
              <a:rPr lang="pt-BR" dirty="0" smtClean="0"/>
              <a:t>: identificação das características próprias de uma ocupação, para valorizá-las e agir para melhorar o seu estatuto profissional e social;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920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79662"/>
            <a:ext cx="8640960" cy="2592288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“O </a:t>
            </a:r>
            <a:r>
              <a:rPr lang="en-US" dirty="0" err="1" smtClean="0"/>
              <a:t>objeto</a:t>
            </a:r>
            <a:r>
              <a:rPr lang="en-US" dirty="0" smtClean="0"/>
              <a:t> da </a:t>
            </a:r>
            <a:r>
              <a:rPr lang="en-US" dirty="0" err="1" smtClean="0"/>
              <a:t>profissão</a:t>
            </a:r>
            <a:r>
              <a:rPr lang="en-US" dirty="0" smtClean="0"/>
              <a:t> </a:t>
            </a:r>
            <a:r>
              <a:rPr lang="en-US" dirty="0" err="1" smtClean="0"/>
              <a:t>docente</a:t>
            </a:r>
            <a:r>
              <a:rPr lang="en-US" dirty="0" smtClean="0"/>
              <a:t> é a </a:t>
            </a:r>
            <a:r>
              <a:rPr lang="en-US" dirty="0" err="1" smtClean="0"/>
              <a:t>educação</a:t>
            </a:r>
            <a:r>
              <a:rPr lang="en-US" dirty="0" smtClean="0"/>
              <a:t>. A </a:t>
            </a:r>
            <a:r>
              <a:rPr lang="en-US" dirty="0" err="1" smtClean="0"/>
              <a:t>definição</a:t>
            </a:r>
            <a:r>
              <a:rPr lang="en-US" dirty="0" smtClean="0"/>
              <a:t> da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identidade</a:t>
            </a:r>
            <a:r>
              <a:rPr lang="en-US" dirty="0" smtClean="0"/>
              <a:t> tem de </a:t>
            </a:r>
            <a:r>
              <a:rPr lang="en-US" dirty="0" err="1" smtClean="0"/>
              <a:t>começar</a:t>
            </a:r>
            <a:r>
              <a:rPr lang="en-US" dirty="0" smtClean="0"/>
              <a:t>, </a:t>
            </a:r>
            <a:r>
              <a:rPr lang="en-US" dirty="0" err="1" smtClean="0"/>
              <a:t>pois</a:t>
            </a:r>
            <a:r>
              <a:rPr lang="en-US" dirty="0" smtClean="0"/>
              <a:t>, </a:t>
            </a:r>
            <a:r>
              <a:rPr lang="en-US" dirty="0" err="1" smtClean="0"/>
              <a:t>pela</a:t>
            </a:r>
            <a:r>
              <a:rPr lang="en-US" dirty="0" smtClean="0"/>
              <a:t> </a:t>
            </a:r>
            <a:r>
              <a:rPr lang="en-US" dirty="0" err="1" smtClean="0"/>
              <a:t>determinação</a:t>
            </a:r>
            <a:r>
              <a:rPr lang="en-US" dirty="0" smtClean="0"/>
              <a:t> da </a:t>
            </a:r>
            <a:r>
              <a:rPr lang="en-US" dirty="0" err="1" smtClean="0"/>
              <a:t>natureza</a:t>
            </a:r>
            <a:r>
              <a:rPr lang="en-US" dirty="0" smtClean="0"/>
              <a:t> real do </a:t>
            </a:r>
            <a:r>
              <a:rPr lang="en-US" dirty="0" err="1" smtClean="0"/>
              <a:t>fenômeno</a:t>
            </a:r>
            <a:r>
              <a:rPr lang="en-US" dirty="0" smtClean="0"/>
              <a:t>  </a:t>
            </a:r>
            <a:r>
              <a:rPr lang="en-US" dirty="0" err="1" smtClean="0"/>
              <a:t>educacional</a:t>
            </a:r>
            <a:r>
              <a:rPr lang="en-US" dirty="0" smtClean="0"/>
              <a:t>, </a:t>
            </a:r>
            <a:r>
              <a:rPr lang="en-US" dirty="0" err="1" smtClean="0"/>
              <a:t>incluindo</a:t>
            </a:r>
            <a:r>
              <a:rPr lang="en-US" dirty="0" smtClean="0"/>
              <a:t> 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nele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essencialmente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jogo</a:t>
            </a:r>
            <a:r>
              <a:rPr lang="en-US" dirty="0" smtClean="0"/>
              <a:t>” (Idem, p. 138);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763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23478"/>
            <a:ext cx="7056784" cy="4896544"/>
          </a:xfrm>
        </p:spPr>
        <p:txBody>
          <a:bodyPr>
            <a:noAutofit/>
          </a:bodyPr>
          <a:lstStyle/>
          <a:p>
            <a:pPr lvl="1" algn="just"/>
            <a:r>
              <a:rPr lang="en-US" sz="1800" dirty="0" smtClean="0"/>
              <a:t>A </a:t>
            </a:r>
            <a:r>
              <a:rPr lang="en-US" sz="1800" dirty="0" err="1" smtClean="0"/>
              <a:t>educação</a:t>
            </a:r>
            <a:r>
              <a:rPr lang="en-US" sz="1800" dirty="0" smtClean="0"/>
              <a:t> é </a:t>
            </a:r>
            <a:r>
              <a:rPr lang="en-US" sz="1800" dirty="0" err="1" smtClean="0"/>
              <a:t>uma</a:t>
            </a:r>
            <a:r>
              <a:rPr lang="en-US" sz="1800" dirty="0" smtClean="0"/>
              <a:t> forma de </a:t>
            </a:r>
            <a:r>
              <a:rPr lang="en-US" sz="1800" dirty="0" err="1" smtClean="0"/>
              <a:t>poder</a:t>
            </a:r>
            <a:r>
              <a:rPr lang="en-US" sz="1800" dirty="0" smtClean="0"/>
              <a:t>:</a:t>
            </a:r>
          </a:p>
          <a:p>
            <a:pPr lvl="2" algn="just"/>
            <a:r>
              <a:rPr lang="en-US" sz="1600" dirty="0" smtClean="0"/>
              <a:t>O </a:t>
            </a:r>
            <a:r>
              <a:rPr lang="en-US" sz="1600" dirty="0" err="1" smtClean="0"/>
              <a:t>poder</a:t>
            </a:r>
            <a:r>
              <a:rPr lang="en-US" sz="1600" dirty="0" smtClean="0"/>
              <a:t> </a:t>
            </a:r>
            <a:r>
              <a:rPr lang="en-US" sz="1600" dirty="0" err="1" smtClean="0"/>
              <a:t>político</a:t>
            </a:r>
            <a:r>
              <a:rPr lang="en-US" sz="1600" dirty="0" smtClean="0"/>
              <a:t> e o </a:t>
            </a:r>
            <a:r>
              <a:rPr lang="en-US" sz="1600" dirty="0" err="1" smtClean="0"/>
              <a:t>poder</a:t>
            </a:r>
            <a:r>
              <a:rPr lang="en-US" sz="1600" dirty="0" smtClean="0"/>
              <a:t> </a:t>
            </a:r>
            <a:r>
              <a:rPr lang="en-US" sz="1600" dirty="0" err="1" smtClean="0"/>
              <a:t>pedagógico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smtClean="0"/>
              <a:t>“A </a:t>
            </a:r>
            <a:r>
              <a:rPr lang="en-US" sz="1600" dirty="0" err="1" smtClean="0"/>
              <a:t>educação</a:t>
            </a:r>
            <a:r>
              <a:rPr lang="en-US" sz="1600" dirty="0" smtClean="0"/>
              <a:t> é </a:t>
            </a:r>
            <a:r>
              <a:rPr lang="en-US" sz="1600" dirty="0" err="1" smtClean="0"/>
              <a:t>uma</a:t>
            </a:r>
            <a:r>
              <a:rPr lang="en-US" sz="1600" dirty="0" smtClean="0"/>
              <a:t> forma de </a:t>
            </a:r>
            <a:r>
              <a:rPr lang="en-US" sz="1600" dirty="0" err="1" smtClean="0"/>
              <a:t>poder</a:t>
            </a:r>
            <a:r>
              <a:rPr lang="en-US" sz="1600" dirty="0" smtClean="0"/>
              <a:t>, </a:t>
            </a:r>
            <a:r>
              <a:rPr lang="en-US" sz="1600" dirty="0" err="1" smtClean="0"/>
              <a:t>porque</a:t>
            </a:r>
            <a:r>
              <a:rPr lang="en-US" sz="1600" dirty="0" smtClean="0"/>
              <a:t> o </a:t>
            </a:r>
            <a:r>
              <a:rPr lang="en-US" sz="1600" dirty="0" err="1" smtClean="0"/>
              <a:t>ser</a:t>
            </a:r>
            <a:r>
              <a:rPr lang="en-US" sz="1600" dirty="0" smtClean="0"/>
              <a:t> </a:t>
            </a:r>
            <a:r>
              <a:rPr lang="en-US" sz="1600" dirty="0" err="1" smtClean="0"/>
              <a:t>humano</a:t>
            </a:r>
            <a:r>
              <a:rPr lang="en-US" sz="1600" dirty="0" smtClean="0"/>
              <a:t> é </a:t>
            </a:r>
            <a:r>
              <a:rPr lang="en-US" sz="1600" dirty="0" err="1" smtClean="0"/>
              <a:t>naturalmente</a:t>
            </a:r>
            <a:r>
              <a:rPr lang="en-US" sz="1600" dirty="0" smtClean="0"/>
              <a:t> </a:t>
            </a:r>
            <a:r>
              <a:rPr lang="en-US" sz="1600" dirty="0" err="1" smtClean="0"/>
              <a:t>educável</a:t>
            </a:r>
            <a:r>
              <a:rPr lang="en-US" sz="1600" dirty="0" smtClean="0"/>
              <a:t>” (Idem, p. 139) – </a:t>
            </a:r>
            <a:r>
              <a:rPr lang="en-US" sz="1600" dirty="0" err="1" smtClean="0"/>
              <a:t>imperfeito</a:t>
            </a:r>
            <a:r>
              <a:rPr lang="en-US" sz="1600" dirty="0" smtClean="0"/>
              <a:t>, mas </a:t>
            </a:r>
            <a:r>
              <a:rPr lang="en-US" sz="1600" dirty="0" err="1" smtClean="0"/>
              <a:t>perfectível</a:t>
            </a:r>
            <a:r>
              <a:rPr lang="en-US" sz="1600" dirty="0" smtClean="0"/>
              <a:t>/</a:t>
            </a:r>
            <a:r>
              <a:rPr lang="en-US" sz="1600" dirty="0" err="1" smtClean="0"/>
              <a:t>criação</a:t>
            </a:r>
            <a:r>
              <a:rPr lang="en-US" sz="1600" dirty="0" smtClean="0"/>
              <a:t> de </a:t>
            </a:r>
            <a:r>
              <a:rPr lang="en-US" sz="1600" dirty="0" err="1" smtClean="0"/>
              <a:t>uma</a:t>
            </a:r>
            <a:r>
              <a:rPr lang="en-US" sz="1600" dirty="0" smtClean="0"/>
              <a:t> </a:t>
            </a:r>
            <a:r>
              <a:rPr lang="en-US" sz="1600" dirty="0" err="1" smtClean="0"/>
              <a:t>segunda</a:t>
            </a:r>
            <a:r>
              <a:rPr lang="en-US" sz="1600" dirty="0" smtClean="0"/>
              <a:t> </a:t>
            </a:r>
            <a:r>
              <a:rPr lang="en-US" sz="1600" dirty="0" err="1" smtClean="0"/>
              <a:t>natureza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smtClean="0"/>
              <a:t>“É o </a:t>
            </a:r>
            <a:r>
              <a:rPr lang="en-US" sz="1600" dirty="0" err="1" smtClean="0"/>
              <a:t>poder</a:t>
            </a:r>
            <a:r>
              <a:rPr lang="en-US" sz="1600" dirty="0" smtClean="0"/>
              <a:t> de </a:t>
            </a:r>
            <a:r>
              <a:rPr lang="en-US" sz="1600" dirty="0" err="1" smtClean="0"/>
              <a:t>conformar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as </a:t>
            </a:r>
            <a:r>
              <a:rPr lang="en-US" sz="1600" dirty="0" err="1" smtClean="0"/>
              <a:t>gerações</a:t>
            </a:r>
            <a:r>
              <a:rPr lang="en-US" sz="1600" dirty="0" smtClean="0"/>
              <a:t> </a:t>
            </a:r>
            <a:r>
              <a:rPr lang="en-US" sz="1600" dirty="0" err="1" smtClean="0"/>
              <a:t>mais</a:t>
            </a:r>
            <a:r>
              <a:rPr lang="en-US" sz="1600" dirty="0" smtClean="0"/>
              <a:t> </a:t>
            </a:r>
            <a:r>
              <a:rPr lang="en-US" sz="1600" dirty="0" err="1" smtClean="0"/>
              <a:t>velhas</a:t>
            </a:r>
            <a:r>
              <a:rPr lang="en-US" sz="1600" dirty="0" smtClean="0"/>
              <a:t> </a:t>
            </a:r>
            <a:r>
              <a:rPr lang="en-US" sz="1600" dirty="0" err="1" smtClean="0"/>
              <a:t>exercem</a:t>
            </a:r>
            <a:r>
              <a:rPr lang="en-US" sz="1600" dirty="0" smtClean="0"/>
              <a:t> </a:t>
            </a:r>
            <a:r>
              <a:rPr lang="en-US" sz="1600" dirty="0" err="1" smtClean="0"/>
              <a:t>sobre</a:t>
            </a:r>
            <a:r>
              <a:rPr lang="en-US" sz="1600" dirty="0" smtClean="0"/>
              <a:t> a </a:t>
            </a:r>
            <a:r>
              <a:rPr lang="en-US" sz="1600" dirty="0" err="1" smtClean="0"/>
              <a:t>sensibilidade</a:t>
            </a:r>
            <a:r>
              <a:rPr lang="en-US" sz="1600" dirty="0" smtClean="0"/>
              <a:t>, a </a:t>
            </a:r>
            <a:r>
              <a:rPr lang="en-US" sz="1600" dirty="0" err="1" smtClean="0"/>
              <a:t>consciência</a:t>
            </a:r>
            <a:r>
              <a:rPr lang="en-US" sz="1600" dirty="0" smtClean="0"/>
              <a:t>, o </a:t>
            </a:r>
            <a:r>
              <a:rPr lang="en-US" sz="1600" dirty="0" err="1" smtClean="0"/>
              <a:t>pensamento</a:t>
            </a:r>
            <a:r>
              <a:rPr lang="en-US" sz="1600" dirty="0" smtClean="0"/>
              <a:t>, a </a:t>
            </a:r>
            <a:r>
              <a:rPr lang="en-US" sz="1600" dirty="0" err="1" smtClean="0"/>
              <a:t>personalidade</a:t>
            </a:r>
            <a:r>
              <a:rPr lang="en-US" sz="1600" dirty="0" smtClean="0"/>
              <a:t> e o </a:t>
            </a:r>
            <a:r>
              <a:rPr lang="en-US" sz="1600" dirty="0" err="1" smtClean="0"/>
              <a:t>destino</a:t>
            </a:r>
            <a:r>
              <a:rPr lang="en-US" sz="1600" dirty="0" smtClean="0"/>
              <a:t> das </a:t>
            </a:r>
            <a:r>
              <a:rPr lang="en-US" sz="1600" dirty="0" err="1" smtClean="0"/>
              <a:t>novas</a:t>
            </a:r>
            <a:r>
              <a:rPr lang="en-US" sz="1600" dirty="0" smtClean="0"/>
              <a:t> </a:t>
            </a:r>
            <a:r>
              <a:rPr lang="en-US" sz="1600" dirty="0" err="1" smtClean="0"/>
              <a:t>gerações</a:t>
            </a:r>
            <a:r>
              <a:rPr lang="en-US" sz="1600" dirty="0" smtClean="0"/>
              <a:t>” (</a:t>
            </a:r>
            <a:r>
              <a:rPr lang="en-US" sz="1600" dirty="0" err="1" smtClean="0"/>
              <a:t>Ibdem</a:t>
            </a:r>
            <a:r>
              <a:rPr lang="en-US" sz="1600" dirty="0" smtClean="0"/>
              <a:t>) – </a:t>
            </a:r>
            <a:r>
              <a:rPr lang="en-US" sz="1600" dirty="0" err="1" smtClean="0"/>
              <a:t>autoridade</a:t>
            </a:r>
            <a:r>
              <a:rPr lang="en-US" sz="1600" dirty="0" smtClean="0"/>
              <a:t>/</a:t>
            </a:r>
            <a:r>
              <a:rPr lang="en-US" sz="1600" dirty="0" err="1" smtClean="0"/>
              <a:t>obediência</a:t>
            </a:r>
            <a:r>
              <a:rPr lang="en-US" sz="1600" dirty="0" smtClean="0"/>
              <a:t> (</a:t>
            </a:r>
            <a:r>
              <a:rPr lang="en-US" sz="1600" dirty="0" err="1" smtClean="0"/>
              <a:t>educação</a:t>
            </a:r>
            <a:r>
              <a:rPr lang="en-US" sz="1600" dirty="0" smtClean="0"/>
              <a:t> </a:t>
            </a:r>
            <a:r>
              <a:rPr lang="en-US" sz="1600" dirty="0" err="1" smtClean="0"/>
              <a:t>tradicional</a:t>
            </a:r>
            <a:r>
              <a:rPr lang="en-US" sz="1600" dirty="0" smtClean="0"/>
              <a:t>);</a:t>
            </a:r>
          </a:p>
          <a:p>
            <a:pPr lvl="2" algn="just"/>
            <a:r>
              <a:rPr lang="en-US" sz="1600" dirty="0" smtClean="0"/>
              <a:t>A </a:t>
            </a:r>
            <a:r>
              <a:rPr lang="en-US" sz="1600" dirty="0" err="1" smtClean="0"/>
              <a:t>escola</a:t>
            </a:r>
            <a:r>
              <a:rPr lang="en-US" sz="1600" dirty="0" smtClean="0"/>
              <a:t> </a:t>
            </a:r>
            <a:r>
              <a:rPr lang="en-US" sz="1600" dirty="0" err="1" smtClean="0"/>
              <a:t>como</a:t>
            </a:r>
            <a:r>
              <a:rPr lang="en-US" sz="1600" dirty="0" smtClean="0"/>
              <a:t> </a:t>
            </a:r>
            <a:r>
              <a:rPr lang="en-US" sz="1600" dirty="0" err="1" smtClean="0"/>
              <a:t>operadora</a:t>
            </a:r>
            <a:r>
              <a:rPr lang="en-US" sz="1600" dirty="0" smtClean="0"/>
              <a:t> da </a:t>
            </a:r>
            <a:r>
              <a:rPr lang="en-US" sz="1600" dirty="0" err="1" smtClean="0"/>
              <a:t>legitimação</a:t>
            </a:r>
            <a:r>
              <a:rPr lang="en-US" sz="1600" dirty="0" smtClean="0"/>
              <a:t> </a:t>
            </a:r>
            <a:r>
              <a:rPr lang="en-US" sz="1600" dirty="0" err="1" smtClean="0"/>
              <a:t>ideológica</a:t>
            </a:r>
            <a:r>
              <a:rPr lang="en-US" sz="1600" dirty="0" smtClean="0"/>
              <a:t> do </a:t>
            </a:r>
            <a:r>
              <a:rPr lang="en-US" sz="1600" dirty="0" err="1" smtClean="0"/>
              <a:t>poder</a:t>
            </a:r>
            <a:r>
              <a:rPr lang="en-US" sz="1600" dirty="0" smtClean="0"/>
              <a:t> </a:t>
            </a:r>
            <a:r>
              <a:rPr lang="en-US" sz="1600" dirty="0" err="1" smtClean="0"/>
              <a:t>político</a:t>
            </a:r>
            <a:r>
              <a:rPr lang="en-US" sz="1600" dirty="0" smtClean="0"/>
              <a:t>, da </a:t>
            </a:r>
            <a:r>
              <a:rPr lang="en-US" sz="1600" dirty="0" err="1" smtClean="0"/>
              <a:t>preparação</a:t>
            </a:r>
            <a:r>
              <a:rPr lang="en-US" sz="1600" dirty="0" smtClean="0"/>
              <a:t> cultural, </a:t>
            </a:r>
            <a:r>
              <a:rPr lang="en-US" sz="1600" dirty="0" err="1" smtClean="0"/>
              <a:t>reprodução</a:t>
            </a:r>
            <a:r>
              <a:rPr lang="en-US" sz="1600" dirty="0" smtClean="0"/>
              <a:t> </a:t>
            </a:r>
            <a:r>
              <a:rPr lang="en-US" sz="1600" dirty="0" err="1" smtClean="0"/>
              <a:t>psicológica</a:t>
            </a:r>
            <a:r>
              <a:rPr lang="en-US" sz="1600" dirty="0" smtClean="0"/>
              <a:t> e social das </a:t>
            </a:r>
            <a:r>
              <a:rPr lang="en-US" sz="1600" dirty="0" err="1" smtClean="0"/>
              <a:t>relações</a:t>
            </a:r>
            <a:r>
              <a:rPr lang="en-US" sz="1600" dirty="0" smtClean="0"/>
              <a:t> de </a:t>
            </a:r>
            <a:r>
              <a:rPr lang="en-US" sz="1600" dirty="0" err="1" smtClean="0"/>
              <a:t>poder</a:t>
            </a:r>
            <a:r>
              <a:rPr lang="en-US" sz="1600" dirty="0" smtClean="0"/>
              <a:t>;</a:t>
            </a:r>
          </a:p>
          <a:p>
            <a:pPr marL="914400" lvl="2" indent="0" algn="just">
              <a:buNone/>
            </a:pPr>
            <a:endParaRPr lang="en-US" sz="1600" dirty="0"/>
          </a:p>
          <a:p>
            <a:pPr lvl="1" algn="just"/>
            <a:r>
              <a:rPr lang="en-US" sz="1800" dirty="0" smtClean="0"/>
              <a:t>O </a:t>
            </a:r>
            <a:r>
              <a:rPr lang="en-US" sz="1800" dirty="0" err="1" smtClean="0"/>
              <a:t>poder</a:t>
            </a:r>
            <a:r>
              <a:rPr lang="en-US" sz="1800" dirty="0" smtClean="0"/>
              <a:t> da </a:t>
            </a:r>
            <a:r>
              <a:rPr lang="en-US" sz="1800" dirty="0" err="1" smtClean="0"/>
              <a:t>educação</a:t>
            </a:r>
            <a:r>
              <a:rPr lang="en-US" sz="1800" dirty="0" smtClean="0"/>
              <a:t> é um </a:t>
            </a:r>
            <a:r>
              <a:rPr lang="en-US" sz="1800" dirty="0" err="1" smtClean="0"/>
              <a:t>poder</a:t>
            </a:r>
            <a:r>
              <a:rPr lang="en-US" sz="1800" dirty="0" smtClean="0"/>
              <a:t> de </a:t>
            </a:r>
            <a:r>
              <a:rPr lang="en-US" sz="1800" dirty="0" err="1" smtClean="0"/>
              <a:t>comunicação</a:t>
            </a:r>
            <a:r>
              <a:rPr lang="en-US" sz="1800" dirty="0" smtClean="0"/>
              <a:t>:</a:t>
            </a:r>
            <a:endParaRPr lang="en-US" sz="1800" dirty="0"/>
          </a:p>
          <a:p>
            <a:pPr lvl="2" algn="just"/>
            <a:r>
              <a:rPr lang="en-US" sz="1600" dirty="0" smtClean="0"/>
              <a:t>A </a:t>
            </a:r>
            <a:r>
              <a:rPr lang="en-US" sz="1600" dirty="0" err="1" smtClean="0"/>
              <a:t>educabilidade</a:t>
            </a:r>
            <a:r>
              <a:rPr lang="en-US" sz="1600" dirty="0" smtClean="0"/>
              <a:t> do </a:t>
            </a:r>
            <a:r>
              <a:rPr lang="en-US" sz="1600" dirty="0" err="1" smtClean="0"/>
              <a:t>ser</a:t>
            </a:r>
            <a:r>
              <a:rPr lang="en-US" sz="1600" dirty="0" smtClean="0"/>
              <a:t> </a:t>
            </a:r>
            <a:r>
              <a:rPr lang="en-US" sz="1600" dirty="0" err="1" smtClean="0"/>
              <a:t>humano</a:t>
            </a:r>
            <a:r>
              <a:rPr lang="en-US" sz="1600" dirty="0" smtClean="0"/>
              <a:t> reside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sua</a:t>
            </a:r>
            <a:r>
              <a:rPr lang="en-US" sz="1600" dirty="0" smtClean="0"/>
              <a:t> </a:t>
            </a:r>
            <a:r>
              <a:rPr lang="en-US" sz="1600" dirty="0" err="1" smtClean="0"/>
              <a:t>aptidão</a:t>
            </a:r>
            <a:r>
              <a:rPr lang="en-US" sz="1600" dirty="0" smtClean="0"/>
              <a:t> </a:t>
            </a:r>
            <a:r>
              <a:rPr lang="en-US" sz="1600" dirty="0" err="1" smtClean="0"/>
              <a:t>para</a:t>
            </a:r>
            <a:r>
              <a:rPr lang="en-US" sz="1600" dirty="0" smtClean="0"/>
              <a:t> a </a:t>
            </a:r>
            <a:r>
              <a:rPr lang="en-US" sz="1600" dirty="0" err="1" smtClean="0"/>
              <a:t>comunicação</a:t>
            </a:r>
            <a:r>
              <a:rPr lang="en-US" sz="1600" dirty="0" smtClean="0"/>
              <a:t> </a:t>
            </a:r>
            <a:r>
              <a:rPr lang="en-US" sz="1600" dirty="0" err="1" smtClean="0"/>
              <a:t>através</a:t>
            </a:r>
            <a:r>
              <a:rPr lang="en-US" sz="1600" dirty="0" smtClean="0"/>
              <a:t> de </a:t>
            </a:r>
            <a:r>
              <a:rPr lang="en-US" sz="1600" dirty="0" err="1" smtClean="0"/>
              <a:t>símbolos</a:t>
            </a:r>
            <a:r>
              <a:rPr lang="en-US" sz="1600" dirty="0" smtClean="0"/>
              <a:t> e </a:t>
            </a:r>
            <a:r>
              <a:rPr lang="en-US" sz="1600" dirty="0" err="1" smtClean="0"/>
              <a:t>signos</a:t>
            </a:r>
            <a:r>
              <a:rPr lang="en-US" sz="1600" dirty="0" smtClean="0"/>
              <a:t> (</a:t>
            </a:r>
            <a:r>
              <a:rPr lang="en-US" sz="1600" dirty="0" err="1" smtClean="0"/>
              <a:t>necessidade</a:t>
            </a:r>
            <a:r>
              <a:rPr lang="en-US" sz="1600" dirty="0" smtClean="0"/>
              <a:t> social e individual de </a:t>
            </a:r>
            <a:r>
              <a:rPr lang="en-US" sz="1600" dirty="0" err="1" smtClean="0"/>
              <a:t>comunicação</a:t>
            </a:r>
            <a:r>
              <a:rPr lang="en-US" sz="1600" dirty="0" smtClean="0"/>
              <a:t>  - </a:t>
            </a:r>
            <a:r>
              <a:rPr lang="en-US" sz="1600" dirty="0" err="1" smtClean="0"/>
              <a:t>crenças</a:t>
            </a:r>
            <a:r>
              <a:rPr lang="en-US" sz="1600" dirty="0" smtClean="0"/>
              <a:t>, </a:t>
            </a:r>
            <a:r>
              <a:rPr lang="en-US" sz="1600" dirty="0" err="1" smtClean="0"/>
              <a:t>saberes</a:t>
            </a:r>
            <a:r>
              <a:rPr lang="en-US" sz="1600" dirty="0" smtClean="0"/>
              <a:t>, </a:t>
            </a:r>
            <a:r>
              <a:rPr lang="en-US" sz="1600" dirty="0" err="1" smtClean="0"/>
              <a:t>capacidades</a:t>
            </a:r>
            <a:r>
              <a:rPr lang="en-US" sz="1600" dirty="0" smtClean="0"/>
              <a:t>, </a:t>
            </a:r>
            <a:r>
              <a:rPr lang="en-US" sz="1600" dirty="0" err="1" smtClean="0"/>
              <a:t>comportamento</a:t>
            </a:r>
            <a:r>
              <a:rPr lang="en-US" sz="1600" dirty="0" smtClean="0"/>
              <a:t> etc.);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4387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23478"/>
            <a:ext cx="7056784" cy="4896544"/>
          </a:xfrm>
        </p:spPr>
        <p:txBody>
          <a:bodyPr>
            <a:noAutofit/>
          </a:bodyPr>
          <a:lstStyle/>
          <a:p>
            <a:pPr lvl="1" algn="just"/>
            <a:r>
              <a:rPr lang="en-US" sz="1800" dirty="0" err="1" smtClean="0"/>
              <a:t>Todo</a:t>
            </a:r>
            <a:r>
              <a:rPr lang="en-US" sz="1800" dirty="0" smtClean="0"/>
              <a:t> </a:t>
            </a:r>
            <a:r>
              <a:rPr lang="en-US" sz="1800" dirty="0" err="1" smtClean="0"/>
              <a:t>poder</a:t>
            </a:r>
            <a:r>
              <a:rPr lang="en-US" sz="1800" dirty="0" smtClean="0"/>
              <a:t> </a:t>
            </a:r>
            <a:r>
              <a:rPr lang="en-US" sz="1800" dirty="0" err="1" smtClean="0"/>
              <a:t>suscita</a:t>
            </a:r>
            <a:r>
              <a:rPr lang="en-US" sz="1800" dirty="0" smtClean="0"/>
              <a:t> a </a:t>
            </a:r>
            <a:r>
              <a:rPr lang="en-US" sz="1800" dirty="0" err="1" smtClean="0"/>
              <a:t>questão</a:t>
            </a:r>
            <a:r>
              <a:rPr lang="en-US" sz="1800" dirty="0" smtClean="0"/>
              <a:t> da </a:t>
            </a:r>
            <a:r>
              <a:rPr lang="en-US" sz="1800" dirty="0" err="1" smtClean="0"/>
              <a:t>sua</a:t>
            </a:r>
            <a:r>
              <a:rPr lang="en-US" sz="1800" dirty="0" smtClean="0"/>
              <a:t> </a:t>
            </a:r>
            <a:r>
              <a:rPr lang="en-US" sz="1800" dirty="0" err="1" smtClean="0"/>
              <a:t>legitimidade</a:t>
            </a:r>
            <a:r>
              <a:rPr lang="en-US" sz="1800" dirty="0" smtClean="0"/>
              <a:t>:</a:t>
            </a:r>
          </a:p>
          <a:p>
            <a:pPr lvl="2" algn="just"/>
            <a:r>
              <a:rPr lang="en-US" sz="1600" dirty="0" smtClean="0"/>
              <a:t>A </a:t>
            </a:r>
            <a:r>
              <a:rPr lang="en-US" sz="1600" dirty="0" err="1" smtClean="0"/>
              <a:t>busca</a:t>
            </a:r>
            <a:r>
              <a:rPr lang="en-US" sz="1600" dirty="0" smtClean="0"/>
              <a:t> </a:t>
            </a:r>
            <a:r>
              <a:rPr lang="en-US" sz="1600" dirty="0" err="1" smtClean="0"/>
              <a:t>por</a:t>
            </a:r>
            <a:r>
              <a:rPr lang="en-US" sz="1600" dirty="0" smtClean="0"/>
              <a:t> </a:t>
            </a:r>
            <a:r>
              <a:rPr lang="en-US" sz="1600" dirty="0" err="1" smtClean="0"/>
              <a:t>uma</a:t>
            </a:r>
            <a:r>
              <a:rPr lang="en-US" sz="1600" dirty="0" smtClean="0"/>
              <a:t> </a:t>
            </a:r>
            <a:r>
              <a:rPr lang="en-US" sz="1600" dirty="0" err="1" smtClean="0"/>
              <a:t>justificação</a:t>
            </a:r>
            <a:r>
              <a:rPr lang="en-US" sz="1600" dirty="0" smtClean="0"/>
              <a:t> do </a:t>
            </a:r>
            <a:r>
              <a:rPr lang="en-US" sz="1600" dirty="0" err="1" smtClean="0"/>
              <a:t>poder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se </a:t>
            </a:r>
            <a:r>
              <a:rPr lang="en-US" sz="1600" dirty="0" err="1" smtClean="0"/>
              <a:t>exerce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smtClean="0"/>
              <a:t>O </a:t>
            </a:r>
            <a:r>
              <a:rPr lang="en-US" sz="1600" dirty="0" err="1" smtClean="0"/>
              <a:t>primado</a:t>
            </a:r>
            <a:r>
              <a:rPr lang="en-US" sz="1600" dirty="0" smtClean="0"/>
              <a:t> da “boa </a:t>
            </a:r>
            <a:r>
              <a:rPr lang="en-US" sz="1600" dirty="0" err="1" smtClean="0"/>
              <a:t>educação</a:t>
            </a:r>
            <a:r>
              <a:rPr lang="en-US" sz="1600" dirty="0" smtClean="0"/>
              <a:t>”;</a:t>
            </a:r>
          </a:p>
          <a:p>
            <a:pPr lvl="2" algn="just"/>
            <a:r>
              <a:rPr lang="en-US" sz="1600" dirty="0" smtClean="0"/>
              <a:t>“(se) </a:t>
            </a:r>
            <a:r>
              <a:rPr lang="en-US" sz="1600" dirty="0" err="1" smtClean="0"/>
              <a:t>educar</a:t>
            </a:r>
            <a:r>
              <a:rPr lang="en-US" sz="1600" dirty="0" smtClean="0"/>
              <a:t> é </a:t>
            </a:r>
            <a:r>
              <a:rPr lang="en-US" sz="1600" dirty="0" err="1" smtClean="0"/>
              <a:t>necessário</a:t>
            </a:r>
            <a:r>
              <a:rPr lang="en-US" sz="1600" dirty="0" smtClean="0"/>
              <a:t>, (</a:t>
            </a:r>
            <a:r>
              <a:rPr lang="en-US" sz="1600" dirty="0" err="1" smtClean="0"/>
              <a:t>toda</a:t>
            </a:r>
            <a:r>
              <a:rPr lang="en-US" sz="1600" dirty="0" smtClean="0"/>
              <a:t>) a </a:t>
            </a:r>
            <a:r>
              <a:rPr lang="en-US" sz="1600" dirty="0" err="1" smtClean="0"/>
              <a:t>educação</a:t>
            </a:r>
            <a:r>
              <a:rPr lang="en-US" sz="1600" dirty="0" smtClean="0"/>
              <a:t> é </a:t>
            </a:r>
            <a:r>
              <a:rPr lang="en-US" sz="1600" dirty="0" err="1" smtClean="0"/>
              <a:t>legítima</a:t>
            </a:r>
            <a:r>
              <a:rPr lang="en-US" sz="1600" dirty="0" smtClean="0"/>
              <a:t>, é </a:t>
            </a:r>
            <a:r>
              <a:rPr lang="en-US" sz="1600" dirty="0" err="1" smtClean="0"/>
              <a:t>sempre</a:t>
            </a:r>
            <a:r>
              <a:rPr lang="en-US" sz="1600" dirty="0" smtClean="0"/>
              <a:t> </a:t>
            </a:r>
            <a:r>
              <a:rPr lang="en-US" sz="1600" dirty="0" err="1" smtClean="0"/>
              <a:t>para</a:t>
            </a:r>
            <a:r>
              <a:rPr lang="en-US" sz="1600" dirty="0" smtClean="0"/>
              <a:t> o ‘</a:t>
            </a:r>
            <a:r>
              <a:rPr lang="en-US" sz="1600" dirty="0" err="1" smtClean="0"/>
              <a:t>bem</a:t>
            </a:r>
            <a:r>
              <a:rPr lang="en-US" sz="1600" dirty="0" smtClean="0"/>
              <a:t>’ do </a:t>
            </a:r>
            <a:r>
              <a:rPr lang="en-US" sz="1600" dirty="0" err="1" smtClean="0"/>
              <a:t>educando</a:t>
            </a:r>
            <a:r>
              <a:rPr lang="en-US" sz="1600" dirty="0" smtClean="0"/>
              <a:t>” (Idem, p. 141);</a:t>
            </a:r>
          </a:p>
          <a:p>
            <a:pPr marL="914400" lvl="2" indent="0" algn="just">
              <a:buNone/>
            </a:pPr>
            <a:endParaRPr lang="en-US" sz="1600" dirty="0"/>
          </a:p>
          <a:p>
            <a:pPr lvl="1" algn="just"/>
            <a:r>
              <a:rPr lang="en-US" sz="1800" dirty="0" smtClean="0"/>
              <a:t>A </a:t>
            </a:r>
            <a:r>
              <a:rPr lang="en-US" sz="1800" dirty="0" err="1" smtClean="0"/>
              <a:t>legitimidade</a:t>
            </a:r>
            <a:r>
              <a:rPr lang="en-US" sz="1800" dirty="0" smtClean="0"/>
              <a:t> da </a:t>
            </a:r>
            <a:r>
              <a:rPr lang="en-US" sz="1800" dirty="0" err="1" smtClean="0"/>
              <a:t>educação</a:t>
            </a:r>
            <a:r>
              <a:rPr lang="en-US" sz="1800" dirty="0" smtClean="0"/>
              <a:t> </a:t>
            </a:r>
            <a:r>
              <a:rPr lang="en-US" sz="1800" dirty="0" err="1" smtClean="0"/>
              <a:t>deve</a:t>
            </a:r>
            <a:r>
              <a:rPr lang="en-US" sz="1800" dirty="0" smtClean="0"/>
              <a:t> </a:t>
            </a:r>
            <a:r>
              <a:rPr lang="en-US" sz="1800" dirty="0" err="1" smtClean="0"/>
              <a:t>ser</a:t>
            </a:r>
            <a:r>
              <a:rPr lang="en-US" sz="1800" dirty="0" smtClean="0"/>
              <a:t> o </a:t>
            </a:r>
            <a:r>
              <a:rPr lang="en-US" sz="1800" dirty="0" err="1" smtClean="0"/>
              <a:t>direito</a:t>
            </a:r>
            <a:r>
              <a:rPr lang="en-US" sz="1800" dirty="0" smtClean="0"/>
              <a:t> à </a:t>
            </a:r>
            <a:r>
              <a:rPr lang="en-US" sz="1800" dirty="0" err="1" smtClean="0"/>
              <a:t>educação</a:t>
            </a:r>
            <a:r>
              <a:rPr lang="en-US" sz="1800" dirty="0" smtClean="0"/>
              <a:t>:</a:t>
            </a:r>
            <a:endParaRPr lang="en-US" sz="1800" dirty="0"/>
          </a:p>
          <a:p>
            <a:pPr lvl="2" algn="just"/>
            <a:r>
              <a:rPr lang="en-US" sz="1600" i="1" dirty="0" smtClean="0"/>
              <a:t>O </a:t>
            </a:r>
            <a:r>
              <a:rPr lang="en-US" sz="1600" i="1" dirty="0" err="1" smtClean="0"/>
              <a:t>direito</a:t>
            </a:r>
            <a:r>
              <a:rPr lang="en-US" sz="1600" i="1" dirty="0" smtClean="0"/>
              <a:t> à </a:t>
            </a:r>
            <a:r>
              <a:rPr lang="en-US" sz="1600" i="1" dirty="0" err="1" smtClean="0"/>
              <a:t>educação</a:t>
            </a:r>
            <a:r>
              <a:rPr lang="en-US" sz="1600" i="1" dirty="0" smtClean="0"/>
              <a:t> é um </a:t>
            </a:r>
            <a:r>
              <a:rPr lang="en-US" sz="1600" i="1" dirty="0" err="1" smtClean="0"/>
              <a:t>direito</a:t>
            </a:r>
            <a:r>
              <a:rPr lang="en-US" sz="1600" i="1" dirty="0" smtClean="0"/>
              <a:t> de </a:t>
            </a:r>
            <a:r>
              <a:rPr lang="en-US" sz="1600" i="1" dirty="0" err="1" smtClean="0"/>
              <a:t>todo</a:t>
            </a:r>
            <a:r>
              <a:rPr lang="en-US" sz="1600" i="1" dirty="0" smtClean="0"/>
              <a:t> o </a:t>
            </a:r>
            <a:r>
              <a:rPr lang="en-US" sz="1600" i="1" dirty="0" err="1" smtClean="0"/>
              <a:t>ser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humano</a:t>
            </a:r>
            <a:r>
              <a:rPr lang="en-US" sz="1600" i="1" dirty="0" smtClean="0"/>
              <a:t>;</a:t>
            </a:r>
          </a:p>
          <a:p>
            <a:pPr lvl="2" algn="just"/>
            <a:r>
              <a:rPr lang="en-US" sz="1600" i="1" dirty="0" smtClean="0"/>
              <a:t>O </a:t>
            </a:r>
            <a:r>
              <a:rPr lang="en-US" sz="1600" i="1" dirty="0" err="1" smtClean="0"/>
              <a:t>direito</a:t>
            </a:r>
            <a:r>
              <a:rPr lang="en-US" sz="1600" i="1" dirty="0" smtClean="0"/>
              <a:t> à </a:t>
            </a:r>
            <a:r>
              <a:rPr lang="en-US" sz="1600" i="1" dirty="0" err="1" smtClean="0"/>
              <a:t>educação</a:t>
            </a:r>
            <a:r>
              <a:rPr lang="en-US" sz="1600" i="1" dirty="0" smtClean="0"/>
              <a:t> é </a:t>
            </a:r>
            <a:r>
              <a:rPr lang="en-US" sz="1600" i="1" dirty="0" err="1" smtClean="0"/>
              <a:t>direito</a:t>
            </a:r>
            <a:r>
              <a:rPr lang="en-US" sz="1600" i="1" dirty="0" smtClean="0"/>
              <a:t> à </a:t>
            </a:r>
            <a:r>
              <a:rPr lang="en-US" sz="1600" i="1" dirty="0" err="1" smtClean="0"/>
              <a:t>integridade</a:t>
            </a:r>
            <a:r>
              <a:rPr lang="en-US" sz="1600" i="1" dirty="0" smtClean="0"/>
              <a:t> do </a:t>
            </a:r>
            <a:r>
              <a:rPr lang="en-US" sz="1600" i="1" dirty="0" err="1" smtClean="0"/>
              <a:t>seu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contéudo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normativo</a:t>
            </a:r>
            <a:r>
              <a:rPr lang="en-US" sz="1600" i="1" dirty="0" smtClean="0"/>
              <a:t>;</a:t>
            </a:r>
          </a:p>
          <a:p>
            <a:pPr lvl="2" algn="just"/>
            <a:r>
              <a:rPr lang="en-US" sz="1600" i="1" dirty="0" smtClean="0"/>
              <a:t>O </a:t>
            </a:r>
            <a:r>
              <a:rPr lang="en-US" sz="1600" i="1" dirty="0" err="1" smtClean="0"/>
              <a:t>direito</a:t>
            </a:r>
            <a:r>
              <a:rPr lang="en-US" sz="1600" i="1" dirty="0" smtClean="0"/>
              <a:t> à </a:t>
            </a:r>
            <a:r>
              <a:rPr lang="en-US" sz="1600" i="1" dirty="0" err="1" smtClean="0"/>
              <a:t>educação</a:t>
            </a:r>
            <a:r>
              <a:rPr lang="en-US" sz="1600" i="1" dirty="0" smtClean="0"/>
              <a:t> é </a:t>
            </a:r>
            <a:r>
              <a:rPr lang="en-US" sz="1600" i="1" dirty="0" err="1" smtClean="0"/>
              <a:t>direito</a:t>
            </a:r>
            <a:r>
              <a:rPr lang="en-US" sz="1600" i="1" dirty="0" smtClean="0"/>
              <a:t> a </a:t>
            </a:r>
            <a:r>
              <a:rPr lang="en-US" sz="1600" i="1" dirty="0" err="1" smtClean="0"/>
              <a:t>todos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os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meios</a:t>
            </a:r>
            <a:r>
              <a:rPr lang="en-US" sz="1600" i="1" dirty="0" smtClean="0"/>
              <a:t> e </a:t>
            </a:r>
            <a:r>
              <a:rPr lang="en-US" sz="1600" i="1" dirty="0" err="1" smtClean="0"/>
              <a:t>condições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para</a:t>
            </a:r>
            <a:r>
              <a:rPr lang="en-US" sz="1600" i="1" dirty="0" smtClean="0"/>
              <a:t> a </a:t>
            </a:r>
            <a:r>
              <a:rPr lang="en-US" sz="1600" i="1" dirty="0" err="1" smtClean="0"/>
              <a:t>sua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realização</a:t>
            </a:r>
            <a:r>
              <a:rPr lang="en-US" sz="1600" i="1" dirty="0" smtClean="0"/>
              <a:t>;</a:t>
            </a:r>
          </a:p>
          <a:p>
            <a:pPr lvl="2" algn="just"/>
            <a:r>
              <a:rPr lang="en-US" sz="1600" i="1" dirty="0" smtClean="0"/>
              <a:t>A </a:t>
            </a:r>
            <a:r>
              <a:rPr lang="en-US" sz="1600" i="1" dirty="0" err="1" smtClean="0"/>
              <a:t>garantia</a:t>
            </a:r>
            <a:r>
              <a:rPr lang="en-US" sz="1600" i="1" dirty="0" smtClean="0"/>
              <a:t> do </a:t>
            </a:r>
            <a:r>
              <a:rPr lang="en-US" sz="1600" i="1" dirty="0" err="1" smtClean="0"/>
              <a:t>direito</a:t>
            </a:r>
            <a:r>
              <a:rPr lang="en-US" sz="1600" i="1" dirty="0" smtClean="0"/>
              <a:t> à </a:t>
            </a:r>
            <a:r>
              <a:rPr lang="en-US" sz="1600" i="1" dirty="0" err="1" smtClean="0"/>
              <a:t>educação</a:t>
            </a:r>
            <a:r>
              <a:rPr lang="en-US" sz="1600" i="1" dirty="0" smtClean="0"/>
              <a:t> é </a:t>
            </a:r>
            <a:r>
              <a:rPr lang="en-US" sz="1600" i="1" dirty="0" err="1" smtClean="0"/>
              <a:t>uma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obrigação</a:t>
            </a:r>
            <a:r>
              <a:rPr lang="en-US" sz="1600" i="1" dirty="0" smtClean="0"/>
              <a:t> dos </a:t>
            </a:r>
            <a:r>
              <a:rPr lang="en-US" sz="1600" i="1" dirty="0" err="1" smtClean="0"/>
              <a:t>Estados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Partes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nos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respectivos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instrumentos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jurídicos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internacionais</a:t>
            </a:r>
            <a:r>
              <a:rPr lang="en-US" sz="1600" i="1" dirty="0" smtClean="0"/>
              <a:t>;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228535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9622"/>
            <a:ext cx="8640960" cy="1584176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“[…] </a:t>
            </a:r>
            <a:r>
              <a:rPr lang="en-US" dirty="0" err="1" smtClean="0"/>
              <a:t>pode</a:t>
            </a:r>
            <a:r>
              <a:rPr lang="en-US" dirty="0" smtClean="0"/>
              <a:t>-se </a:t>
            </a:r>
            <a:r>
              <a:rPr lang="en-US" dirty="0" err="1" smtClean="0"/>
              <a:t>afirmar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a </a:t>
            </a:r>
            <a:r>
              <a:rPr lang="en-US" dirty="0" err="1" smtClean="0"/>
              <a:t>profissão</a:t>
            </a:r>
            <a:r>
              <a:rPr lang="en-US" dirty="0" smtClean="0"/>
              <a:t> </a:t>
            </a:r>
            <a:r>
              <a:rPr lang="en-US" dirty="0" err="1" smtClean="0"/>
              <a:t>docente</a:t>
            </a:r>
            <a:r>
              <a:rPr lang="en-US" dirty="0" smtClean="0"/>
              <a:t> </a:t>
            </a:r>
            <a:r>
              <a:rPr lang="en-US" dirty="0" err="1" smtClean="0"/>
              <a:t>consiste</a:t>
            </a:r>
            <a:r>
              <a:rPr lang="en-US" dirty="0" smtClean="0"/>
              <a:t> </a:t>
            </a:r>
            <a:r>
              <a:rPr lang="en-US" dirty="0" err="1" smtClean="0"/>
              <a:t>num</a:t>
            </a:r>
            <a:r>
              <a:rPr lang="en-US" dirty="0" smtClean="0"/>
              <a:t> </a:t>
            </a:r>
            <a:r>
              <a:rPr lang="en-US" i="1" dirty="0" smtClean="0"/>
              <a:t>saber-</a:t>
            </a:r>
            <a:r>
              <a:rPr lang="en-US" i="1" dirty="0" err="1" smtClean="0"/>
              <a:t>ser</a:t>
            </a:r>
            <a:r>
              <a:rPr lang="en-US" i="1" dirty="0" smtClean="0"/>
              <a:t>-</a:t>
            </a:r>
            <a:r>
              <a:rPr lang="en-US" i="1" dirty="0" err="1" smtClean="0"/>
              <a:t>comunicar-pedagogicamente</a:t>
            </a:r>
            <a:r>
              <a:rPr lang="en-US" dirty="0" smtClean="0"/>
              <a:t>” (Idem, p. 145);</a:t>
            </a:r>
            <a:endParaRPr lang="pt-BR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3528" y="3723878"/>
            <a:ext cx="8640960" cy="10081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2"/>
                </a:solidFill>
              </a:rPr>
              <a:t>QUAL DEVE SER O CONTEÚDO DA FORMAÇÃO DOS PROFISSIONAIS DOCENTES (CONTEÚDO IDENTITÁRIO)?</a:t>
            </a:r>
            <a:endParaRPr lang="pt-B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49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51471"/>
            <a:ext cx="6419056" cy="792087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err="1" smtClean="0"/>
              <a:t>Profissionalismo</a:t>
            </a:r>
            <a:r>
              <a:rPr lang="en-US" sz="1800" dirty="0" smtClean="0"/>
              <a:t> </a:t>
            </a:r>
            <a:r>
              <a:rPr lang="en-US" sz="1800" dirty="0" err="1" smtClean="0"/>
              <a:t>docente</a:t>
            </a:r>
            <a:r>
              <a:rPr lang="en-US" sz="1800" dirty="0" smtClean="0"/>
              <a:t> </a:t>
            </a:r>
            <a:r>
              <a:rPr lang="en-US" sz="1800" dirty="0" err="1" smtClean="0"/>
              <a:t>associado</a:t>
            </a:r>
            <a:r>
              <a:rPr lang="en-US" sz="1800" dirty="0" smtClean="0"/>
              <a:t> a um </a:t>
            </a:r>
            <a:r>
              <a:rPr lang="en-US" sz="1800" dirty="0" err="1" smtClean="0"/>
              <a:t>conteúdo</a:t>
            </a:r>
            <a:r>
              <a:rPr lang="en-US" sz="1800" dirty="0" smtClean="0"/>
              <a:t> </a:t>
            </a:r>
            <a:r>
              <a:rPr lang="en-US" sz="1800" dirty="0" err="1" smtClean="0"/>
              <a:t>cognitivo-prático</a:t>
            </a:r>
            <a:r>
              <a:rPr lang="en-US" sz="1800" dirty="0" smtClean="0"/>
              <a:t>, </a:t>
            </a:r>
            <a:r>
              <a:rPr lang="en-US" sz="1800" dirty="0" err="1" smtClean="0"/>
              <a:t>ético</a:t>
            </a:r>
            <a:r>
              <a:rPr lang="en-US" sz="1800" dirty="0" smtClean="0"/>
              <a:t> e </a:t>
            </a:r>
            <a:r>
              <a:rPr lang="en-US" sz="1800" dirty="0" err="1" smtClean="0"/>
              <a:t>pessoal</a:t>
            </a:r>
            <a:r>
              <a:rPr lang="en-US" sz="1800" dirty="0" smtClean="0"/>
              <a:t>:</a:t>
            </a:r>
            <a:endParaRPr lang="en-US" sz="1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771550"/>
            <a:ext cx="6984776" cy="4176464"/>
          </a:xfrm>
        </p:spPr>
        <p:txBody>
          <a:bodyPr>
            <a:noAutofit/>
          </a:bodyPr>
          <a:lstStyle/>
          <a:p>
            <a:pPr lvl="1" algn="just"/>
            <a:r>
              <a:rPr lang="en-US" sz="1600" dirty="0" err="1" smtClean="0"/>
              <a:t>Conteúdo</a:t>
            </a:r>
            <a:r>
              <a:rPr lang="en-US" sz="1600" dirty="0" smtClean="0"/>
              <a:t> </a:t>
            </a:r>
            <a:r>
              <a:rPr lang="en-US" sz="1600" dirty="0" err="1" smtClean="0"/>
              <a:t>cognitivo-prático</a:t>
            </a:r>
            <a:r>
              <a:rPr lang="en-US" sz="1600" dirty="0" smtClean="0"/>
              <a:t>:</a:t>
            </a:r>
          </a:p>
          <a:p>
            <a:pPr lvl="2" algn="just"/>
            <a:r>
              <a:rPr lang="en-US" sz="1400" dirty="0" smtClean="0"/>
              <a:t>Saber </a:t>
            </a:r>
            <a:r>
              <a:rPr lang="en-US" sz="1400" dirty="0" err="1" smtClean="0"/>
              <a:t>para</a:t>
            </a:r>
            <a:r>
              <a:rPr lang="en-US" sz="1400" dirty="0" smtClean="0"/>
              <a:t> saber </a:t>
            </a:r>
            <a:r>
              <a:rPr lang="en-US" sz="1400" dirty="0" err="1" smtClean="0"/>
              <a:t>ensinar</a:t>
            </a:r>
            <a:r>
              <a:rPr lang="en-US" sz="1400" dirty="0" smtClean="0"/>
              <a:t> (</a:t>
            </a:r>
            <a:r>
              <a:rPr lang="en-US" sz="1400" dirty="0" err="1" smtClean="0"/>
              <a:t>ajudar</a:t>
            </a:r>
            <a:r>
              <a:rPr lang="en-US" sz="1400" dirty="0" smtClean="0"/>
              <a:t> a </a:t>
            </a:r>
            <a:r>
              <a:rPr lang="en-US" sz="1400" dirty="0" err="1" smtClean="0"/>
              <a:t>aprender</a:t>
            </a:r>
            <a:r>
              <a:rPr lang="en-US" sz="1400" dirty="0" smtClean="0"/>
              <a:t>);</a:t>
            </a:r>
          </a:p>
          <a:p>
            <a:pPr lvl="2" algn="just"/>
            <a:r>
              <a:rPr lang="en-US" sz="1400" dirty="0" smtClean="0"/>
              <a:t>Saber </a:t>
            </a:r>
            <a:r>
              <a:rPr lang="en-US" sz="1400" dirty="0" err="1" smtClean="0"/>
              <a:t>didático</a:t>
            </a:r>
            <a:r>
              <a:rPr lang="en-US" sz="1400" dirty="0" smtClean="0"/>
              <a:t> </a:t>
            </a:r>
            <a:r>
              <a:rPr lang="en-US" sz="1400" dirty="0" err="1" smtClean="0"/>
              <a:t>específico</a:t>
            </a:r>
            <a:r>
              <a:rPr lang="en-US" sz="1400" dirty="0" smtClean="0"/>
              <a:t> (</a:t>
            </a:r>
            <a:r>
              <a:rPr lang="en-US" sz="1400" dirty="0" err="1" smtClean="0"/>
              <a:t>método</a:t>
            </a:r>
            <a:r>
              <a:rPr lang="en-US" sz="1400" dirty="0" smtClean="0"/>
              <a:t> </a:t>
            </a:r>
            <a:r>
              <a:rPr lang="en-US" sz="1400" dirty="0" err="1" smtClean="0"/>
              <a:t>mais</a:t>
            </a:r>
            <a:r>
              <a:rPr lang="en-US" sz="1400" dirty="0" smtClean="0"/>
              <a:t> </a:t>
            </a:r>
            <a:r>
              <a:rPr lang="en-US" sz="1400" dirty="0" err="1" smtClean="0"/>
              <a:t>adequado</a:t>
            </a:r>
            <a:r>
              <a:rPr lang="en-US" sz="1400" dirty="0" smtClean="0"/>
              <a:t> à </a:t>
            </a:r>
            <a:r>
              <a:rPr lang="en-US" sz="1400" dirty="0" err="1" smtClean="0"/>
              <a:t>aprendizagem</a:t>
            </a:r>
            <a:r>
              <a:rPr lang="en-US" sz="1400" dirty="0" smtClean="0"/>
              <a:t> dos </a:t>
            </a:r>
            <a:r>
              <a:rPr lang="en-US" sz="1400" dirty="0" err="1" smtClean="0"/>
              <a:t>conceitos</a:t>
            </a:r>
            <a:r>
              <a:rPr lang="en-US" sz="1400" dirty="0" smtClean="0"/>
              <a:t> e </a:t>
            </a:r>
            <a:r>
              <a:rPr lang="en-US" sz="1400" dirty="0" err="1" smtClean="0"/>
              <a:t>capacidades</a:t>
            </a:r>
            <a:r>
              <a:rPr lang="en-US" sz="1400" dirty="0" smtClean="0"/>
              <a:t> </a:t>
            </a:r>
            <a:r>
              <a:rPr lang="en-US" sz="1400" dirty="0" err="1" smtClean="0"/>
              <a:t>próprias</a:t>
            </a:r>
            <a:r>
              <a:rPr lang="en-US" sz="1400" dirty="0" smtClean="0"/>
              <a:t> da </a:t>
            </a:r>
            <a:r>
              <a:rPr lang="en-US" sz="1400" dirty="0" err="1" smtClean="0"/>
              <a:t>sua</a:t>
            </a:r>
            <a:r>
              <a:rPr lang="en-US" sz="1400" dirty="0" smtClean="0"/>
              <a:t> </a:t>
            </a:r>
            <a:r>
              <a:rPr lang="en-US" sz="1400" dirty="0" err="1" smtClean="0"/>
              <a:t>disciplina</a:t>
            </a:r>
            <a:r>
              <a:rPr lang="en-US" sz="1400" dirty="0" smtClean="0"/>
              <a:t>);</a:t>
            </a:r>
          </a:p>
          <a:p>
            <a:pPr lvl="2" algn="just"/>
            <a:r>
              <a:rPr lang="en-US" sz="1400" dirty="0" smtClean="0"/>
              <a:t>Saber </a:t>
            </a:r>
            <a:r>
              <a:rPr lang="en-US" sz="1400" dirty="0" err="1" smtClean="0"/>
              <a:t>sobre</a:t>
            </a:r>
            <a:r>
              <a:rPr lang="en-US" sz="1400" dirty="0" smtClean="0"/>
              <a:t> a </a:t>
            </a:r>
            <a:r>
              <a:rPr lang="en-US" sz="1400" dirty="0" err="1" smtClean="0"/>
              <a:t>avaliação</a:t>
            </a:r>
            <a:r>
              <a:rPr lang="en-US" sz="1400" dirty="0" smtClean="0"/>
              <a:t> </a:t>
            </a:r>
            <a:r>
              <a:rPr lang="en-US" sz="1400" dirty="0" err="1" smtClean="0"/>
              <a:t>adequada</a:t>
            </a:r>
            <a:r>
              <a:rPr lang="en-US" sz="1400" dirty="0" smtClean="0"/>
              <a:t>;</a:t>
            </a:r>
          </a:p>
          <a:p>
            <a:pPr lvl="2" algn="just"/>
            <a:r>
              <a:rPr lang="en-US" sz="1400" dirty="0" smtClean="0"/>
              <a:t>Saber </a:t>
            </a:r>
            <a:r>
              <a:rPr lang="en-US" sz="1400" dirty="0" err="1" smtClean="0"/>
              <a:t>sobre</a:t>
            </a:r>
            <a:r>
              <a:rPr lang="en-US" sz="1400" dirty="0" smtClean="0"/>
              <a:t> o </a:t>
            </a:r>
            <a:r>
              <a:rPr lang="en-US" sz="1400" dirty="0" err="1" smtClean="0"/>
              <a:t>fundamento</a:t>
            </a:r>
            <a:r>
              <a:rPr lang="en-US" sz="1400" dirty="0" smtClean="0"/>
              <a:t> </a:t>
            </a:r>
            <a:r>
              <a:rPr lang="en-US" sz="1400" dirty="0" err="1" smtClean="0"/>
              <a:t>antropológico</a:t>
            </a:r>
            <a:r>
              <a:rPr lang="en-US" sz="1400" dirty="0" smtClean="0"/>
              <a:t>, o </a:t>
            </a:r>
            <a:r>
              <a:rPr lang="en-US" sz="1400" dirty="0" err="1" smtClean="0"/>
              <a:t>sentido</a:t>
            </a:r>
            <a:r>
              <a:rPr lang="en-US" sz="1400" dirty="0" smtClean="0"/>
              <a:t> </a:t>
            </a:r>
            <a:r>
              <a:rPr lang="en-US" sz="1400" dirty="0" err="1" smtClean="0"/>
              <a:t>ético</a:t>
            </a:r>
            <a:r>
              <a:rPr lang="en-US" sz="1400" dirty="0" smtClean="0"/>
              <a:t> e a </a:t>
            </a:r>
            <a:r>
              <a:rPr lang="en-US" sz="1400" dirty="0" err="1" smtClean="0"/>
              <a:t>natureza</a:t>
            </a:r>
            <a:r>
              <a:rPr lang="en-US" sz="1400" dirty="0" smtClean="0"/>
              <a:t> </a:t>
            </a:r>
            <a:r>
              <a:rPr lang="en-US" sz="1400" dirty="0" err="1" smtClean="0"/>
              <a:t>política</a:t>
            </a:r>
            <a:r>
              <a:rPr lang="en-US" sz="1400" dirty="0" smtClean="0"/>
              <a:t> da </a:t>
            </a:r>
            <a:r>
              <a:rPr lang="en-US" sz="1400" dirty="0" err="1" smtClean="0"/>
              <a:t>educação</a:t>
            </a:r>
            <a:r>
              <a:rPr lang="en-US" sz="1400" dirty="0" smtClean="0"/>
              <a:t>;</a:t>
            </a:r>
          </a:p>
          <a:p>
            <a:pPr lvl="2" algn="just"/>
            <a:r>
              <a:rPr lang="en-US" sz="1400" dirty="0" smtClean="0"/>
              <a:t>Posse de </a:t>
            </a:r>
            <a:r>
              <a:rPr lang="en-US" sz="1400" dirty="0" err="1" smtClean="0"/>
              <a:t>uma</a:t>
            </a:r>
            <a:r>
              <a:rPr lang="en-US" sz="1400" dirty="0" smtClean="0"/>
              <a:t> “</a:t>
            </a:r>
            <a:r>
              <a:rPr lang="en-US" sz="1400" dirty="0" err="1" smtClean="0"/>
              <a:t>cultura</a:t>
            </a:r>
            <a:r>
              <a:rPr lang="en-US" sz="1400" dirty="0" smtClean="0"/>
              <a:t> </a:t>
            </a:r>
            <a:r>
              <a:rPr lang="en-US" sz="1400" dirty="0" err="1" smtClean="0"/>
              <a:t>geral</a:t>
            </a:r>
            <a:r>
              <a:rPr lang="en-US" sz="1400" dirty="0" smtClean="0"/>
              <a:t>”;</a:t>
            </a:r>
          </a:p>
          <a:p>
            <a:pPr lvl="2" algn="just"/>
            <a:r>
              <a:rPr lang="en-US" sz="1400" dirty="0" err="1" smtClean="0"/>
              <a:t>Interação</a:t>
            </a:r>
            <a:r>
              <a:rPr lang="en-US" sz="1400" dirty="0" smtClean="0"/>
              <a:t> </a:t>
            </a:r>
            <a:r>
              <a:rPr lang="en-US" sz="1400" dirty="0" err="1" smtClean="0"/>
              <a:t>permanente</a:t>
            </a:r>
            <a:r>
              <a:rPr lang="en-US" sz="1400" dirty="0" smtClean="0"/>
              <a:t> da </a:t>
            </a:r>
            <a:r>
              <a:rPr lang="en-US" sz="1400" dirty="0" err="1" smtClean="0"/>
              <a:t>teoria</a:t>
            </a:r>
            <a:r>
              <a:rPr lang="en-US" sz="1400" dirty="0" smtClean="0"/>
              <a:t> e da </a:t>
            </a:r>
            <a:r>
              <a:rPr lang="en-US" sz="1400" dirty="0" err="1" smtClean="0"/>
              <a:t>prática</a:t>
            </a:r>
            <a:r>
              <a:rPr lang="en-US" sz="1400" dirty="0" smtClean="0"/>
              <a:t>;</a:t>
            </a:r>
          </a:p>
          <a:p>
            <a:pPr lvl="2" algn="just"/>
            <a:endParaRPr lang="en-US" sz="1400" dirty="0"/>
          </a:p>
          <a:p>
            <a:pPr lvl="1" algn="just"/>
            <a:r>
              <a:rPr lang="en-US" sz="1600" dirty="0" err="1"/>
              <a:t>Conteúdo</a:t>
            </a:r>
            <a:r>
              <a:rPr lang="en-US" sz="1600" dirty="0"/>
              <a:t> </a:t>
            </a:r>
            <a:r>
              <a:rPr lang="en-US" sz="1600" dirty="0" err="1" smtClean="0"/>
              <a:t>ético</a:t>
            </a:r>
            <a:r>
              <a:rPr lang="en-US" sz="1600" dirty="0" smtClean="0"/>
              <a:t>:</a:t>
            </a:r>
            <a:endParaRPr lang="en-US" sz="1600" dirty="0"/>
          </a:p>
          <a:p>
            <a:pPr lvl="2" algn="just"/>
            <a:r>
              <a:rPr lang="en-US" sz="1400" dirty="0" err="1" smtClean="0"/>
              <a:t>Ensinar</a:t>
            </a:r>
            <a:r>
              <a:rPr lang="en-US" sz="1400" dirty="0" smtClean="0"/>
              <a:t> </a:t>
            </a:r>
            <a:r>
              <a:rPr lang="en-US" sz="1400" dirty="0" err="1" smtClean="0"/>
              <a:t>valores</a:t>
            </a:r>
            <a:r>
              <a:rPr lang="en-US" sz="1400" dirty="0" smtClean="0"/>
              <a:t>, </a:t>
            </a:r>
            <a:r>
              <a:rPr lang="en-US" sz="1400" dirty="0" err="1" smtClean="0"/>
              <a:t>princípios</a:t>
            </a:r>
            <a:r>
              <a:rPr lang="en-US" sz="1400" dirty="0" smtClean="0"/>
              <a:t> </a:t>
            </a:r>
            <a:r>
              <a:rPr lang="en-US" sz="1400" dirty="0" err="1" smtClean="0"/>
              <a:t>universais</a:t>
            </a:r>
            <a:r>
              <a:rPr lang="en-US" sz="1400" dirty="0" smtClean="0"/>
              <a:t>, </a:t>
            </a:r>
            <a:r>
              <a:rPr lang="en-US" sz="1400" dirty="0" err="1" smtClean="0"/>
              <a:t>regulação</a:t>
            </a:r>
            <a:r>
              <a:rPr lang="en-US" sz="1400" dirty="0" smtClean="0"/>
              <a:t> das </a:t>
            </a:r>
            <a:r>
              <a:rPr lang="en-US" sz="1400" dirty="0" err="1" smtClean="0"/>
              <a:t>relações</a:t>
            </a:r>
            <a:r>
              <a:rPr lang="en-US" sz="1400" dirty="0" smtClean="0"/>
              <a:t> </a:t>
            </a:r>
            <a:r>
              <a:rPr lang="en-US" sz="1400" dirty="0" err="1" smtClean="0"/>
              <a:t>interpessoais</a:t>
            </a:r>
            <a:r>
              <a:rPr lang="en-US" sz="1400" dirty="0" smtClean="0"/>
              <a:t> e </a:t>
            </a:r>
            <a:r>
              <a:rPr lang="en-US" sz="1400" dirty="0" err="1" smtClean="0"/>
              <a:t>coletivas</a:t>
            </a:r>
            <a:r>
              <a:rPr lang="en-US" sz="1400" dirty="0" smtClean="0"/>
              <a:t>;</a:t>
            </a:r>
          </a:p>
          <a:p>
            <a:pPr lvl="2" algn="just"/>
            <a:endParaRPr lang="en-US" sz="1400" dirty="0"/>
          </a:p>
          <a:p>
            <a:pPr lvl="1" algn="just"/>
            <a:r>
              <a:rPr lang="en-US" sz="1600" dirty="0" err="1"/>
              <a:t>Conteúdo</a:t>
            </a:r>
            <a:r>
              <a:rPr lang="en-US" sz="1600" dirty="0"/>
              <a:t> </a:t>
            </a:r>
            <a:r>
              <a:rPr lang="en-US" sz="1600" dirty="0" err="1" smtClean="0"/>
              <a:t>pessoal</a:t>
            </a:r>
            <a:r>
              <a:rPr lang="en-US" sz="1600" dirty="0" smtClean="0"/>
              <a:t>:</a:t>
            </a:r>
            <a:endParaRPr lang="en-US" sz="1600" dirty="0"/>
          </a:p>
          <a:p>
            <a:pPr lvl="2" algn="just"/>
            <a:r>
              <a:rPr lang="en-US" sz="1400" dirty="0" err="1" smtClean="0"/>
              <a:t>Em</a:t>
            </a:r>
            <a:r>
              <a:rPr lang="en-US" sz="1400" dirty="0" smtClean="0"/>
              <a:t> </a:t>
            </a:r>
            <a:r>
              <a:rPr lang="en-US" sz="1400" dirty="0" err="1" smtClean="0"/>
              <a:t>educação</a:t>
            </a:r>
            <a:r>
              <a:rPr lang="en-US" sz="1400" dirty="0" smtClean="0"/>
              <a:t> </a:t>
            </a:r>
            <a:r>
              <a:rPr lang="en-US" sz="1400" dirty="0" err="1" smtClean="0"/>
              <a:t>não</a:t>
            </a:r>
            <a:r>
              <a:rPr lang="en-US" sz="1400" dirty="0" smtClean="0"/>
              <a:t> </a:t>
            </a:r>
            <a:r>
              <a:rPr lang="en-US" sz="1400" dirty="0" err="1" smtClean="0"/>
              <a:t>haveria</a:t>
            </a:r>
            <a:r>
              <a:rPr lang="en-US" sz="1400" dirty="0" smtClean="0"/>
              <a:t> </a:t>
            </a:r>
            <a:r>
              <a:rPr lang="en-US" sz="1400" dirty="0" err="1" smtClean="0"/>
              <a:t>qualidade</a:t>
            </a:r>
            <a:r>
              <a:rPr lang="en-US" sz="1400" dirty="0" smtClean="0"/>
              <a:t> </a:t>
            </a:r>
            <a:r>
              <a:rPr lang="en-US" sz="1400" dirty="0" err="1" smtClean="0"/>
              <a:t>profissional</a:t>
            </a:r>
            <a:r>
              <a:rPr lang="en-US" sz="1400" dirty="0" smtClean="0"/>
              <a:t> </a:t>
            </a:r>
            <a:r>
              <a:rPr lang="en-US" sz="1400" dirty="0" err="1" smtClean="0"/>
              <a:t>sem</a:t>
            </a:r>
            <a:r>
              <a:rPr lang="en-US" sz="1400" dirty="0" smtClean="0"/>
              <a:t> </a:t>
            </a:r>
            <a:r>
              <a:rPr lang="en-US" sz="1400" dirty="0" err="1" smtClean="0"/>
              <a:t>qualidades</a:t>
            </a:r>
            <a:r>
              <a:rPr lang="en-US" sz="1400" dirty="0" smtClean="0"/>
              <a:t> </a:t>
            </a:r>
            <a:r>
              <a:rPr lang="en-US" sz="1400" dirty="0" err="1" smtClean="0"/>
              <a:t>pessoais</a:t>
            </a:r>
            <a:r>
              <a:rPr lang="en-US" sz="1400" dirty="0" smtClean="0"/>
              <a:t>;</a:t>
            </a:r>
            <a:endParaRPr lang="en-US" sz="1400" dirty="0"/>
          </a:p>
          <a:p>
            <a:pPr marL="914400" lvl="2" indent="0" algn="just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70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9622"/>
            <a:ext cx="8640960" cy="345638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A </a:t>
            </a:r>
            <a:r>
              <a:rPr lang="en-US" dirty="0" err="1" smtClean="0"/>
              <a:t>seleção</a:t>
            </a:r>
            <a:r>
              <a:rPr lang="en-US" dirty="0" smtClean="0"/>
              <a:t> e </a:t>
            </a:r>
            <a:r>
              <a:rPr lang="en-US" dirty="0" err="1" smtClean="0"/>
              <a:t>formação</a:t>
            </a:r>
            <a:r>
              <a:rPr lang="en-US" dirty="0" smtClean="0"/>
              <a:t> de </a:t>
            </a:r>
            <a:r>
              <a:rPr lang="en-US" dirty="0" err="1" smtClean="0"/>
              <a:t>professores</a:t>
            </a:r>
            <a:r>
              <a:rPr lang="en-US" dirty="0" smtClean="0"/>
              <a:t>, </a:t>
            </a:r>
            <a:r>
              <a:rPr lang="en-US" dirty="0" err="1" smtClean="0"/>
              <a:t>deveria</a:t>
            </a:r>
            <a:r>
              <a:rPr lang="en-US" dirty="0" smtClean="0"/>
              <a:t> </a:t>
            </a:r>
            <a:r>
              <a:rPr lang="en-US" dirty="0" err="1" smtClean="0"/>
              <a:t>incluir</a:t>
            </a:r>
            <a:r>
              <a:rPr lang="en-US" dirty="0" smtClean="0"/>
              <a:t>:</a:t>
            </a:r>
          </a:p>
          <a:p>
            <a:pPr marL="1200150" lvl="1" indent="-457200" algn="just">
              <a:buFont typeface="Wingdings" pitchFamily="2" charset="2"/>
              <a:buChar char="ü"/>
            </a:pPr>
            <a:r>
              <a:rPr lang="en-US" dirty="0" err="1" smtClean="0"/>
              <a:t>Tudo</a:t>
            </a:r>
            <a:r>
              <a:rPr lang="en-US" dirty="0" smtClean="0"/>
              <a:t> o </a:t>
            </a:r>
            <a:r>
              <a:rPr lang="en-US" dirty="0" err="1" smtClean="0"/>
              <a:t>que</a:t>
            </a:r>
            <a:r>
              <a:rPr lang="en-US" dirty="0" smtClean="0"/>
              <a:t> a </a:t>
            </a:r>
            <a:r>
              <a:rPr lang="en-US" dirty="0" err="1" smtClean="0"/>
              <a:t>profissão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;</a:t>
            </a:r>
          </a:p>
          <a:p>
            <a:pPr marL="1200150" lvl="1" indent="-457200" algn="just">
              <a:buFont typeface="Wingdings" pitchFamily="2" charset="2"/>
              <a:buChar char="ü"/>
            </a:pP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saberes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requer</a:t>
            </a:r>
            <a:r>
              <a:rPr lang="en-US" dirty="0" smtClean="0"/>
              <a:t>;</a:t>
            </a:r>
          </a:p>
          <a:p>
            <a:pPr marL="1200150" lvl="1" indent="-457200" algn="just">
              <a:buFont typeface="Wingdings" pitchFamily="2" charset="2"/>
              <a:buChar char="ü"/>
            </a:pP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valores</a:t>
            </a:r>
            <a:r>
              <a:rPr lang="en-US" dirty="0" smtClean="0"/>
              <a:t> </a:t>
            </a:r>
            <a:r>
              <a:rPr lang="en-US" dirty="0" err="1" smtClean="0"/>
              <a:t>fundamentais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respeitar</a:t>
            </a:r>
            <a:r>
              <a:rPr lang="en-US" dirty="0" smtClean="0"/>
              <a:t>;</a:t>
            </a:r>
          </a:p>
          <a:p>
            <a:pPr marL="1200150" lvl="1" indent="-457200" algn="just">
              <a:buFont typeface="Wingdings" pitchFamily="2" charset="2"/>
              <a:buChar char="ü"/>
            </a:pPr>
            <a:r>
              <a:rPr lang="en-US" dirty="0" smtClean="0"/>
              <a:t>As </a:t>
            </a:r>
            <a:r>
              <a:rPr lang="en-US" dirty="0" err="1" smtClean="0"/>
              <a:t>qualidades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seus</a:t>
            </a:r>
            <a:r>
              <a:rPr lang="en-US" dirty="0" smtClean="0"/>
              <a:t> </a:t>
            </a:r>
            <a:r>
              <a:rPr lang="en-US" dirty="0" err="1" smtClean="0"/>
              <a:t>profissionais</a:t>
            </a:r>
            <a:r>
              <a:rPr lang="en-US" dirty="0" smtClean="0"/>
              <a:t> </a:t>
            </a:r>
            <a:r>
              <a:rPr lang="en-US" dirty="0" err="1" smtClean="0"/>
              <a:t>devem</a:t>
            </a:r>
            <a:r>
              <a:rPr lang="en-US" dirty="0" smtClean="0"/>
              <a:t> cultivar;</a:t>
            </a:r>
          </a:p>
          <a:p>
            <a:pPr marL="1200150" lvl="1" indent="-457200" algn="just">
              <a:buFont typeface="Wingdings" pitchFamily="2" charset="2"/>
              <a:buChar char="ü"/>
            </a:pPr>
            <a:r>
              <a:rPr lang="en-US" dirty="0" smtClean="0"/>
              <a:t>As </a:t>
            </a:r>
            <a:r>
              <a:rPr lang="en-US" dirty="0" err="1" smtClean="0"/>
              <a:t>responsabilidades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devem</a:t>
            </a:r>
            <a:r>
              <a:rPr lang="en-US" dirty="0" smtClean="0"/>
              <a:t> </a:t>
            </a:r>
            <a:r>
              <a:rPr lang="en-US" dirty="0" err="1" smtClean="0"/>
              <a:t>poder</a:t>
            </a:r>
            <a:r>
              <a:rPr lang="en-US" dirty="0" smtClean="0"/>
              <a:t> </a:t>
            </a:r>
            <a:r>
              <a:rPr lang="en-US" dirty="0" err="1" smtClean="0"/>
              <a:t>assumir</a:t>
            </a:r>
            <a:r>
              <a:rPr lang="en-US" dirty="0" smtClean="0"/>
              <a:t>, </a:t>
            </a:r>
            <a:r>
              <a:rPr lang="en-US" dirty="0" err="1" smtClean="0"/>
              <a:t>individualmente</a:t>
            </a:r>
            <a:r>
              <a:rPr lang="en-US" dirty="0" smtClean="0"/>
              <a:t> e </a:t>
            </a:r>
            <a:r>
              <a:rPr lang="en-US" dirty="0" err="1" smtClean="0"/>
              <a:t>coletivamente</a:t>
            </a:r>
            <a:r>
              <a:rPr lang="en-US" dirty="0" smtClean="0"/>
              <a:t>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158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0404"/>
            <a:ext cx="8229600" cy="857250"/>
          </a:xfrm>
        </p:spPr>
        <p:txBody>
          <a:bodyPr/>
          <a:lstStyle/>
          <a:p>
            <a:r>
              <a:rPr lang="en-US" dirty="0" smtClean="0"/>
              <a:t>QUALIDADE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51670"/>
            <a:ext cx="8640960" cy="3024336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pt-BR" dirty="0" smtClean="0"/>
              <a:t>A insatisfação com o estado da educação e a educação de qualidade;</a:t>
            </a:r>
          </a:p>
          <a:p>
            <a:pPr algn="just">
              <a:buFont typeface="Arial" pitchFamily="34" charset="0"/>
              <a:buChar char="•"/>
            </a:pPr>
            <a:r>
              <a:rPr lang="pt-BR" dirty="0"/>
              <a:t> </a:t>
            </a:r>
            <a:r>
              <a:rPr lang="pt-BR" dirty="0" smtClean="0"/>
              <a:t>O que seria qualidade em educação? (Duas abordagens):</a:t>
            </a:r>
          </a:p>
          <a:p>
            <a:pPr marL="971550" lvl="1" indent="-514350" algn="just">
              <a:buFont typeface="+mj-lt"/>
              <a:buAutoNum type="alphaLcParenR"/>
            </a:pPr>
            <a:r>
              <a:rPr lang="pt-BR" dirty="0" smtClean="0">
                <a:solidFill>
                  <a:srgbClr val="C00000"/>
                </a:solidFill>
              </a:rPr>
              <a:t>Abordagem direito humano</a:t>
            </a:r>
            <a:r>
              <a:rPr lang="pt-BR" dirty="0" smtClean="0"/>
              <a:t>: o direito à educação como direito humano e bem público global; </a:t>
            </a:r>
          </a:p>
          <a:p>
            <a:pPr marL="971550" lvl="1" indent="-514350" algn="just">
              <a:buFont typeface="+mj-lt"/>
              <a:buAutoNum type="alphaLcParenR"/>
            </a:pPr>
            <a:r>
              <a:rPr lang="pt-BR" dirty="0" smtClean="0">
                <a:solidFill>
                  <a:srgbClr val="C00000"/>
                </a:solidFill>
              </a:rPr>
              <a:t>Abordagem capital humano</a:t>
            </a:r>
            <a:r>
              <a:rPr lang="pt-BR" dirty="0" smtClean="0"/>
              <a:t>: deriva da teoria do capital humano (1960) e a qual avalia a qualidade da educação a indicadores utilitários e quantitativos (Gary Becker e Theodore Schultz);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532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0404"/>
            <a:ext cx="8229600" cy="857250"/>
          </a:xfrm>
        </p:spPr>
        <p:txBody>
          <a:bodyPr/>
          <a:lstStyle/>
          <a:p>
            <a:r>
              <a:rPr lang="en-US" dirty="0" smtClean="0"/>
              <a:t>PROFISSIONALIDADE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51670"/>
            <a:ext cx="8640960" cy="3024336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pt-BR" dirty="0" smtClean="0"/>
              <a:t>Segundo </a:t>
            </a:r>
            <a:r>
              <a:rPr lang="pt-BR" dirty="0" err="1" smtClean="0"/>
              <a:t>Hoyle</a:t>
            </a:r>
            <a:r>
              <a:rPr lang="pt-BR" dirty="0" smtClean="0"/>
              <a:t> (1989), </a:t>
            </a:r>
            <a:r>
              <a:rPr lang="pt-BR" dirty="0" err="1" smtClean="0"/>
              <a:t>profissionalidade</a:t>
            </a:r>
            <a:r>
              <a:rPr lang="pt-BR" dirty="0" smtClean="0"/>
              <a:t> remete ao modo de exercer uma dada profissão. E dessa forma, diferencia dois tipos de </a:t>
            </a:r>
            <a:r>
              <a:rPr lang="pt-BR" dirty="0" err="1" smtClean="0"/>
              <a:t>profissionalidade</a:t>
            </a:r>
            <a:r>
              <a:rPr lang="pt-BR" dirty="0" smtClean="0"/>
              <a:t> docente:</a:t>
            </a:r>
          </a:p>
          <a:p>
            <a:pPr marL="971550" lvl="1" indent="-514350" algn="just">
              <a:buFont typeface="+mj-lt"/>
              <a:buAutoNum type="alphaLcParenR"/>
            </a:pPr>
            <a:r>
              <a:rPr lang="pt-BR" dirty="0" err="1" smtClean="0">
                <a:solidFill>
                  <a:srgbClr val="C00000"/>
                </a:solidFill>
              </a:rPr>
              <a:t>Profissionalidade</a:t>
            </a:r>
            <a:r>
              <a:rPr lang="pt-BR" dirty="0" smtClean="0">
                <a:solidFill>
                  <a:srgbClr val="C00000"/>
                </a:solidFill>
              </a:rPr>
              <a:t> restringida (</a:t>
            </a:r>
            <a:r>
              <a:rPr lang="pt-BR" i="1" dirty="0" err="1" smtClean="0">
                <a:solidFill>
                  <a:srgbClr val="C00000"/>
                </a:solidFill>
              </a:rPr>
              <a:t>restricted</a:t>
            </a:r>
            <a:r>
              <a:rPr lang="pt-BR" dirty="0" smtClean="0">
                <a:solidFill>
                  <a:srgbClr val="C00000"/>
                </a:solidFill>
              </a:rPr>
              <a:t>)</a:t>
            </a:r>
            <a:r>
              <a:rPr lang="pt-BR" dirty="0" smtClean="0"/>
              <a:t>: intuitiva, focada no espaço da sala de aula e baseada, principalmente, na experiência;</a:t>
            </a:r>
          </a:p>
          <a:p>
            <a:pPr marL="971550" lvl="1" indent="-514350" algn="just">
              <a:buFont typeface="+mj-lt"/>
              <a:buAutoNum type="alphaLcParenR"/>
            </a:pPr>
            <a:r>
              <a:rPr lang="pt-BR" dirty="0" err="1" smtClean="0">
                <a:solidFill>
                  <a:srgbClr val="C00000"/>
                </a:solidFill>
              </a:rPr>
              <a:t>Profissionalidade</a:t>
            </a:r>
            <a:r>
              <a:rPr lang="pt-BR" dirty="0">
                <a:solidFill>
                  <a:srgbClr val="C00000"/>
                </a:solidFill>
              </a:rPr>
              <a:t> </a:t>
            </a:r>
            <a:r>
              <a:rPr lang="pt-BR" dirty="0" smtClean="0">
                <a:solidFill>
                  <a:srgbClr val="C00000"/>
                </a:solidFill>
              </a:rPr>
              <a:t>ampla (</a:t>
            </a:r>
            <a:r>
              <a:rPr lang="pt-BR" i="1" dirty="0" err="1" smtClean="0">
                <a:solidFill>
                  <a:srgbClr val="C00000"/>
                </a:solidFill>
              </a:rPr>
              <a:t>extended</a:t>
            </a:r>
            <a:r>
              <a:rPr lang="pt-BR" dirty="0" smtClean="0">
                <a:solidFill>
                  <a:srgbClr val="C00000"/>
                </a:solidFill>
              </a:rPr>
              <a:t>)</a:t>
            </a:r>
            <a:r>
              <a:rPr lang="pt-BR" dirty="0" smtClean="0"/>
              <a:t>: situa a docência na sala de aula, a partir da percepção de um contexto educacional mais amplo (interessa-se pela teoria e pelas transformações atuais na educação);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38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-20538"/>
            <a:ext cx="6419056" cy="360039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1800" dirty="0" smtClean="0"/>
              <a:t>O </a:t>
            </a:r>
            <a:r>
              <a:rPr lang="en-US" sz="1800" dirty="0" err="1" smtClean="0"/>
              <a:t>reformismo</a:t>
            </a:r>
            <a:r>
              <a:rPr lang="en-US" sz="1800" dirty="0" smtClean="0"/>
              <a:t> </a:t>
            </a:r>
            <a:r>
              <a:rPr lang="en-US" sz="1800" dirty="0" err="1" smtClean="0"/>
              <a:t>educacional</a:t>
            </a:r>
            <a:r>
              <a:rPr lang="en-US" sz="1800" dirty="0" smtClean="0"/>
              <a:t> e as </a:t>
            </a:r>
            <a:r>
              <a:rPr lang="en-US" sz="1800" dirty="0" err="1" smtClean="0"/>
              <a:t>marcas</a:t>
            </a:r>
            <a:r>
              <a:rPr lang="en-US" sz="1800" dirty="0" smtClean="0"/>
              <a:t> do </a:t>
            </a:r>
            <a:r>
              <a:rPr lang="en-US" sz="1800" dirty="0" err="1" smtClean="0"/>
              <a:t>neoliberalismo</a:t>
            </a:r>
            <a:r>
              <a:rPr lang="en-US" sz="1800" dirty="0" smtClean="0"/>
              <a:t>:</a:t>
            </a:r>
            <a:endParaRPr lang="en-US" sz="1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411510"/>
            <a:ext cx="6984776" cy="4752528"/>
          </a:xfrm>
        </p:spPr>
        <p:txBody>
          <a:bodyPr>
            <a:noAutofit/>
          </a:bodyPr>
          <a:lstStyle/>
          <a:p>
            <a:pPr lvl="1" algn="just"/>
            <a:r>
              <a:rPr lang="en-US" sz="1600" dirty="0" smtClean="0"/>
              <a:t>A </a:t>
            </a:r>
            <a:r>
              <a:rPr lang="en-US" sz="1600" dirty="0" err="1" smtClean="0"/>
              <a:t>educação</a:t>
            </a:r>
            <a:r>
              <a:rPr lang="en-US" sz="1600" dirty="0" smtClean="0"/>
              <a:t> </a:t>
            </a:r>
            <a:r>
              <a:rPr lang="en-US" sz="1600" dirty="0" err="1" smtClean="0"/>
              <a:t>tratada</a:t>
            </a:r>
            <a:r>
              <a:rPr lang="en-US" sz="1600" dirty="0" smtClean="0"/>
              <a:t> </a:t>
            </a:r>
            <a:r>
              <a:rPr lang="en-US" sz="1600" dirty="0" err="1" smtClean="0"/>
              <a:t>como</a:t>
            </a:r>
            <a:r>
              <a:rPr lang="en-US" sz="1600" dirty="0" smtClean="0"/>
              <a:t> um </a:t>
            </a:r>
            <a:r>
              <a:rPr lang="en-US" sz="1600" dirty="0" err="1" smtClean="0"/>
              <a:t>processo</a:t>
            </a:r>
            <a:r>
              <a:rPr lang="en-US" sz="1600" dirty="0" smtClean="0"/>
              <a:t> de </a:t>
            </a:r>
            <a:r>
              <a:rPr lang="en-US" sz="1600" i="1" dirty="0" smtClean="0">
                <a:hlinkClick r:id="rId2" action="ppaction://hlinkfile"/>
              </a:rPr>
              <a:t>input-output</a:t>
            </a:r>
            <a:r>
              <a:rPr lang="en-US" sz="1600" dirty="0" smtClean="0"/>
              <a:t>:</a:t>
            </a:r>
          </a:p>
          <a:p>
            <a:pPr lvl="2" algn="just"/>
            <a:r>
              <a:rPr lang="en-US" sz="1400" dirty="0" smtClean="0"/>
              <a:t>“</a:t>
            </a:r>
            <a:r>
              <a:rPr lang="en-US" sz="1400" dirty="0" err="1" smtClean="0"/>
              <a:t>Matéria</a:t>
            </a:r>
            <a:r>
              <a:rPr lang="en-US" sz="1400" dirty="0" smtClean="0"/>
              <a:t>-prima”: </a:t>
            </a:r>
            <a:r>
              <a:rPr lang="en-US" sz="1400" dirty="0" err="1" smtClean="0"/>
              <a:t>alun@s</a:t>
            </a:r>
            <a:r>
              <a:rPr lang="en-US" sz="1400" dirty="0" smtClean="0"/>
              <a:t>;</a:t>
            </a:r>
          </a:p>
          <a:p>
            <a:pPr lvl="2" algn="just"/>
            <a:r>
              <a:rPr lang="en-US" sz="1400" dirty="0" smtClean="0"/>
              <a:t>“</a:t>
            </a:r>
            <a:r>
              <a:rPr lang="en-US" sz="1400" dirty="0" err="1" smtClean="0"/>
              <a:t>Fábricas</a:t>
            </a:r>
            <a:r>
              <a:rPr lang="en-US" sz="1400" dirty="0" smtClean="0"/>
              <a:t>”: </a:t>
            </a:r>
            <a:r>
              <a:rPr lang="en-US" sz="1400" dirty="0" err="1" smtClean="0"/>
              <a:t>escolas</a:t>
            </a:r>
            <a:r>
              <a:rPr lang="en-US" sz="1400" dirty="0" smtClean="0"/>
              <a:t>;</a:t>
            </a:r>
          </a:p>
          <a:p>
            <a:pPr lvl="2" algn="just"/>
            <a:r>
              <a:rPr lang="en-US" sz="1400" dirty="0" smtClean="0"/>
              <a:t>“</a:t>
            </a:r>
            <a:r>
              <a:rPr lang="en-US" sz="1400" dirty="0" err="1" smtClean="0"/>
              <a:t>Técnicos</a:t>
            </a:r>
            <a:r>
              <a:rPr lang="en-US" sz="1400" dirty="0" smtClean="0"/>
              <a:t>”: </a:t>
            </a:r>
            <a:r>
              <a:rPr lang="en-US" sz="1400" dirty="0" err="1" smtClean="0"/>
              <a:t>professores</a:t>
            </a:r>
            <a:r>
              <a:rPr lang="en-US" sz="1400" dirty="0" smtClean="0"/>
              <a:t>/as;</a:t>
            </a:r>
          </a:p>
          <a:p>
            <a:pPr lvl="2" algn="just"/>
            <a:r>
              <a:rPr lang="en-US" sz="1400" dirty="0" smtClean="0"/>
              <a:t>“</a:t>
            </a:r>
            <a:r>
              <a:rPr lang="en-US" sz="1400" dirty="0" err="1" smtClean="0"/>
              <a:t>Produto</a:t>
            </a:r>
            <a:r>
              <a:rPr lang="en-US" sz="1400" dirty="0" smtClean="0"/>
              <a:t>”: </a:t>
            </a:r>
            <a:r>
              <a:rPr lang="en-US" sz="1400" dirty="0" err="1" smtClean="0"/>
              <a:t>trabalhadores</a:t>
            </a:r>
            <a:r>
              <a:rPr lang="en-US" sz="1400" dirty="0" smtClean="0"/>
              <a:t>/as e </a:t>
            </a:r>
            <a:r>
              <a:rPr lang="en-US" sz="1400" dirty="0" err="1" smtClean="0"/>
              <a:t>comumidoras</a:t>
            </a:r>
            <a:r>
              <a:rPr lang="en-US" sz="1400" dirty="0" smtClean="0"/>
              <a:t>/res;</a:t>
            </a:r>
          </a:p>
          <a:p>
            <a:pPr lvl="2" algn="just"/>
            <a:r>
              <a:rPr lang="en-US" sz="1400" dirty="0" smtClean="0"/>
              <a:t>“</a:t>
            </a:r>
            <a:r>
              <a:rPr lang="en-US" sz="1400" dirty="0" err="1" smtClean="0"/>
              <a:t>Clientes</a:t>
            </a:r>
            <a:r>
              <a:rPr lang="en-US" sz="1400" dirty="0" smtClean="0"/>
              <a:t>”: </a:t>
            </a:r>
            <a:r>
              <a:rPr lang="en-US" sz="1400" dirty="0" err="1" smtClean="0"/>
              <a:t>famílias</a:t>
            </a:r>
            <a:r>
              <a:rPr lang="en-US" sz="1400" dirty="0" smtClean="0"/>
              <a:t>, </a:t>
            </a:r>
            <a:r>
              <a:rPr lang="en-US" sz="1400" dirty="0" err="1" smtClean="0"/>
              <a:t>empresas</a:t>
            </a:r>
            <a:r>
              <a:rPr lang="en-US" sz="1400" dirty="0" smtClean="0"/>
              <a:t> e Estado;</a:t>
            </a:r>
          </a:p>
          <a:p>
            <a:pPr lvl="2" algn="just"/>
            <a:endParaRPr lang="en-US" sz="1400" dirty="0"/>
          </a:p>
          <a:p>
            <a:pPr lvl="1" algn="just"/>
            <a:r>
              <a:rPr lang="en-US" sz="1600" dirty="0" smtClean="0"/>
              <a:t>A </a:t>
            </a:r>
            <a:r>
              <a:rPr lang="en-US" sz="1600" dirty="0" err="1" smtClean="0"/>
              <a:t>rentabilidade</a:t>
            </a:r>
            <a:r>
              <a:rPr lang="en-US" sz="1600" dirty="0" smtClean="0"/>
              <a:t> do </a:t>
            </a:r>
            <a:r>
              <a:rPr lang="en-US" sz="1600" dirty="0" err="1" smtClean="0"/>
              <a:t>processo</a:t>
            </a:r>
            <a:r>
              <a:rPr lang="en-US" sz="1600" dirty="0" smtClean="0"/>
              <a:t> de </a:t>
            </a:r>
            <a:r>
              <a:rPr lang="en-US" sz="1600" dirty="0" err="1" smtClean="0"/>
              <a:t>produção</a:t>
            </a:r>
            <a:r>
              <a:rPr lang="en-US" sz="1600" dirty="0" smtClean="0"/>
              <a:t> escolar tem de </a:t>
            </a:r>
            <a:r>
              <a:rPr lang="en-US" sz="1600" dirty="0" err="1" smtClean="0"/>
              <a:t>ser</a:t>
            </a:r>
            <a:r>
              <a:rPr lang="en-US" sz="1600" dirty="0" smtClean="0"/>
              <a:t> </a:t>
            </a:r>
            <a:r>
              <a:rPr lang="en-US" sz="1600" dirty="0" err="1" smtClean="0"/>
              <a:t>controlada</a:t>
            </a:r>
            <a:r>
              <a:rPr lang="en-US" sz="1600" dirty="0" smtClean="0"/>
              <a:t> </a:t>
            </a:r>
            <a:r>
              <a:rPr lang="en-US" sz="1600" dirty="0" err="1" smtClean="0"/>
              <a:t>através</a:t>
            </a:r>
            <a:r>
              <a:rPr lang="en-US" sz="1600" dirty="0" smtClean="0"/>
              <a:t> da </a:t>
            </a:r>
            <a:r>
              <a:rPr lang="en-US" sz="1600" dirty="0" err="1" smtClean="0"/>
              <a:t>avaliação</a:t>
            </a:r>
            <a:r>
              <a:rPr lang="en-US" sz="1600" dirty="0" smtClean="0"/>
              <a:t> dos </a:t>
            </a:r>
            <a:r>
              <a:rPr lang="en-US" sz="1600" dirty="0" err="1" smtClean="0"/>
              <a:t>resultados</a:t>
            </a:r>
            <a:r>
              <a:rPr lang="en-US" sz="1600" dirty="0" smtClean="0"/>
              <a:t> (testes </a:t>
            </a:r>
            <a:r>
              <a:rPr lang="en-US" sz="1600" dirty="0" err="1" smtClean="0"/>
              <a:t>aplicados</a:t>
            </a:r>
            <a:r>
              <a:rPr lang="en-US" sz="1600" dirty="0" smtClean="0"/>
              <a:t> </a:t>
            </a:r>
            <a:r>
              <a:rPr lang="en-US" sz="1600" dirty="0" err="1" smtClean="0"/>
              <a:t>aos</a:t>
            </a:r>
            <a:r>
              <a:rPr lang="en-US" sz="1600" dirty="0" smtClean="0"/>
              <a:t> </a:t>
            </a:r>
            <a:r>
              <a:rPr lang="en-US" sz="1600" dirty="0" err="1" smtClean="0"/>
              <a:t>estudantes</a:t>
            </a:r>
            <a:r>
              <a:rPr lang="en-US" sz="1600" dirty="0" smtClean="0"/>
              <a:t>);</a:t>
            </a:r>
          </a:p>
          <a:p>
            <a:pPr lvl="1" algn="just"/>
            <a:r>
              <a:rPr lang="en-US" sz="1600" dirty="0" err="1" smtClean="0"/>
              <a:t>Classificassão</a:t>
            </a:r>
            <a:r>
              <a:rPr lang="en-US" sz="1600" dirty="0" smtClean="0"/>
              <a:t> das </a:t>
            </a:r>
            <a:r>
              <a:rPr lang="en-US" sz="1600" dirty="0" err="1" smtClean="0"/>
              <a:t>escolas</a:t>
            </a:r>
            <a:r>
              <a:rPr lang="en-US" sz="1600" dirty="0" smtClean="0"/>
              <a:t> </a:t>
            </a:r>
            <a:r>
              <a:rPr lang="en-US" sz="1600" dirty="0" err="1" smtClean="0"/>
              <a:t>em</a:t>
            </a:r>
            <a:r>
              <a:rPr lang="en-US" sz="1600" dirty="0" smtClean="0"/>
              <a:t> um </a:t>
            </a:r>
            <a:r>
              <a:rPr lang="en-US" sz="1600" i="1" dirty="0" smtClean="0"/>
              <a:t>ranking</a:t>
            </a:r>
            <a:r>
              <a:rPr lang="en-US" sz="1600" dirty="0" smtClean="0"/>
              <a:t>;</a:t>
            </a:r>
          </a:p>
          <a:p>
            <a:pPr lvl="1" algn="just"/>
            <a:r>
              <a:rPr lang="en-US" sz="1600" dirty="0" err="1" smtClean="0"/>
              <a:t>Promoção</a:t>
            </a:r>
            <a:r>
              <a:rPr lang="en-US" sz="1600" dirty="0" smtClean="0"/>
              <a:t> da </a:t>
            </a:r>
            <a:r>
              <a:rPr lang="en-US" sz="1600" dirty="0" err="1" smtClean="0"/>
              <a:t>liberdade</a:t>
            </a:r>
            <a:r>
              <a:rPr lang="en-US" sz="1600" dirty="0" smtClean="0"/>
              <a:t> de </a:t>
            </a:r>
            <a:r>
              <a:rPr lang="en-US" sz="1600" dirty="0" err="1" smtClean="0"/>
              <a:t>criação</a:t>
            </a:r>
            <a:r>
              <a:rPr lang="en-US" sz="1600" dirty="0" smtClean="0"/>
              <a:t> das </a:t>
            </a:r>
            <a:r>
              <a:rPr lang="en-US" sz="1600" dirty="0" err="1" smtClean="0"/>
              <a:t>escolas</a:t>
            </a:r>
            <a:r>
              <a:rPr lang="en-US" sz="1600" dirty="0" smtClean="0"/>
              <a:t> e </a:t>
            </a:r>
            <a:r>
              <a:rPr lang="en-US" sz="1600" dirty="0" err="1" smtClean="0"/>
              <a:t>abertura</a:t>
            </a:r>
            <a:r>
              <a:rPr lang="en-US" sz="1600" dirty="0" smtClean="0"/>
              <a:t> da </a:t>
            </a:r>
            <a:r>
              <a:rPr lang="en-US" sz="1600" dirty="0" err="1" smtClean="0"/>
              <a:t>educação</a:t>
            </a:r>
            <a:r>
              <a:rPr lang="en-US" sz="1600" dirty="0" smtClean="0"/>
              <a:t> </a:t>
            </a:r>
            <a:r>
              <a:rPr lang="en-US" sz="1600" dirty="0" err="1" smtClean="0"/>
              <a:t>pública</a:t>
            </a:r>
            <a:r>
              <a:rPr lang="en-US" sz="1600" dirty="0" smtClean="0"/>
              <a:t> a </a:t>
            </a:r>
            <a:r>
              <a:rPr lang="en-US" sz="1600" dirty="0" err="1" smtClean="0"/>
              <a:t>atores</a:t>
            </a:r>
            <a:r>
              <a:rPr lang="en-US" sz="1600" dirty="0" smtClean="0"/>
              <a:t> </a:t>
            </a:r>
            <a:r>
              <a:rPr lang="en-US" sz="1600" dirty="0" err="1" smtClean="0"/>
              <a:t>privados</a:t>
            </a:r>
            <a:r>
              <a:rPr lang="en-US" sz="1600" dirty="0" smtClean="0"/>
              <a:t> (</a:t>
            </a:r>
            <a:r>
              <a:rPr lang="en-US" sz="1600" dirty="0" err="1" smtClean="0"/>
              <a:t>parcerias</a:t>
            </a:r>
            <a:r>
              <a:rPr lang="en-US" sz="1600" dirty="0" smtClean="0"/>
              <a:t>);</a:t>
            </a:r>
          </a:p>
          <a:p>
            <a:pPr lvl="1" algn="just"/>
            <a:r>
              <a:rPr lang="en-US" sz="1600" dirty="0" err="1" smtClean="0"/>
              <a:t>Formação</a:t>
            </a:r>
            <a:r>
              <a:rPr lang="en-US" sz="1600" dirty="0" smtClean="0"/>
              <a:t> e </a:t>
            </a:r>
            <a:r>
              <a:rPr lang="en-US" sz="1600" dirty="0" err="1" smtClean="0"/>
              <a:t>avaliação</a:t>
            </a:r>
            <a:r>
              <a:rPr lang="en-US" sz="1600" dirty="0" smtClean="0"/>
              <a:t> de </a:t>
            </a:r>
            <a:r>
              <a:rPr lang="en-US" sz="1600" dirty="0" err="1" smtClean="0"/>
              <a:t>professores</a:t>
            </a:r>
            <a:r>
              <a:rPr lang="en-US" sz="1600" dirty="0" smtClean="0"/>
              <a:t> </a:t>
            </a:r>
            <a:r>
              <a:rPr lang="en-US" sz="1600" dirty="0" err="1" smtClean="0"/>
              <a:t>deve</a:t>
            </a:r>
            <a:r>
              <a:rPr lang="en-US" sz="1600" dirty="0" smtClean="0"/>
              <a:t> </a:t>
            </a:r>
            <a:r>
              <a:rPr lang="en-US" sz="1600" dirty="0" err="1" smtClean="0"/>
              <a:t>ter</a:t>
            </a:r>
            <a:r>
              <a:rPr lang="en-US" sz="1600" dirty="0" smtClean="0"/>
              <a:t> </a:t>
            </a:r>
            <a:r>
              <a:rPr lang="en-US" sz="1600" dirty="0" err="1" smtClean="0"/>
              <a:t>características</a:t>
            </a:r>
            <a:r>
              <a:rPr lang="en-US" sz="1600" dirty="0" smtClean="0"/>
              <a:t> </a:t>
            </a:r>
            <a:r>
              <a:rPr lang="en-US" sz="1600" dirty="0" err="1" smtClean="0"/>
              <a:t>semelhantes</a:t>
            </a:r>
            <a:r>
              <a:rPr lang="en-US" sz="1600" dirty="0" smtClean="0"/>
              <a:t>;</a:t>
            </a:r>
            <a:endParaRPr lang="en-US" sz="1600" dirty="0"/>
          </a:p>
          <a:p>
            <a:pPr lvl="2" algn="just"/>
            <a:r>
              <a:rPr lang="en-US" sz="1400" i="1" dirty="0" smtClean="0"/>
              <a:t>Professional training </a:t>
            </a:r>
            <a:r>
              <a:rPr lang="en-US" sz="1400" dirty="0"/>
              <a:t>(</a:t>
            </a:r>
            <a:r>
              <a:rPr lang="en-US" sz="1400" dirty="0" err="1"/>
              <a:t>transmissão</a:t>
            </a:r>
            <a:r>
              <a:rPr lang="en-US" sz="1400" dirty="0"/>
              <a:t> dos </a:t>
            </a:r>
            <a:r>
              <a:rPr lang="en-US" sz="1400" dirty="0" err="1"/>
              <a:t>saberes</a:t>
            </a:r>
            <a:r>
              <a:rPr lang="en-US" sz="1400" dirty="0"/>
              <a:t> </a:t>
            </a:r>
            <a:r>
              <a:rPr lang="en-US" sz="1400" dirty="0" err="1" smtClean="0"/>
              <a:t>disciplinares</a:t>
            </a:r>
            <a:r>
              <a:rPr lang="en-US" sz="1400" dirty="0" smtClean="0"/>
              <a:t>) X </a:t>
            </a:r>
            <a:r>
              <a:rPr lang="en-US" sz="1400" i="1" dirty="0" smtClean="0"/>
              <a:t>Professional education</a:t>
            </a:r>
            <a:r>
              <a:rPr lang="en-US" sz="1400" dirty="0" smtClean="0"/>
              <a:t>;</a:t>
            </a:r>
          </a:p>
          <a:p>
            <a:pPr lvl="2" algn="just"/>
            <a:r>
              <a:rPr lang="en-US" sz="1400" dirty="0" smtClean="0"/>
              <a:t>Entrada </a:t>
            </a:r>
            <a:r>
              <a:rPr lang="en-US" sz="1400" dirty="0" err="1" smtClean="0"/>
              <a:t>na</a:t>
            </a:r>
            <a:r>
              <a:rPr lang="en-US" sz="1400" dirty="0" smtClean="0"/>
              <a:t> </a:t>
            </a:r>
            <a:r>
              <a:rPr lang="en-US" sz="1400" dirty="0" err="1" smtClean="0"/>
              <a:t>profissão</a:t>
            </a:r>
            <a:r>
              <a:rPr lang="en-US" sz="1400" dirty="0" smtClean="0"/>
              <a:t> </a:t>
            </a:r>
            <a:r>
              <a:rPr lang="en-US" sz="1400" dirty="0" err="1" smtClean="0"/>
              <a:t>por</a:t>
            </a:r>
            <a:r>
              <a:rPr lang="en-US" sz="1400" dirty="0" smtClean="0"/>
              <a:t> </a:t>
            </a:r>
            <a:r>
              <a:rPr lang="en-US" sz="1400" dirty="0" err="1" smtClean="0"/>
              <a:t>meio</a:t>
            </a:r>
            <a:r>
              <a:rPr lang="en-US" sz="1400" dirty="0" smtClean="0"/>
              <a:t> de teste;</a:t>
            </a:r>
          </a:p>
          <a:p>
            <a:pPr lvl="2" algn="just"/>
            <a:r>
              <a:rPr lang="en-US" sz="1400" dirty="0" err="1" smtClean="0"/>
              <a:t>Avaliação</a:t>
            </a:r>
            <a:r>
              <a:rPr lang="en-US" sz="1400" dirty="0" smtClean="0"/>
              <a:t> do </a:t>
            </a:r>
            <a:r>
              <a:rPr lang="en-US" sz="1400" dirty="0" err="1" smtClean="0"/>
              <a:t>desempenho</a:t>
            </a:r>
            <a:r>
              <a:rPr lang="en-US" sz="1400" dirty="0" smtClean="0"/>
              <a:t> </a:t>
            </a:r>
            <a:r>
              <a:rPr lang="en-US" sz="1400" dirty="0" err="1" smtClean="0"/>
              <a:t>por</a:t>
            </a:r>
            <a:r>
              <a:rPr lang="en-US" sz="1400" dirty="0" smtClean="0"/>
              <a:t> </a:t>
            </a:r>
            <a:r>
              <a:rPr lang="en-US" sz="1400" dirty="0" err="1" smtClean="0"/>
              <a:t>meio</a:t>
            </a:r>
            <a:r>
              <a:rPr lang="en-US" sz="1400" dirty="0" smtClean="0"/>
              <a:t> dos </a:t>
            </a:r>
            <a:r>
              <a:rPr lang="en-US" sz="1400" dirty="0" err="1" smtClean="0"/>
              <a:t>resultados</a:t>
            </a:r>
            <a:r>
              <a:rPr lang="en-US" sz="1400" dirty="0" smtClean="0"/>
              <a:t> </a:t>
            </a:r>
            <a:r>
              <a:rPr lang="en-US" sz="1400" dirty="0" err="1" smtClean="0"/>
              <a:t>escolares</a:t>
            </a:r>
            <a:r>
              <a:rPr lang="en-US" sz="1400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9314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51720" y="267494"/>
            <a:ext cx="6912768" cy="46805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Críticas ao “modelo neoliberal de educação”:</a:t>
            </a:r>
          </a:p>
          <a:p>
            <a:pPr lvl="1" algn="just"/>
            <a:r>
              <a:rPr lang="pt-BR" dirty="0" smtClean="0"/>
              <a:t>Estimula a concentração da função da escola na preparação para o </a:t>
            </a:r>
            <a:r>
              <a:rPr lang="pt-BR" i="1" dirty="0" err="1" smtClean="0"/>
              <a:t>testing</a:t>
            </a:r>
            <a:r>
              <a:rPr lang="pt-BR" dirty="0" smtClean="0"/>
              <a:t> e fomenta a manipulação do mesmo pelas escolas (favorecimento do </a:t>
            </a:r>
            <a:r>
              <a:rPr lang="pt-BR" i="1" dirty="0" smtClean="0"/>
              <a:t>ranking</a:t>
            </a:r>
            <a:r>
              <a:rPr lang="pt-BR" dirty="0" smtClean="0"/>
              <a:t>);</a:t>
            </a:r>
          </a:p>
          <a:p>
            <a:pPr lvl="1" algn="just"/>
            <a:r>
              <a:rPr lang="pt-BR" dirty="0" smtClean="0"/>
              <a:t>Propícia a prática de afastamento de estudantes que possam prejudicar o </a:t>
            </a:r>
            <a:r>
              <a:rPr lang="pt-BR" i="1" dirty="0" smtClean="0"/>
              <a:t>ranking</a:t>
            </a:r>
            <a:r>
              <a:rPr lang="pt-BR" dirty="0" smtClean="0"/>
              <a:t> da escola (origens econômico-sociais dos alunos);</a:t>
            </a:r>
          </a:p>
          <a:p>
            <a:pPr lvl="1" algn="just"/>
            <a:r>
              <a:rPr lang="pt-BR" dirty="0" smtClean="0"/>
              <a:t>Promete mais equidade, mas agrava a desigualdade (converte o capital econômico e social em capital cultural);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367781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51720" y="51470"/>
            <a:ext cx="6912768" cy="502002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pt-BR" dirty="0" smtClean="0"/>
              <a:t>A qualidade da educação seria um conceito complexo (a luz do conteúdo normativo do direito à educação):</a:t>
            </a:r>
          </a:p>
          <a:p>
            <a:pPr lvl="1" algn="just"/>
            <a:r>
              <a:rPr lang="pt-BR" dirty="0" smtClean="0"/>
              <a:t>Dimensões materiais: disponibilidade, acessibilidade, equipamento, meios financeiros e humanos, recursos de ensino/aprendizagem, remuneração dos profissionais da educação;</a:t>
            </a:r>
          </a:p>
          <a:p>
            <a:pPr lvl="1" algn="just"/>
            <a:r>
              <a:rPr lang="pt-BR" dirty="0" smtClean="0"/>
              <a:t>Dimensões não materiais: respeito a diversidade cultural, social e individual dos educandos; a não discriminação, a </a:t>
            </a:r>
            <a:r>
              <a:rPr lang="pt-BR" dirty="0" err="1" smtClean="0"/>
              <a:t>inclusividade</a:t>
            </a:r>
            <a:r>
              <a:rPr lang="pt-BR" dirty="0" smtClean="0"/>
              <a:t> e a equidade; a relevância das aprendizagens para as necessidades e interesses dos educandos, as características da comunidade, os problemas da sociedade e da humanidade; a duração das escolaridades; as taxas de frequência e sucesso; métodos de ensino/avaliação; as qualidades, competências e motivações das professoras e dos professores etc.;</a:t>
            </a:r>
          </a:p>
          <a:p>
            <a:pPr lvl="1" algn="just"/>
            <a:r>
              <a:rPr lang="pt-BR" dirty="0" smtClean="0"/>
              <a:t>Dimensões estéticas: influência educacional da beleza das formas de mediação do direito à educação, locais e arquitetura das escolas, comunicação e personalidade de educandos e educadores;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7995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499742"/>
            <a:ext cx="8640960" cy="1584176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“[…] o </a:t>
            </a:r>
            <a:r>
              <a:rPr lang="en-US" dirty="0" err="1" smtClean="0"/>
              <a:t>pessoal</a:t>
            </a:r>
            <a:r>
              <a:rPr lang="en-US" dirty="0" smtClean="0"/>
              <a:t> </a:t>
            </a:r>
            <a:r>
              <a:rPr lang="en-US" dirty="0" err="1" smtClean="0"/>
              <a:t>docente</a:t>
            </a:r>
            <a:r>
              <a:rPr lang="en-US" dirty="0" smtClean="0"/>
              <a:t> é </a:t>
            </a:r>
            <a:r>
              <a:rPr lang="en-US" dirty="0" err="1" smtClean="0"/>
              <a:t>identificado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o </a:t>
            </a:r>
            <a:r>
              <a:rPr lang="en-US" dirty="0" err="1" smtClean="0"/>
              <a:t>ator</a:t>
            </a:r>
            <a:r>
              <a:rPr lang="en-US" dirty="0" smtClean="0"/>
              <a:t> principal com </a:t>
            </a:r>
            <a:r>
              <a:rPr lang="en-US" dirty="0" err="1" smtClean="0"/>
              <a:t>quem</a:t>
            </a:r>
            <a:r>
              <a:rPr lang="en-US" dirty="0" smtClean="0"/>
              <a:t> se </a:t>
            </a:r>
            <a:r>
              <a:rPr lang="en-US" dirty="0" err="1" smtClean="0"/>
              <a:t>conta</a:t>
            </a:r>
            <a:r>
              <a:rPr lang="en-US" dirty="0" smtClean="0"/>
              <a:t> para </a:t>
            </a:r>
            <a:r>
              <a:rPr lang="en-US" dirty="0" err="1" smtClean="0"/>
              <a:t>melhorar</a:t>
            </a:r>
            <a:r>
              <a:rPr lang="en-US" dirty="0" smtClean="0"/>
              <a:t> a </a:t>
            </a:r>
            <a:r>
              <a:rPr lang="en-US" dirty="0" err="1" smtClean="0"/>
              <a:t>qualidade</a:t>
            </a:r>
            <a:r>
              <a:rPr lang="en-US" dirty="0" smtClean="0"/>
              <a:t> da </a:t>
            </a:r>
            <a:r>
              <a:rPr lang="en-US" dirty="0" err="1" smtClean="0"/>
              <a:t>educação</a:t>
            </a:r>
            <a:r>
              <a:rPr lang="en-US" dirty="0" smtClean="0"/>
              <a:t>” (Idem, p. 165);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439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0404"/>
            <a:ext cx="8229600" cy="857250"/>
          </a:xfrm>
        </p:spPr>
        <p:txBody>
          <a:bodyPr/>
          <a:lstStyle/>
          <a:p>
            <a:r>
              <a:rPr lang="en-US" smtClean="0"/>
              <a:t>AVALIAÇÃO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51670"/>
            <a:ext cx="8640960" cy="3024336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pt-BR" dirty="0" smtClean="0"/>
              <a:t>Haveriam dois tipos de avaliação da profissão docente:</a:t>
            </a:r>
          </a:p>
          <a:p>
            <a:pPr marL="971550" lvl="1" indent="-514350" algn="just">
              <a:buFont typeface="+mj-lt"/>
              <a:buAutoNum type="alphaLcParenR"/>
            </a:pPr>
            <a:r>
              <a:rPr lang="pt-BR" dirty="0" smtClean="0">
                <a:solidFill>
                  <a:srgbClr val="C00000"/>
                </a:solidFill>
              </a:rPr>
              <a:t>Avaliação administrativo-burocrática e </a:t>
            </a:r>
            <a:r>
              <a:rPr lang="pt-BR" dirty="0" err="1" smtClean="0">
                <a:solidFill>
                  <a:srgbClr val="C00000"/>
                </a:solidFill>
              </a:rPr>
              <a:t>desprofissionalizante</a:t>
            </a:r>
            <a:r>
              <a:rPr lang="pt-BR" dirty="0" smtClean="0"/>
              <a:t>: reduz a profissão docente ao ensino de um saber curricular, desintegra-a, desfigura-a, </a:t>
            </a:r>
            <a:r>
              <a:rPr lang="pt-BR" dirty="0" err="1" smtClean="0"/>
              <a:t>desidentifica-a</a:t>
            </a:r>
            <a:r>
              <a:rPr lang="pt-BR" dirty="0" smtClean="0"/>
              <a:t> e trata professoras/res como uma espécie de ventríloquos do currículo; </a:t>
            </a:r>
          </a:p>
          <a:p>
            <a:pPr marL="971550" lvl="1" indent="-514350" algn="just">
              <a:buFont typeface="+mj-lt"/>
              <a:buAutoNum type="alphaLcParenR"/>
            </a:pPr>
            <a:r>
              <a:rPr lang="pt-BR" dirty="0" smtClean="0">
                <a:solidFill>
                  <a:srgbClr val="C00000"/>
                </a:solidFill>
              </a:rPr>
              <a:t>Avaliação profissional e profissionalizante</a:t>
            </a:r>
            <a:r>
              <a:rPr lang="pt-BR" dirty="0" smtClean="0"/>
              <a:t>: busca respeitar a complexidade e a imprevisibilidade do trabalho docente (preocupação com o conteúdo </a:t>
            </a:r>
            <a:r>
              <a:rPr lang="pt-BR" dirty="0" err="1" smtClean="0"/>
              <a:t>identitário</a:t>
            </a:r>
            <a:r>
              <a:rPr lang="pt-BR" dirty="0" smtClean="0"/>
              <a:t> da profissão);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69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51720" y="267494"/>
            <a:ext cx="6912768" cy="4680520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Principais variáveis da organização de um processo de avaliação de professoras e professores:</a:t>
            </a:r>
          </a:p>
          <a:p>
            <a:pPr lvl="1" algn="just"/>
            <a:r>
              <a:rPr lang="pt-BR" dirty="0" smtClean="0"/>
              <a:t>Quem deve organizá-la?</a:t>
            </a:r>
          </a:p>
          <a:p>
            <a:pPr lvl="1" algn="just"/>
            <a:r>
              <a:rPr lang="pt-BR" dirty="0" smtClean="0"/>
              <a:t>Quais devem ser os seus critérios?</a:t>
            </a:r>
          </a:p>
          <a:p>
            <a:pPr lvl="1" algn="just"/>
            <a:r>
              <a:rPr lang="pt-BR" dirty="0" smtClean="0"/>
              <a:t>Qual deve ser a sua base?</a:t>
            </a:r>
          </a:p>
          <a:p>
            <a:pPr lvl="1" algn="just"/>
            <a:r>
              <a:rPr lang="pt-BR" dirty="0" smtClean="0"/>
              <a:t>Quem deve intervir nela?</a:t>
            </a:r>
          </a:p>
          <a:p>
            <a:pPr lvl="1" algn="just"/>
            <a:r>
              <a:rPr lang="pt-BR" dirty="0" smtClean="0"/>
              <a:t>Qual a sua periodicidade?</a:t>
            </a:r>
          </a:p>
          <a:p>
            <a:pPr lvl="1" algn="just"/>
            <a:r>
              <a:rPr lang="pt-BR" dirty="0" smtClean="0"/>
              <a:t>Quais as suas consequências?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81739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91630"/>
            <a:ext cx="8640960" cy="2592288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70C0"/>
                </a:solidFill>
              </a:rPr>
              <a:t>DÚVIDAS?</a:t>
            </a:r>
          </a:p>
          <a:p>
            <a:r>
              <a:rPr lang="en-US" sz="4800" b="1" dirty="0" smtClean="0">
                <a:solidFill>
                  <a:srgbClr val="0070C0"/>
                </a:solidFill>
              </a:rPr>
              <a:t>QUESTÕES?</a:t>
            </a:r>
          </a:p>
          <a:p>
            <a:r>
              <a:rPr lang="en-US" sz="4800" b="1" dirty="0" smtClean="0">
                <a:solidFill>
                  <a:srgbClr val="0070C0"/>
                </a:solidFill>
              </a:rPr>
              <a:t>SUGESTÕES?</a:t>
            </a:r>
            <a:endParaRPr lang="pt-BR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89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7614"/>
            <a:ext cx="8640960" cy="3672408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pt-BR" dirty="0" smtClean="0"/>
              <a:t>O campo da educação é caracterizado pela presença de várias profissões, as quais são categorizadas segundo as classificações e glossários internacionais e nacionais;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i="1" dirty="0" err="1" smtClean="0"/>
              <a:t>International</a:t>
            </a:r>
            <a:r>
              <a:rPr lang="pt-BR" i="1" dirty="0" smtClean="0"/>
              <a:t> Standard </a:t>
            </a:r>
            <a:r>
              <a:rPr lang="pt-BR" i="1" dirty="0" err="1" smtClean="0"/>
              <a:t>Classification</a:t>
            </a:r>
            <a:r>
              <a:rPr lang="pt-BR" i="1" dirty="0" smtClean="0"/>
              <a:t> </a:t>
            </a:r>
            <a:r>
              <a:rPr lang="pt-BR" i="1" dirty="0" err="1" smtClean="0"/>
              <a:t>of</a:t>
            </a:r>
            <a:r>
              <a:rPr lang="pt-BR" i="1" dirty="0" smtClean="0"/>
              <a:t> </a:t>
            </a:r>
            <a:r>
              <a:rPr lang="pt-BR" i="1" dirty="0" err="1" smtClean="0"/>
              <a:t>Occupations</a:t>
            </a:r>
            <a:r>
              <a:rPr lang="pt-BR" dirty="0" smtClean="0"/>
              <a:t> (ISCO 08);</a:t>
            </a:r>
          </a:p>
          <a:p>
            <a:pPr lvl="2" algn="just"/>
            <a:r>
              <a:rPr lang="pt-BR" dirty="0" smtClean="0"/>
              <a:t>Emprego </a:t>
            </a:r>
            <a:r>
              <a:rPr lang="pt-BR" dirty="0" smtClean="0">
                <a:solidFill>
                  <a:srgbClr val="C00000"/>
                </a:solidFill>
              </a:rPr>
              <a:t>X</a:t>
            </a:r>
            <a:r>
              <a:rPr lang="pt-BR" dirty="0" smtClean="0"/>
              <a:t> Ocupação (Grandes Grupos; </a:t>
            </a:r>
            <a:r>
              <a:rPr lang="pt-BR" dirty="0" err="1" smtClean="0"/>
              <a:t>Subgrandes</a:t>
            </a:r>
            <a:r>
              <a:rPr lang="pt-BR" dirty="0" smtClean="0"/>
              <a:t> Grupos; Subgrupos e Grupos Elementares – nível de competência e especialização);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i="1" dirty="0" err="1" smtClean="0"/>
              <a:t>International</a:t>
            </a:r>
            <a:r>
              <a:rPr lang="pt-BR" i="1" dirty="0" smtClean="0"/>
              <a:t> Standard </a:t>
            </a:r>
            <a:r>
              <a:rPr lang="pt-BR" i="1" dirty="0" err="1" smtClean="0"/>
              <a:t>Classification</a:t>
            </a:r>
            <a:r>
              <a:rPr lang="pt-BR" i="1" dirty="0" smtClean="0"/>
              <a:t> </a:t>
            </a:r>
            <a:r>
              <a:rPr lang="pt-BR" i="1" dirty="0" err="1" smtClean="0"/>
              <a:t>of</a:t>
            </a:r>
            <a:r>
              <a:rPr lang="pt-BR" i="1" dirty="0" smtClean="0"/>
              <a:t> </a:t>
            </a:r>
            <a:r>
              <a:rPr lang="pt-BR" i="1" dirty="0" err="1" smtClean="0"/>
              <a:t>Education</a:t>
            </a:r>
            <a:r>
              <a:rPr lang="pt-BR" i="1" dirty="0" smtClean="0"/>
              <a:t> 2011 </a:t>
            </a:r>
            <a:r>
              <a:rPr lang="pt-BR" dirty="0" smtClean="0"/>
              <a:t>(ISCED);</a:t>
            </a:r>
          </a:p>
          <a:p>
            <a:pPr lvl="2" algn="just"/>
            <a:r>
              <a:rPr lang="pt-BR" dirty="0" smtClean="0"/>
              <a:t>Educação; </a:t>
            </a:r>
            <a:r>
              <a:rPr lang="pt-BR" dirty="0" err="1" smtClean="0"/>
              <a:t>Aprededizagem</a:t>
            </a:r>
            <a:r>
              <a:rPr lang="pt-BR" dirty="0" smtClean="0"/>
              <a:t>; Instituição de educação; Programa de Educação; Educação formal; Educação não formal; </a:t>
            </a:r>
            <a:r>
              <a:rPr lang="pt-BR" dirty="0" err="1" smtClean="0"/>
              <a:t>Apredizagem</a:t>
            </a:r>
            <a:r>
              <a:rPr lang="pt-BR" dirty="0" smtClean="0"/>
              <a:t> informal; Aprendizagem acidental ou aleatória;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dirty="0" smtClean="0"/>
              <a:t>Glossário do Instituto de Estatística da Unesco;</a:t>
            </a:r>
          </a:p>
          <a:p>
            <a:pPr lvl="2" algn="just"/>
            <a:r>
              <a:rPr lang="pt-BR" dirty="0" smtClean="0"/>
              <a:t>Professoras/Professores (Pessoal Docente); Pessoal de educação;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dirty="0" smtClean="0"/>
              <a:t>Glossário da OECD;</a:t>
            </a:r>
          </a:p>
          <a:p>
            <a:pPr lvl="2" algn="just"/>
            <a:r>
              <a:rPr lang="pt-BR" dirty="0" smtClean="0"/>
              <a:t>Pessoal da educação: Pessoal de instrução; Pessoal de apoio aos estudantes; Gestão/Controle da qualidade/administração; Pessoal de manutenção e operações;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494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494011"/>
            <a:ext cx="6419056" cy="1645691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err="1" smtClean="0"/>
              <a:t>Critérios</a:t>
            </a:r>
            <a:r>
              <a:rPr lang="en-US" sz="3200" dirty="0" smtClean="0"/>
              <a:t> para </a:t>
            </a:r>
            <a:r>
              <a:rPr lang="en-US" sz="3200" dirty="0" err="1" smtClean="0"/>
              <a:t>categorização</a:t>
            </a:r>
            <a:r>
              <a:rPr lang="en-US" sz="3200" dirty="0" smtClean="0"/>
              <a:t> das </a:t>
            </a:r>
            <a:r>
              <a:rPr lang="en-US" sz="3200" dirty="0" err="1" smtClean="0"/>
              <a:t>profissões</a:t>
            </a:r>
            <a:r>
              <a:rPr lang="en-US" sz="3200" dirty="0" smtClean="0"/>
              <a:t> no campo da </a:t>
            </a:r>
            <a:r>
              <a:rPr lang="en-US" sz="3200" dirty="0" err="1" smtClean="0"/>
              <a:t>educação</a:t>
            </a:r>
            <a:r>
              <a:rPr lang="en-US" sz="3200" i="1" dirty="0" smtClean="0"/>
              <a:t>:</a:t>
            </a:r>
            <a:endParaRPr lang="en-US" sz="3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7744" y="2139702"/>
            <a:ext cx="6624736" cy="2088231"/>
          </a:xfrm>
        </p:spPr>
        <p:txBody>
          <a:bodyPr>
            <a:noAutofit/>
          </a:bodyPr>
          <a:lstStyle/>
          <a:p>
            <a:pPr lvl="1"/>
            <a:r>
              <a:rPr lang="en-US" dirty="0" err="1" smtClean="0"/>
              <a:t>Titularidade</a:t>
            </a:r>
            <a:r>
              <a:rPr lang="en-US" dirty="0" smtClean="0"/>
              <a:t> de </a:t>
            </a:r>
            <a:r>
              <a:rPr lang="en-US" dirty="0" err="1" smtClean="0"/>
              <a:t>formação</a:t>
            </a:r>
            <a:r>
              <a:rPr lang="en-US" dirty="0" smtClean="0"/>
              <a:t> </a:t>
            </a:r>
            <a:r>
              <a:rPr lang="en-US" dirty="0" err="1" smtClean="0"/>
              <a:t>especializada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educação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Ocupação</a:t>
            </a:r>
            <a:r>
              <a:rPr lang="en-US" dirty="0" smtClean="0"/>
              <a:t> principal e </a:t>
            </a:r>
            <a:r>
              <a:rPr lang="en-US" dirty="0" err="1" smtClean="0"/>
              <a:t>permanente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Atuação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instituições</a:t>
            </a:r>
            <a:r>
              <a:rPr lang="en-US" dirty="0" smtClean="0"/>
              <a:t> de </a:t>
            </a:r>
            <a:r>
              <a:rPr lang="en-US" dirty="0" err="1" smtClean="0"/>
              <a:t>educação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73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51470"/>
            <a:ext cx="6419056" cy="1645691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err="1" smtClean="0"/>
              <a:t>Funções</a:t>
            </a:r>
            <a:r>
              <a:rPr lang="en-US" sz="3200" dirty="0" smtClean="0"/>
              <a:t> com </a:t>
            </a:r>
            <a:r>
              <a:rPr lang="en-US" sz="3200" dirty="0" err="1" smtClean="0"/>
              <a:t>responsabilidades</a:t>
            </a:r>
            <a:r>
              <a:rPr lang="en-US" sz="3200" dirty="0" smtClean="0"/>
              <a:t> </a:t>
            </a:r>
            <a:r>
              <a:rPr lang="en-US" sz="3200" dirty="0" err="1" smtClean="0"/>
              <a:t>relacionadas</a:t>
            </a:r>
            <a:r>
              <a:rPr lang="en-US" sz="3200" dirty="0" smtClean="0"/>
              <a:t> com a </a:t>
            </a:r>
            <a:r>
              <a:rPr lang="en-US" sz="3200" dirty="0" err="1" smtClean="0"/>
              <a:t>educação</a:t>
            </a:r>
            <a:r>
              <a:rPr lang="en-US" sz="3200" dirty="0" smtClean="0"/>
              <a:t>:</a:t>
            </a:r>
            <a:endParaRPr lang="en-US" sz="3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7744" y="1635646"/>
            <a:ext cx="6624736" cy="3384376"/>
          </a:xfrm>
        </p:spPr>
        <p:txBody>
          <a:bodyPr>
            <a:noAutofit/>
          </a:bodyPr>
          <a:lstStyle/>
          <a:p>
            <a:pPr lvl="1" algn="just"/>
            <a:r>
              <a:rPr lang="en-US" dirty="0" err="1" smtClean="0"/>
              <a:t>Profissões</a:t>
            </a:r>
            <a:r>
              <a:rPr lang="en-US" dirty="0" smtClean="0"/>
              <a:t> da </a:t>
            </a:r>
            <a:r>
              <a:rPr lang="en-US" dirty="0" err="1" smtClean="0"/>
              <a:t>educação</a:t>
            </a:r>
            <a:r>
              <a:rPr lang="en-US" dirty="0" smtClean="0"/>
              <a:t>:</a:t>
            </a:r>
          </a:p>
          <a:p>
            <a:pPr lvl="2" algn="just"/>
            <a:r>
              <a:rPr lang="en-US" dirty="0" err="1" smtClean="0"/>
              <a:t>Cujos</a:t>
            </a:r>
            <a:r>
              <a:rPr lang="en-US" dirty="0" smtClean="0"/>
              <a:t> </a:t>
            </a:r>
            <a:r>
              <a:rPr lang="en-US" dirty="0" err="1" smtClean="0"/>
              <a:t>profissionais</a:t>
            </a:r>
            <a:r>
              <a:rPr lang="en-US" dirty="0" smtClean="0"/>
              <a:t> </a:t>
            </a:r>
            <a:r>
              <a:rPr lang="en-US" dirty="0" err="1" smtClean="0"/>
              <a:t>possuem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formação</a:t>
            </a:r>
            <a:r>
              <a:rPr lang="en-US" dirty="0" smtClean="0"/>
              <a:t> de base </a:t>
            </a:r>
            <a:r>
              <a:rPr lang="en-US" dirty="0" err="1" smtClean="0"/>
              <a:t>especializada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educação</a:t>
            </a:r>
            <a:r>
              <a:rPr lang="en-US" dirty="0" smtClean="0"/>
              <a:t>;</a:t>
            </a:r>
          </a:p>
          <a:p>
            <a:pPr lvl="2" algn="just"/>
            <a:r>
              <a:rPr lang="en-US" dirty="0" err="1" smtClean="0"/>
              <a:t>Educação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campo de </a:t>
            </a:r>
            <a:r>
              <a:rPr lang="en-US" dirty="0" err="1" smtClean="0"/>
              <a:t>atividade</a:t>
            </a:r>
            <a:r>
              <a:rPr lang="en-US" dirty="0" smtClean="0"/>
              <a:t> principal e </a:t>
            </a:r>
            <a:r>
              <a:rPr lang="en-US" dirty="0" err="1" smtClean="0"/>
              <a:t>permanente</a:t>
            </a:r>
            <a:r>
              <a:rPr lang="en-US" dirty="0" smtClean="0"/>
              <a:t>;</a:t>
            </a:r>
            <a:endParaRPr lang="en-US" dirty="0"/>
          </a:p>
          <a:p>
            <a:pPr lvl="2" algn="just"/>
            <a:r>
              <a:rPr lang="en-US" dirty="0" err="1" smtClean="0"/>
              <a:t>Exercida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instituições</a:t>
            </a:r>
            <a:r>
              <a:rPr lang="en-US" dirty="0" smtClean="0"/>
              <a:t> de </a:t>
            </a:r>
            <a:r>
              <a:rPr lang="en-US" dirty="0" err="1" smtClean="0"/>
              <a:t>educação</a:t>
            </a:r>
            <a:r>
              <a:rPr lang="en-US" dirty="0" smtClean="0"/>
              <a:t>;</a:t>
            </a:r>
          </a:p>
          <a:p>
            <a:pPr lvl="2" algn="just"/>
            <a:r>
              <a:rPr lang="en-US" dirty="0" smtClean="0"/>
              <a:t>Ex. </a:t>
            </a:r>
            <a:r>
              <a:rPr lang="en-US" dirty="0" err="1" smtClean="0"/>
              <a:t>Professoras</a:t>
            </a:r>
            <a:r>
              <a:rPr lang="en-US" dirty="0" smtClean="0"/>
              <a:t> e </a:t>
            </a:r>
            <a:r>
              <a:rPr lang="en-US" dirty="0" err="1" smtClean="0"/>
              <a:t>professores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19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7744" y="339502"/>
            <a:ext cx="6624736" cy="4443958"/>
          </a:xfrm>
        </p:spPr>
        <p:txBody>
          <a:bodyPr>
            <a:noAutofit/>
          </a:bodyPr>
          <a:lstStyle/>
          <a:p>
            <a:pPr lvl="1" algn="just"/>
            <a:r>
              <a:rPr lang="en-US" sz="2400" dirty="0" err="1" smtClean="0"/>
              <a:t>Profissões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educação</a:t>
            </a:r>
            <a:r>
              <a:rPr lang="en-US" sz="2400" dirty="0" smtClean="0"/>
              <a:t>:</a:t>
            </a:r>
          </a:p>
          <a:p>
            <a:pPr lvl="2" algn="just"/>
            <a:r>
              <a:rPr lang="en-US" sz="2000" dirty="0" err="1" smtClean="0"/>
              <a:t>Cujos</a:t>
            </a:r>
            <a:r>
              <a:rPr lang="en-US" sz="2000" dirty="0" smtClean="0"/>
              <a:t> </a:t>
            </a:r>
            <a:r>
              <a:rPr lang="en-US" sz="2000" dirty="0" err="1" smtClean="0"/>
              <a:t>profissionais</a:t>
            </a:r>
            <a:r>
              <a:rPr lang="en-US" sz="2000" dirty="0" smtClean="0"/>
              <a:t> </a:t>
            </a:r>
            <a:r>
              <a:rPr lang="en-US" sz="2000" dirty="0" err="1" smtClean="0"/>
              <a:t>não</a:t>
            </a:r>
            <a:r>
              <a:rPr lang="en-US" sz="2000" dirty="0" smtClean="0"/>
              <a:t> </a:t>
            </a:r>
            <a:r>
              <a:rPr lang="en-US" sz="2000" dirty="0" err="1" smtClean="0"/>
              <a:t>possuem</a:t>
            </a:r>
            <a:r>
              <a:rPr lang="en-US" sz="2000" dirty="0" smtClean="0"/>
              <a:t> </a:t>
            </a:r>
            <a:r>
              <a:rPr lang="en-US" sz="2000" dirty="0" err="1" smtClean="0"/>
              <a:t>uma</a:t>
            </a:r>
            <a:r>
              <a:rPr lang="en-US" sz="2000" dirty="0" smtClean="0"/>
              <a:t> </a:t>
            </a:r>
            <a:r>
              <a:rPr lang="en-US" sz="2000" dirty="0" err="1" smtClean="0"/>
              <a:t>formação</a:t>
            </a:r>
            <a:r>
              <a:rPr lang="en-US" sz="2000" dirty="0" smtClean="0"/>
              <a:t> (principal ) </a:t>
            </a:r>
            <a:r>
              <a:rPr lang="en-US" sz="2000" dirty="0" err="1" smtClean="0"/>
              <a:t>especializada</a:t>
            </a:r>
            <a:r>
              <a:rPr lang="en-US" sz="2000" dirty="0" smtClean="0"/>
              <a:t> </a:t>
            </a:r>
            <a:r>
              <a:rPr lang="en-US" sz="2000" dirty="0" err="1" smtClean="0"/>
              <a:t>em</a:t>
            </a:r>
            <a:r>
              <a:rPr lang="en-US" sz="2000" dirty="0" smtClean="0"/>
              <a:t> </a:t>
            </a:r>
            <a:r>
              <a:rPr lang="en-US" sz="2000" dirty="0" err="1" smtClean="0"/>
              <a:t>educação</a:t>
            </a:r>
            <a:r>
              <a:rPr lang="en-US" sz="2000" dirty="0" smtClean="0"/>
              <a:t>;</a:t>
            </a:r>
          </a:p>
          <a:p>
            <a:pPr lvl="2" algn="just"/>
            <a:r>
              <a:rPr lang="en-US" sz="2000" dirty="0" err="1" smtClean="0"/>
              <a:t>Educação</a:t>
            </a:r>
            <a:r>
              <a:rPr lang="en-US" sz="2000" dirty="0" smtClean="0"/>
              <a:t> </a:t>
            </a:r>
            <a:r>
              <a:rPr lang="en-US" sz="2000" dirty="0" err="1" smtClean="0"/>
              <a:t>como</a:t>
            </a:r>
            <a:r>
              <a:rPr lang="en-US" sz="2000" dirty="0" smtClean="0"/>
              <a:t> campo de </a:t>
            </a:r>
            <a:r>
              <a:rPr lang="en-US" sz="2000" dirty="0" err="1" smtClean="0"/>
              <a:t>atividade</a:t>
            </a:r>
            <a:r>
              <a:rPr lang="en-US" sz="2000" dirty="0" smtClean="0"/>
              <a:t> principal e </a:t>
            </a:r>
            <a:r>
              <a:rPr lang="en-US" sz="2000" dirty="0" err="1" smtClean="0"/>
              <a:t>permanente</a:t>
            </a:r>
            <a:r>
              <a:rPr lang="en-US" sz="2000" dirty="0" smtClean="0"/>
              <a:t>;</a:t>
            </a:r>
            <a:endParaRPr lang="en-US" sz="2000" dirty="0"/>
          </a:p>
          <a:p>
            <a:pPr lvl="2" algn="just"/>
            <a:r>
              <a:rPr lang="en-US" sz="2000" dirty="0" err="1" smtClean="0"/>
              <a:t>Exercida</a:t>
            </a:r>
            <a:r>
              <a:rPr lang="en-US" sz="2000" dirty="0" smtClean="0"/>
              <a:t> </a:t>
            </a:r>
            <a:r>
              <a:rPr lang="en-US" sz="2000" dirty="0" err="1" smtClean="0"/>
              <a:t>em</a:t>
            </a:r>
            <a:r>
              <a:rPr lang="en-US" sz="2000" dirty="0" smtClean="0"/>
              <a:t> </a:t>
            </a:r>
            <a:r>
              <a:rPr lang="en-US" sz="2000" dirty="0" err="1" smtClean="0"/>
              <a:t>instituições</a:t>
            </a:r>
            <a:r>
              <a:rPr lang="en-US" sz="2000" dirty="0" smtClean="0"/>
              <a:t> de </a:t>
            </a:r>
            <a:r>
              <a:rPr lang="en-US" sz="2000" dirty="0" err="1" smtClean="0"/>
              <a:t>educação</a:t>
            </a:r>
            <a:r>
              <a:rPr lang="en-US" sz="2000" dirty="0" smtClean="0"/>
              <a:t>;</a:t>
            </a:r>
          </a:p>
          <a:p>
            <a:pPr lvl="2" algn="just"/>
            <a:r>
              <a:rPr lang="en-US" sz="2000" dirty="0" smtClean="0"/>
              <a:t>Ex. </a:t>
            </a:r>
            <a:r>
              <a:rPr lang="en-US" sz="2000" dirty="0" err="1" smtClean="0"/>
              <a:t>Pessoal</a:t>
            </a:r>
            <a:r>
              <a:rPr lang="en-US" sz="2000" dirty="0" smtClean="0"/>
              <a:t> </a:t>
            </a:r>
            <a:r>
              <a:rPr lang="en-US" sz="2000" dirty="0" err="1" smtClean="0"/>
              <a:t>administrativo</a:t>
            </a:r>
            <a:r>
              <a:rPr lang="en-US" sz="2000" dirty="0" smtClean="0"/>
              <a:t>, </a:t>
            </a:r>
            <a:r>
              <a:rPr lang="en-US" sz="2000" dirty="0" err="1" smtClean="0"/>
              <a:t>auxiliar</a:t>
            </a:r>
            <a:r>
              <a:rPr lang="en-US" sz="2000" dirty="0" smtClean="0"/>
              <a:t> etc.;</a:t>
            </a:r>
          </a:p>
          <a:p>
            <a:pPr marL="914400" lvl="2" indent="0" algn="just">
              <a:buNone/>
            </a:pPr>
            <a:endParaRPr lang="en-US" sz="2000" dirty="0"/>
          </a:p>
          <a:p>
            <a:pPr lvl="1" algn="just"/>
            <a:r>
              <a:rPr lang="en-US" sz="2400" dirty="0" err="1" smtClean="0"/>
              <a:t>Outras</a:t>
            </a:r>
            <a:r>
              <a:rPr lang="en-US" sz="2400" dirty="0" smtClean="0"/>
              <a:t> </a:t>
            </a:r>
            <a:r>
              <a:rPr lang="en-US" sz="2400" dirty="0" err="1" smtClean="0"/>
              <a:t>funções</a:t>
            </a:r>
            <a:r>
              <a:rPr lang="en-US" sz="2400" dirty="0" smtClean="0"/>
              <a:t> com </a:t>
            </a:r>
            <a:r>
              <a:rPr lang="en-US" sz="2400" dirty="0" err="1" smtClean="0"/>
              <a:t>responsabilidades</a:t>
            </a:r>
            <a:r>
              <a:rPr lang="en-US" sz="2400" dirty="0" smtClean="0"/>
              <a:t> </a:t>
            </a:r>
            <a:r>
              <a:rPr lang="en-US" sz="2400" dirty="0" err="1" smtClean="0"/>
              <a:t>relacionadas</a:t>
            </a:r>
            <a:r>
              <a:rPr lang="en-US" sz="2400" dirty="0" smtClean="0"/>
              <a:t> com a </a:t>
            </a:r>
            <a:r>
              <a:rPr lang="en-US" sz="2400" dirty="0" err="1" smtClean="0"/>
              <a:t>educação</a:t>
            </a:r>
            <a:r>
              <a:rPr lang="en-US" sz="2400" dirty="0" smtClean="0"/>
              <a:t>:</a:t>
            </a:r>
            <a:endParaRPr lang="en-US" sz="2400" dirty="0"/>
          </a:p>
          <a:p>
            <a:pPr lvl="2" algn="just"/>
            <a:r>
              <a:rPr lang="en-US" sz="2000" dirty="0" smtClean="0"/>
              <a:t>A </a:t>
            </a:r>
            <a:r>
              <a:rPr lang="en-US" sz="2000" dirty="0" err="1" smtClean="0"/>
              <a:t>educação</a:t>
            </a:r>
            <a:r>
              <a:rPr lang="en-US" sz="2000" dirty="0" smtClean="0"/>
              <a:t> </a:t>
            </a:r>
            <a:r>
              <a:rPr lang="en-US" sz="2000" dirty="0" err="1" smtClean="0"/>
              <a:t>pode</a:t>
            </a:r>
            <a:r>
              <a:rPr lang="en-US" sz="2000" dirty="0" smtClean="0"/>
              <a:t> </a:t>
            </a:r>
            <a:r>
              <a:rPr lang="en-US" sz="2000" dirty="0" err="1" smtClean="0"/>
              <a:t>entrar</a:t>
            </a:r>
            <a:r>
              <a:rPr lang="en-US" sz="2000" dirty="0" smtClean="0"/>
              <a:t> no </a:t>
            </a:r>
            <a:r>
              <a:rPr lang="en-US" sz="2000" dirty="0" err="1" smtClean="0"/>
              <a:t>âmbito</a:t>
            </a:r>
            <a:r>
              <a:rPr lang="en-US" sz="2000" dirty="0" smtClean="0"/>
              <a:t> de </a:t>
            </a:r>
            <a:r>
              <a:rPr lang="en-US" sz="2000" dirty="0" err="1" smtClean="0"/>
              <a:t>outras</a:t>
            </a:r>
            <a:r>
              <a:rPr lang="en-US" sz="2000" dirty="0" smtClean="0"/>
              <a:t> </a:t>
            </a:r>
            <a:r>
              <a:rPr lang="en-US" sz="2000" dirty="0" err="1" smtClean="0"/>
              <a:t>funções</a:t>
            </a:r>
            <a:r>
              <a:rPr lang="en-US" sz="2000" dirty="0" smtClean="0"/>
              <a:t> (</a:t>
            </a:r>
            <a:r>
              <a:rPr lang="en-US" sz="2000" dirty="0" err="1" smtClean="0"/>
              <a:t>outras</a:t>
            </a:r>
            <a:r>
              <a:rPr lang="en-US" sz="2000" dirty="0" smtClean="0"/>
              <a:t> </a:t>
            </a:r>
            <a:r>
              <a:rPr lang="en-US" sz="2000" dirty="0" err="1" smtClean="0"/>
              <a:t>instituições</a:t>
            </a:r>
            <a:r>
              <a:rPr lang="en-US" sz="2000" dirty="0" smtClean="0"/>
              <a:t> </a:t>
            </a:r>
            <a:r>
              <a:rPr lang="en-US" sz="2000" dirty="0" err="1" smtClean="0"/>
              <a:t>sociais</a:t>
            </a:r>
            <a:r>
              <a:rPr lang="en-US" sz="2000" dirty="0" smtClean="0"/>
              <a:t>);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913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283718"/>
            <a:ext cx="8640960" cy="2808312"/>
          </a:xfrm>
        </p:spPr>
        <p:txBody>
          <a:bodyPr>
            <a:normAutofit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pt-BR" dirty="0" smtClean="0"/>
              <a:t>Ausência de um consenso sobre a qualificação da função docente (Sociologia das Profissões);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dirty="0" err="1" smtClean="0"/>
              <a:t>Semiprofissão</a:t>
            </a:r>
            <a:r>
              <a:rPr lang="pt-BR" dirty="0" smtClean="0"/>
              <a:t> (</a:t>
            </a:r>
            <a:r>
              <a:rPr lang="pt-BR" dirty="0" err="1" smtClean="0"/>
              <a:t>Etzioni</a:t>
            </a:r>
            <a:r>
              <a:rPr lang="pt-BR" dirty="0" smtClean="0"/>
              <a:t>) </a:t>
            </a:r>
            <a:r>
              <a:rPr lang="pt-BR" dirty="0" smtClean="0">
                <a:solidFill>
                  <a:srgbClr val="FF0000"/>
                </a:solidFill>
              </a:rPr>
              <a:t>X</a:t>
            </a:r>
            <a:r>
              <a:rPr lang="pt-BR" dirty="0" smtClean="0"/>
              <a:t> Profissão (</a:t>
            </a:r>
            <a:r>
              <a:rPr lang="pt-BR" dirty="0" err="1" smtClean="0"/>
              <a:t>Parsons</a:t>
            </a:r>
            <a:r>
              <a:rPr lang="pt-BR" dirty="0" smtClean="0"/>
              <a:t>);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dirty="0" smtClean="0"/>
              <a:t>Abordagem-atributos (não seria uma “verdadeira profissão” – falta-lhe: estatuto profissional, social e atratividade) </a:t>
            </a:r>
            <a:r>
              <a:rPr lang="pt-BR" dirty="0" smtClean="0">
                <a:solidFill>
                  <a:srgbClr val="FF0000"/>
                </a:solidFill>
              </a:rPr>
              <a:t>X</a:t>
            </a:r>
            <a:r>
              <a:rPr lang="pt-BR" dirty="0" smtClean="0"/>
              <a:t> Abordagem-diferenças;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-19163" y="1203598"/>
            <a:ext cx="9163163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BR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“A </a:t>
            </a:r>
            <a:r>
              <a:rPr lang="pt-BR" sz="3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principal </a:t>
            </a:r>
            <a:r>
              <a:rPr lang="pt-BR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profissão </a:t>
            </a:r>
            <a:r>
              <a:rPr lang="pt-BR" sz="3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no campo da educação é a profissão </a:t>
            </a:r>
            <a:r>
              <a:rPr lang="pt-BR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docente”;</a:t>
            </a:r>
            <a:endParaRPr lang="pt-BR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235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51471"/>
            <a:ext cx="6419056" cy="792087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000" dirty="0" err="1" smtClean="0"/>
              <a:t>Causas</a:t>
            </a:r>
            <a:r>
              <a:rPr lang="en-US" sz="2000" dirty="0" smtClean="0"/>
              <a:t> do </a:t>
            </a:r>
            <a:r>
              <a:rPr lang="en-US" sz="2000" dirty="0" err="1" smtClean="0"/>
              <a:t>pouco</a:t>
            </a:r>
            <a:r>
              <a:rPr lang="en-US" sz="2000" dirty="0" smtClean="0"/>
              <a:t> </a:t>
            </a:r>
            <a:r>
              <a:rPr lang="en-US" sz="2000" dirty="0" err="1" smtClean="0"/>
              <a:t>elevado</a:t>
            </a:r>
            <a:r>
              <a:rPr lang="en-US" sz="2000" dirty="0" smtClean="0"/>
              <a:t> </a:t>
            </a:r>
            <a:r>
              <a:rPr lang="en-US" sz="2000" dirty="0" err="1" smtClean="0"/>
              <a:t>grau</a:t>
            </a:r>
            <a:r>
              <a:rPr lang="en-US" sz="2000" dirty="0" smtClean="0"/>
              <a:t> de </a:t>
            </a:r>
            <a:r>
              <a:rPr lang="en-US" sz="2000" dirty="0" err="1" smtClean="0"/>
              <a:t>profissionalidade</a:t>
            </a:r>
            <a:r>
              <a:rPr lang="en-US" sz="2000" dirty="0" smtClean="0"/>
              <a:t> da </a:t>
            </a:r>
            <a:r>
              <a:rPr lang="en-US" sz="2000" dirty="0" err="1" smtClean="0"/>
              <a:t>profissão</a:t>
            </a:r>
            <a:r>
              <a:rPr lang="en-US" sz="2000" dirty="0" smtClean="0"/>
              <a:t> </a:t>
            </a:r>
            <a:r>
              <a:rPr lang="en-US" sz="2000" dirty="0" err="1" smtClean="0"/>
              <a:t>docente</a:t>
            </a:r>
            <a:r>
              <a:rPr lang="en-US" sz="2000" dirty="0" smtClean="0"/>
              <a:t> (</a:t>
            </a:r>
            <a:r>
              <a:rPr lang="en-US" sz="2000" dirty="0" err="1" smtClean="0"/>
              <a:t>aborgadem-atributos</a:t>
            </a:r>
            <a:r>
              <a:rPr lang="en-US" sz="2000" dirty="0" smtClean="0"/>
              <a:t>):</a:t>
            </a:r>
            <a:endParaRPr lang="en-US" sz="2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84776" cy="4032448"/>
          </a:xfrm>
        </p:spPr>
        <p:txBody>
          <a:bodyPr>
            <a:noAutofit/>
          </a:bodyPr>
          <a:lstStyle/>
          <a:p>
            <a:pPr lvl="1" algn="just"/>
            <a:r>
              <a:rPr lang="en-US" sz="1800" dirty="0" err="1" smtClean="0">
                <a:hlinkClick r:id="rId2" action="ppaction://hlinkfile"/>
              </a:rPr>
              <a:t>Estatuto</a:t>
            </a:r>
            <a:r>
              <a:rPr lang="en-US" sz="1800" dirty="0" smtClean="0">
                <a:hlinkClick r:id="rId2" action="ppaction://hlinkfile"/>
              </a:rPr>
              <a:t> </a:t>
            </a:r>
            <a:r>
              <a:rPr lang="en-US" sz="1800" dirty="0" err="1" smtClean="0">
                <a:hlinkClick r:id="rId2" action="ppaction://hlinkfile"/>
              </a:rPr>
              <a:t>profissional</a:t>
            </a:r>
            <a:r>
              <a:rPr lang="en-US" sz="1800" dirty="0" smtClean="0">
                <a:hlinkClick r:id="rId2" action="ppaction://hlinkfile"/>
              </a:rPr>
              <a:t> e social </a:t>
            </a:r>
            <a:r>
              <a:rPr lang="en-US" sz="1800" dirty="0" err="1" smtClean="0">
                <a:hlinkClick r:id="rId2" action="ppaction://hlinkfile"/>
              </a:rPr>
              <a:t>pouco</a:t>
            </a:r>
            <a:r>
              <a:rPr lang="en-US" sz="1800" dirty="0" smtClean="0">
                <a:hlinkClick r:id="rId2" action="ppaction://hlinkfile"/>
              </a:rPr>
              <a:t> </a:t>
            </a:r>
            <a:r>
              <a:rPr lang="en-US" sz="1800" dirty="0" err="1" smtClean="0">
                <a:hlinkClick r:id="rId2" action="ppaction://hlinkfile"/>
              </a:rPr>
              <a:t>prestigiado</a:t>
            </a:r>
            <a:r>
              <a:rPr lang="en-US" sz="1800" dirty="0" smtClean="0"/>
              <a:t>:</a:t>
            </a:r>
          </a:p>
          <a:p>
            <a:pPr lvl="2" algn="just"/>
            <a:r>
              <a:rPr lang="en-US" sz="1600" dirty="0" smtClean="0"/>
              <a:t>É vista, </a:t>
            </a:r>
            <a:r>
              <a:rPr lang="en-US" sz="1600" dirty="0" err="1" smtClean="0"/>
              <a:t>em</a:t>
            </a:r>
            <a:r>
              <a:rPr lang="en-US" sz="1600" dirty="0" smtClean="0"/>
              <a:t> </a:t>
            </a:r>
            <a:r>
              <a:rPr lang="en-US" sz="1600" dirty="0" err="1" smtClean="0"/>
              <a:t>geral</a:t>
            </a:r>
            <a:r>
              <a:rPr lang="en-US" sz="1600" dirty="0" smtClean="0"/>
              <a:t>, </a:t>
            </a:r>
            <a:r>
              <a:rPr lang="en-US" sz="1600" dirty="0" err="1" smtClean="0"/>
              <a:t>como</a:t>
            </a:r>
            <a:r>
              <a:rPr lang="en-US" sz="1600" dirty="0" smtClean="0"/>
              <a:t> </a:t>
            </a:r>
            <a:r>
              <a:rPr lang="en-US" sz="1600" dirty="0" err="1" smtClean="0"/>
              <a:t>profissão</a:t>
            </a:r>
            <a:r>
              <a:rPr lang="en-US" sz="1600" dirty="0" smtClean="0"/>
              <a:t> de </a:t>
            </a:r>
            <a:r>
              <a:rPr lang="en-US" sz="1600" dirty="0" err="1" smtClean="0"/>
              <a:t>acesso</a:t>
            </a:r>
            <a:r>
              <a:rPr lang="en-US" sz="1600" dirty="0" smtClean="0"/>
              <a:t> </a:t>
            </a:r>
            <a:r>
              <a:rPr lang="en-US" sz="1600" dirty="0" err="1" smtClean="0"/>
              <a:t>fácil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err="1" smtClean="0"/>
              <a:t>Em</a:t>
            </a:r>
            <a:r>
              <a:rPr lang="en-US" sz="1600" dirty="0" smtClean="0"/>
              <a:t> </a:t>
            </a:r>
            <a:r>
              <a:rPr lang="en-US" sz="1600" dirty="0" err="1" smtClean="0"/>
              <a:t>geral</a:t>
            </a:r>
            <a:r>
              <a:rPr lang="en-US" sz="1600" dirty="0" smtClean="0"/>
              <a:t>, </a:t>
            </a:r>
            <a:r>
              <a:rPr lang="en-US" sz="1600" dirty="0" err="1" smtClean="0"/>
              <a:t>não</a:t>
            </a:r>
            <a:r>
              <a:rPr lang="en-US" sz="1600" dirty="0" smtClean="0"/>
              <a:t> é </a:t>
            </a:r>
            <a:r>
              <a:rPr lang="en-US" sz="1600" dirty="0" err="1" smtClean="0"/>
              <a:t>bem</a:t>
            </a:r>
            <a:r>
              <a:rPr lang="en-US" sz="1600" dirty="0" smtClean="0"/>
              <a:t> </a:t>
            </a:r>
            <a:r>
              <a:rPr lang="en-US" sz="1600" dirty="0" err="1" smtClean="0"/>
              <a:t>paga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err="1" smtClean="0"/>
              <a:t>Não</a:t>
            </a:r>
            <a:r>
              <a:rPr lang="en-US" sz="1600" dirty="0" smtClean="0"/>
              <a:t> </a:t>
            </a:r>
            <a:r>
              <a:rPr lang="en-US" sz="1600" dirty="0" err="1" smtClean="0"/>
              <a:t>controla</a:t>
            </a:r>
            <a:r>
              <a:rPr lang="en-US" sz="1600" dirty="0" smtClean="0"/>
              <a:t> </a:t>
            </a:r>
            <a:r>
              <a:rPr lang="en-US" sz="1600" dirty="0" err="1" smtClean="0"/>
              <a:t>os</a:t>
            </a:r>
            <a:r>
              <a:rPr lang="en-US" sz="1600" dirty="0" smtClean="0"/>
              <a:t> </a:t>
            </a:r>
            <a:r>
              <a:rPr lang="en-US" sz="1600" dirty="0" err="1" smtClean="0"/>
              <a:t>fatores</a:t>
            </a:r>
            <a:r>
              <a:rPr lang="en-US" sz="1600" dirty="0" smtClean="0"/>
              <a:t> </a:t>
            </a:r>
            <a:r>
              <a:rPr lang="en-US" sz="1600" dirty="0" err="1" smtClean="0"/>
              <a:t>principais</a:t>
            </a:r>
            <a:r>
              <a:rPr lang="en-US" sz="1600" dirty="0" smtClean="0"/>
              <a:t> do </a:t>
            </a:r>
            <a:r>
              <a:rPr lang="en-US" sz="1600" dirty="0" err="1" smtClean="0"/>
              <a:t>seu</a:t>
            </a:r>
            <a:r>
              <a:rPr lang="en-US" sz="1600" dirty="0" smtClean="0"/>
              <a:t> </a:t>
            </a:r>
            <a:r>
              <a:rPr lang="en-US" sz="1600" dirty="0" err="1" smtClean="0"/>
              <a:t>sucesso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err="1" smtClean="0"/>
              <a:t>Autonomia</a:t>
            </a:r>
            <a:r>
              <a:rPr lang="en-US" sz="1600" dirty="0" smtClean="0"/>
              <a:t> </a:t>
            </a:r>
            <a:r>
              <a:rPr lang="en-US" sz="1600" dirty="0" err="1" smtClean="0"/>
              <a:t>limitada</a:t>
            </a:r>
            <a:r>
              <a:rPr lang="en-US" sz="1600" dirty="0" smtClean="0"/>
              <a:t> </a:t>
            </a:r>
            <a:r>
              <a:rPr lang="en-US" sz="1600" dirty="0" err="1" smtClean="0"/>
              <a:t>pela</a:t>
            </a:r>
            <a:r>
              <a:rPr lang="en-US" sz="1600" dirty="0" smtClean="0"/>
              <a:t> </a:t>
            </a:r>
            <a:r>
              <a:rPr lang="en-US" sz="1600" dirty="0" err="1" smtClean="0"/>
              <a:t>dimensão</a:t>
            </a:r>
            <a:r>
              <a:rPr lang="en-US" sz="1600" dirty="0" smtClean="0"/>
              <a:t> </a:t>
            </a:r>
            <a:r>
              <a:rPr lang="en-US" sz="1600" dirty="0" err="1" smtClean="0"/>
              <a:t>política</a:t>
            </a:r>
            <a:r>
              <a:rPr lang="en-US" sz="1600" dirty="0" smtClean="0"/>
              <a:t> e </a:t>
            </a:r>
            <a:r>
              <a:rPr lang="en-US" sz="1600" dirty="0" err="1" smtClean="0"/>
              <a:t>coletiva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err="1" smtClean="0"/>
              <a:t>Objeto</a:t>
            </a:r>
            <a:r>
              <a:rPr lang="en-US" sz="1600" dirty="0" smtClean="0"/>
              <a:t> de </a:t>
            </a:r>
            <a:r>
              <a:rPr lang="en-US" sz="1600" dirty="0" err="1" smtClean="0"/>
              <a:t>avaliação</a:t>
            </a:r>
            <a:r>
              <a:rPr lang="en-US" sz="1600" dirty="0" smtClean="0"/>
              <a:t> </a:t>
            </a:r>
            <a:r>
              <a:rPr lang="en-US" sz="1600" dirty="0" err="1" smtClean="0"/>
              <a:t>redutora</a:t>
            </a:r>
            <a:r>
              <a:rPr lang="en-US" sz="1600" dirty="0" smtClean="0"/>
              <a:t>, </a:t>
            </a:r>
            <a:r>
              <a:rPr lang="en-US" sz="1600" dirty="0" err="1" smtClean="0"/>
              <a:t>injusta</a:t>
            </a:r>
            <a:r>
              <a:rPr lang="en-US" sz="1600" dirty="0" smtClean="0"/>
              <a:t> e </a:t>
            </a:r>
            <a:r>
              <a:rPr lang="en-US" sz="1600" dirty="0" err="1" smtClean="0"/>
              <a:t>demotivadora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err="1" smtClean="0"/>
              <a:t>Numerosa</a:t>
            </a:r>
            <a:r>
              <a:rPr lang="en-US" sz="1600" dirty="0" smtClean="0"/>
              <a:t> e com </a:t>
            </a:r>
            <a:r>
              <a:rPr lang="en-US" sz="1600" dirty="0" err="1" smtClean="0"/>
              <a:t>uma</a:t>
            </a:r>
            <a:r>
              <a:rPr lang="en-US" sz="1600" dirty="0" smtClean="0"/>
              <a:t> base de </a:t>
            </a:r>
            <a:r>
              <a:rPr lang="en-US" sz="1600" dirty="0" err="1" smtClean="0"/>
              <a:t>recrutamento</a:t>
            </a:r>
            <a:r>
              <a:rPr lang="en-US" sz="1600" dirty="0" smtClean="0"/>
              <a:t> </a:t>
            </a:r>
            <a:r>
              <a:rPr lang="en-US" sz="1600" dirty="0" err="1" smtClean="0"/>
              <a:t>socialmente</a:t>
            </a:r>
            <a:r>
              <a:rPr lang="en-US" sz="1600" dirty="0" smtClean="0"/>
              <a:t> </a:t>
            </a:r>
            <a:r>
              <a:rPr lang="en-US" sz="1600" dirty="0" err="1" smtClean="0"/>
              <a:t>não</a:t>
            </a:r>
            <a:r>
              <a:rPr lang="en-US" sz="1600" dirty="0" smtClean="0"/>
              <a:t> </a:t>
            </a:r>
            <a:r>
              <a:rPr lang="en-US" sz="1600" dirty="0" err="1" smtClean="0"/>
              <a:t>elevada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err="1" smtClean="0"/>
              <a:t>Auta</a:t>
            </a:r>
            <a:r>
              <a:rPr lang="en-US" sz="1600" dirty="0" smtClean="0"/>
              <a:t> </a:t>
            </a:r>
            <a:r>
              <a:rPr lang="en-US" sz="1600" dirty="0" err="1" smtClean="0"/>
              <a:t>presença</a:t>
            </a:r>
            <a:r>
              <a:rPr lang="en-US" sz="1600" dirty="0" smtClean="0"/>
              <a:t> de </a:t>
            </a:r>
            <a:r>
              <a:rPr lang="en-US" sz="1600" dirty="0" err="1" smtClean="0"/>
              <a:t>mulheres</a:t>
            </a:r>
            <a:r>
              <a:rPr lang="en-US" sz="1600" dirty="0" smtClean="0"/>
              <a:t> (?);</a:t>
            </a:r>
          </a:p>
          <a:p>
            <a:pPr lvl="2" algn="just"/>
            <a:r>
              <a:rPr lang="en-US" sz="1600" dirty="0" err="1" smtClean="0"/>
              <a:t>Não</a:t>
            </a:r>
            <a:r>
              <a:rPr lang="en-US" sz="1600" dirty="0" smtClean="0"/>
              <a:t> tem </a:t>
            </a:r>
            <a:r>
              <a:rPr lang="en-US" sz="1600" dirty="0" err="1" smtClean="0"/>
              <a:t>perspectivas</a:t>
            </a:r>
            <a:r>
              <a:rPr lang="en-US" sz="1600" dirty="0" smtClean="0"/>
              <a:t> </a:t>
            </a:r>
            <a:r>
              <a:rPr lang="en-US" sz="1600" dirty="0" err="1" smtClean="0"/>
              <a:t>estimulantes</a:t>
            </a:r>
            <a:r>
              <a:rPr lang="en-US" sz="1600" dirty="0" smtClean="0"/>
              <a:t> de </a:t>
            </a:r>
            <a:r>
              <a:rPr lang="en-US" sz="1600" dirty="0" err="1" smtClean="0"/>
              <a:t>progressão</a:t>
            </a:r>
            <a:r>
              <a:rPr lang="en-US" sz="1600" dirty="0" smtClean="0"/>
              <a:t> </a:t>
            </a:r>
            <a:r>
              <a:rPr lang="en-US" sz="1600" dirty="0" err="1" smtClean="0"/>
              <a:t>profissional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err="1" smtClean="0"/>
              <a:t>Profissão</a:t>
            </a:r>
            <a:r>
              <a:rPr lang="en-US" sz="1600" dirty="0" smtClean="0"/>
              <a:t> </a:t>
            </a:r>
            <a:r>
              <a:rPr lang="en-US" sz="1600" dirty="0" err="1" smtClean="0"/>
              <a:t>massificada</a:t>
            </a:r>
            <a:r>
              <a:rPr lang="en-US" sz="1600" dirty="0" smtClean="0"/>
              <a:t>, familiar, </a:t>
            </a:r>
            <a:r>
              <a:rPr lang="en-US" sz="1600" dirty="0" err="1" smtClean="0"/>
              <a:t>sem</a:t>
            </a:r>
            <a:r>
              <a:rPr lang="en-US" sz="1600" dirty="0" smtClean="0"/>
              <a:t> o </a:t>
            </a:r>
            <a:r>
              <a:rPr lang="en-US" sz="1600" dirty="0" err="1" smtClean="0"/>
              <a:t>mistério</a:t>
            </a:r>
            <a:r>
              <a:rPr lang="en-US" sz="1600" dirty="0" smtClean="0"/>
              <a:t> de </a:t>
            </a:r>
            <a:r>
              <a:rPr lang="en-US" sz="1600" dirty="0" err="1" smtClean="0"/>
              <a:t>outras</a:t>
            </a:r>
            <a:r>
              <a:rPr lang="en-US" sz="1600" dirty="0" smtClean="0"/>
              <a:t> </a:t>
            </a:r>
            <a:r>
              <a:rPr lang="en-US" sz="1600" dirty="0" err="1" smtClean="0"/>
              <a:t>profissões</a:t>
            </a:r>
            <a:r>
              <a:rPr lang="en-US" sz="1600" dirty="0" smtClean="0"/>
              <a:t> </a:t>
            </a:r>
            <a:r>
              <a:rPr lang="en-US" sz="1600" dirty="0" err="1" smtClean="0"/>
              <a:t>mais</a:t>
            </a:r>
            <a:r>
              <a:rPr lang="en-US" sz="1600" dirty="0" smtClean="0"/>
              <a:t> </a:t>
            </a:r>
            <a:r>
              <a:rPr lang="en-US" sz="1600" dirty="0" err="1" smtClean="0"/>
              <a:t>esotéricas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smtClean="0"/>
              <a:t>A </a:t>
            </a:r>
            <a:r>
              <a:rPr lang="en-US" sz="1600" dirty="0" err="1" smtClean="0"/>
              <a:t>escola</a:t>
            </a:r>
            <a:r>
              <a:rPr lang="en-US" sz="1600" dirty="0" smtClean="0"/>
              <a:t> e a </a:t>
            </a:r>
            <a:r>
              <a:rPr lang="en-US" sz="1600" dirty="0" err="1" smtClean="0"/>
              <a:t>profissão</a:t>
            </a:r>
            <a:r>
              <a:rPr lang="en-US" sz="1600" dirty="0" smtClean="0"/>
              <a:t> </a:t>
            </a:r>
            <a:r>
              <a:rPr lang="en-US" sz="1600" dirty="0" err="1" smtClean="0"/>
              <a:t>docente</a:t>
            </a:r>
            <a:r>
              <a:rPr lang="en-US" sz="1600" dirty="0" smtClean="0"/>
              <a:t> </a:t>
            </a:r>
            <a:r>
              <a:rPr lang="en-US" sz="1600" dirty="0" err="1" smtClean="0"/>
              <a:t>perderam</a:t>
            </a:r>
            <a:r>
              <a:rPr lang="en-US" sz="1600" dirty="0" smtClean="0"/>
              <a:t> o </a:t>
            </a:r>
            <a:r>
              <a:rPr lang="en-US" sz="1600" dirty="0" err="1" smtClean="0"/>
              <a:t>quase</a:t>
            </a:r>
            <a:r>
              <a:rPr lang="en-US" sz="1600" dirty="0" smtClean="0"/>
              <a:t> </a:t>
            </a:r>
            <a:r>
              <a:rPr lang="en-US" sz="1600" dirty="0" err="1" smtClean="0"/>
              <a:t>monopólio</a:t>
            </a:r>
            <a:r>
              <a:rPr lang="en-US" sz="1600" dirty="0" smtClean="0"/>
              <a:t> da </a:t>
            </a:r>
            <a:r>
              <a:rPr lang="en-US" sz="1600" dirty="0" err="1" smtClean="0"/>
              <a:t>difusão</a:t>
            </a:r>
            <a:r>
              <a:rPr lang="en-US" sz="1600" dirty="0" smtClean="0"/>
              <a:t> do saber;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3340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95486"/>
            <a:ext cx="7056784" cy="4752528"/>
          </a:xfrm>
        </p:spPr>
        <p:txBody>
          <a:bodyPr>
            <a:noAutofit/>
          </a:bodyPr>
          <a:lstStyle/>
          <a:p>
            <a:pPr lvl="1" algn="just"/>
            <a:r>
              <a:rPr lang="en-US" sz="1800" dirty="0" err="1" smtClean="0">
                <a:hlinkClick r:id="rId2" action="ppaction://hlinkfile"/>
              </a:rPr>
              <a:t>Condições</a:t>
            </a:r>
            <a:r>
              <a:rPr lang="en-US" sz="1800" dirty="0" smtClean="0">
                <a:hlinkClick r:id="rId2" action="ppaction://hlinkfile"/>
              </a:rPr>
              <a:t> de </a:t>
            </a:r>
            <a:r>
              <a:rPr lang="en-US" sz="1800" dirty="0" err="1" smtClean="0">
                <a:hlinkClick r:id="rId2" action="ppaction://hlinkfile"/>
              </a:rPr>
              <a:t>trabalho</a:t>
            </a:r>
            <a:r>
              <a:rPr lang="en-US" sz="1800" dirty="0" smtClean="0">
                <a:hlinkClick r:id="rId2" action="ppaction://hlinkfile"/>
              </a:rPr>
              <a:t> </a:t>
            </a:r>
            <a:r>
              <a:rPr lang="en-US" sz="1800" dirty="0" err="1" smtClean="0">
                <a:hlinkClick r:id="rId2" action="ppaction://hlinkfile"/>
              </a:rPr>
              <a:t>deficientes</a:t>
            </a:r>
            <a:r>
              <a:rPr lang="en-US" sz="1800" dirty="0" smtClean="0">
                <a:hlinkClick r:id="rId2" action="ppaction://hlinkfile"/>
              </a:rPr>
              <a:t> </a:t>
            </a:r>
            <a:r>
              <a:rPr lang="en-US" sz="1800" dirty="0" err="1" smtClean="0">
                <a:hlinkClick r:id="rId2" action="ppaction://hlinkfile"/>
              </a:rPr>
              <a:t>ou</a:t>
            </a:r>
            <a:r>
              <a:rPr lang="en-US" sz="1800" dirty="0" smtClean="0">
                <a:hlinkClick r:id="rId2" action="ppaction://hlinkfile"/>
              </a:rPr>
              <a:t> </a:t>
            </a:r>
            <a:r>
              <a:rPr lang="en-US" sz="1800" dirty="0" err="1" smtClean="0">
                <a:hlinkClick r:id="rId2" action="ppaction://hlinkfile"/>
              </a:rPr>
              <a:t>degradantes</a:t>
            </a:r>
            <a:r>
              <a:rPr lang="en-US" sz="1800" dirty="0" smtClean="0"/>
              <a:t>:</a:t>
            </a:r>
          </a:p>
          <a:p>
            <a:pPr lvl="2" algn="just"/>
            <a:r>
              <a:rPr lang="en-US" sz="1600" dirty="0" err="1" smtClean="0"/>
              <a:t>Desprofissionalização</a:t>
            </a:r>
            <a:r>
              <a:rPr lang="en-US" sz="1600" dirty="0" smtClean="0"/>
              <a:t> </a:t>
            </a:r>
            <a:r>
              <a:rPr lang="en-US" sz="1600" dirty="0" err="1" smtClean="0"/>
              <a:t>d@s</a:t>
            </a:r>
            <a:r>
              <a:rPr lang="en-US" sz="1600" dirty="0" smtClean="0"/>
              <a:t> </a:t>
            </a:r>
            <a:r>
              <a:rPr lang="en-US" sz="1600" dirty="0" err="1" smtClean="0"/>
              <a:t>professoras</a:t>
            </a:r>
            <a:r>
              <a:rPr lang="en-US" sz="1600" dirty="0" smtClean="0"/>
              <a:t> e </a:t>
            </a:r>
            <a:r>
              <a:rPr lang="en-US" sz="1600" dirty="0" err="1" smtClean="0"/>
              <a:t>professores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err="1" smtClean="0"/>
              <a:t>Ritmo</a:t>
            </a:r>
            <a:r>
              <a:rPr lang="en-US" sz="1600" dirty="0" smtClean="0"/>
              <a:t> </a:t>
            </a:r>
            <a:r>
              <a:rPr lang="en-US" sz="1600" dirty="0" err="1" smtClean="0"/>
              <a:t>acelerado</a:t>
            </a:r>
            <a:r>
              <a:rPr lang="en-US" sz="1600" dirty="0" smtClean="0"/>
              <a:t> das </a:t>
            </a:r>
            <a:r>
              <a:rPr lang="en-US" sz="1600" dirty="0" err="1" smtClean="0"/>
              <a:t>reformas</a:t>
            </a:r>
            <a:r>
              <a:rPr lang="en-US" sz="1600" dirty="0" smtClean="0"/>
              <a:t> </a:t>
            </a:r>
            <a:r>
              <a:rPr lang="en-US" sz="1600" dirty="0" err="1" smtClean="0"/>
              <a:t>escolares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err="1" smtClean="0"/>
              <a:t>Turmas</a:t>
            </a:r>
            <a:r>
              <a:rPr lang="en-US" sz="1600" dirty="0" smtClean="0"/>
              <a:t> </a:t>
            </a:r>
            <a:r>
              <a:rPr lang="en-US" sz="1600" dirty="0" err="1" smtClean="0"/>
              <a:t>numerosas</a:t>
            </a:r>
            <a:r>
              <a:rPr lang="en-US" sz="1600" dirty="0" smtClean="0"/>
              <a:t> e </a:t>
            </a:r>
            <a:r>
              <a:rPr lang="en-US" sz="1600" dirty="0" err="1" smtClean="0"/>
              <a:t>muito</a:t>
            </a:r>
            <a:r>
              <a:rPr lang="en-US" sz="1600" dirty="0" smtClean="0"/>
              <a:t> </a:t>
            </a:r>
            <a:r>
              <a:rPr lang="en-US" sz="1600" dirty="0" err="1" smtClean="0"/>
              <a:t>heterogêneas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err="1" smtClean="0"/>
              <a:t>Programas</a:t>
            </a:r>
            <a:r>
              <a:rPr lang="en-US" sz="1600" dirty="0" smtClean="0"/>
              <a:t> </a:t>
            </a:r>
            <a:r>
              <a:rPr lang="en-US" sz="1600" dirty="0" err="1" smtClean="0"/>
              <a:t>cada</a:t>
            </a:r>
            <a:r>
              <a:rPr lang="en-US" sz="1600" dirty="0" smtClean="0"/>
              <a:t> </a:t>
            </a:r>
            <a:r>
              <a:rPr lang="en-US" sz="1600" dirty="0" err="1" smtClean="0"/>
              <a:t>vez</a:t>
            </a:r>
            <a:r>
              <a:rPr lang="en-US" sz="1600" dirty="0" smtClean="0"/>
              <a:t> </a:t>
            </a:r>
            <a:r>
              <a:rPr lang="en-US" sz="1600" dirty="0" err="1" smtClean="0"/>
              <a:t>mais</a:t>
            </a:r>
            <a:r>
              <a:rPr lang="en-US" sz="1600" dirty="0" smtClean="0"/>
              <a:t> </a:t>
            </a:r>
            <a:r>
              <a:rPr lang="en-US" sz="1600" dirty="0" err="1" smtClean="0"/>
              <a:t>extensos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err="1" smtClean="0"/>
              <a:t>Sobrecarga</a:t>
            </a:r>
            <a:r>
              <a:rPr lang="en-US" sz="1600" dirty="0" smtClean="0"/>
              <a:t> de </a:t>
            </a:r>
            <a:r>
              <a:rPr lang="en-US" sz="1600" dirty="0" err="1" smtClean="0"/>
              <a:t>tarefas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err="1" smtClean="0"/>
              <a:t>Recursos</a:t>
            </a:r>
            <a:r>
              <a:rPr lang="en-US" sz="1600" dirty="0" smtClean="0"/>
              <a:t> </a:t>
            </a:r>
            <a:r>
              <a:rPr lang="en-US" sz="1600" dirty="0" err="1" smtClean="0"/>
              <a:t>escassos</a:t>
            </a:r>
            <a:r>
              <a:rPr lang="en-US" sz="1600" dirty="0" smtClean="0"/>
              <a:t>;</a:t>
            </a:r>
          </a:p>
          <a:p>
            <a:pPr marL="914400" lvl="2" indent="0" algn="just">
              <a:buNone/>
            </a:pPr>
            <a:endParaRPr lang="en-US" sz="1600" dirty="0"/>
          </a:p>
          <a:p>
            <a:pPr lvl="1" algn="just"/>
            <a:r>
              <a:rPr lang="en-US" sz="1800" dirty="0" smtClean="0">
                <a:hlinkClick r:id="rId3" action="ppaction://hlinkfile"/>
              </a:rPr>
              <a:t>Outros </a:t>
            </a:r>
            <a:r>
              <a:rPr lang="en-US" sz="1800" dirty="0" err="1" smtClean="0">
                <a:hlinkClick r:id="rId3" action="ppaction://hlinkfile"/>
              </a:rPr>
              <a:t>aspectos</a:t>
            </a:r>
            <a:r>
              <a:rPr lang="en-US" sz="1800" dirty="0" smtClean="0">
                <a:hlinkClick r:id="rId3" action="ppaction://hlinkfile"/>
              </a:rPr>
              <a:t> de </a:t>
            </a:r>
            <a:r>
              <a:rPr lang="en-US" sz="1800" dirty="0" err="1" smtClean="0">
                <a:hlinkClick r:id="rId3" action="ppaction://hlinkfile"/>
              </a:rPr>
              <a:t>uma</a:t>
            </a:r>
            <a:r>
              <a:rPr lang="en-US" sz="1800" dirty="0" smtClean="0">
                <a:hlinkClick r:id="rId3" action="ppaction://hlinkfile"/>
              </a:rPr>
              <a:t> </a:t>
            </a:r>
            <a:r>
              <a:rPr lang="en-US" sz="1800" dirty="0" err="1" smtClean="0">
                <a:hlinkClick r:id="rId3" action="ppaction://hlinkfile"/>
              </a:rPr>
              <a:t>imagem</a:t>
            </a:r>
            <a:r>
              <a:rPr lang="en-US" sz="1800" dirty="0" smtClean="0">
                <a:hlinkClick r:id="rId3" action="ppaction://hlinkfile"/>
              </a:rPr>
              <a:t> social </a:t>
            </a:r>
            <a:r>
              <a:rPr lang="en-US" sz="1800" dirty="0" err="1" smtClean="0">
                <a:hlinkClick r:id="rId3" action="ppaction://hlinkfile"/>
              </a:rPr>
              <a:t>desvalorizada</a:t>
            </a:r>
            <a:r>
              <a:rPr lang="en-US" sz="1800" dirty="0" smtClean="0"/>
              <a:t>:</a:t>
            </a:r>
            <a:endParaRPr lang="en-US" sz="1800" dirty="0"/>
          </a:p>
          <a:p>
            <a:pPr lvl="2" algn="just"/>
            <a:r>
              <a:rPr lang="en-US" sz="1600" dirty="0" err="1" smtClean="0"/>
              <a:t>Subsistência</a:t>
            </a:r>
            <a:r>
              <a:rPr lang="en-US" sz="1600" dirty="0" smtClean="0"/>
              <a:t>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literatura</a:t>
            </a:r>
            <a:r>
              <a:rPr lang="en-US" sz="1600" dirty="0" smtClean="0"/>
              <a:t> e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memória</a:t>
            </a:r>
            <a:r>
              <a:rPr lang="en-US" sz="1600" dirty="0" smtClean="0"/>
              <a:t> da </a:t>
            </a:r>
            <a:r>
              <a:rPr lang="en-US" sz="1600" dirty="0" err="1" smtClean="0"/>
              <a:t>imagem</a:t>
            </a:r>
            <a:r>
              <a:rPr lang="en-US" sz="1600" dirty="0" smtClean="0"/>
              <a:t> do </a:t>
            </a:r>
            <a:r>
              <a:rPr lang="en-US" sz="1600" dirty="0" err="1" smtClean="0"/>
              <a:t>pedagogo</a:t>
            </a:r>
            <a:r>
              <a:rPr lang="en-US" sz="1600" dirty="0" smtClean="0"/>
              <a:t> </a:t>
            </a:r>
            <a:r>
              <a:rPr lang="en-US" sz="1600" dirty="0" err="1" smtClean="0"/>
              <a:t>ignorante</a:t>
            </a:r>
            <a:r>
              <a:rPr lang="en-US" sz="1600" dirty="0" smtClean="0"/>
              <a:t> e </a:t>
            </a:r>
            <a:r>
              <a:rPr lang="en-US" sz="1600" dirty="0" err="1" smtClean="0"/>
              <a:t>pedante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err="1" smtClean="0"/>
              <a:t>Generalizada</a:t>
            </a:r>
            <a:r>
              <a:rPr lang="en-US" sz="1600" dirty="0" smtClean="0"/>
              <a:t> </a:t>
            </a:r>
            <a:r>
              <a:rPr lang="en-US" sz="1600" dirty="0" err="1" smtClean="0"/>
              <a:t>presunção</a:t>
            </a:r>
            <a:r>
              <a:rPr lang="en-US" sz="1600" dirty="0" smtClean="0"/>
              <a:t> de </a:t>
            </a:r>
            <a:r>
              <a:rPr lang="en-US" sz="1600" dirty="0" err="1" smtClean="0"/>
              <a:t>competência</a:t>
            </a:r>
            <a:r>
              <a:rPr lang="en-US" sz="1600" dirty="0" smtClean="0"/>
              <a:t> </a:t>
            </a:r>
            <a:r>
              <a:rPr lang="en-US" sz="1600" dirty="0" err="1" smtClean="0"/>
              <a:t>em</a:t>
            </a:r>
            <a:r>
              <a:rPr lang="en-US" sz="1600" dirty="0" smtClean="0"/>
              <a:t> </a:t>
            </a:r>
            <a:r>
              <a:rPr lang="en-US" sz="1600" dirty="0" err="1" smtClean="0"/>
              <a:t>matéria</a:t>
            </a:r>
            <a:r>
              <a:rPr lang="en-US" sz="1600" dirty="0" smtClean="0"/>
              <a:t> de </a:t>
            </a:r>
            <a:r>
              <a:rPr lang="en-US" sz="1600" dirty="0" err="1" smtClean="0"/>
              <a:t>educação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err="1" smtClean="0"/>
              <a:t>Acredita</a:t>
            </a:r>
            <a:r>
              <a:rPr lang="en-US" sz="1600" dirty="0" smtClean="0"/>
              <a:t>-se </a:t>
            </a:r>
            <a:r>
              <a:rPr lang="en-US" sz="1600" dirty="0" err="1" smtClean="0"/>
              <a:t>que</a:t>
            </a:r>
            <a:r>
              <a:rPr lang="en-US" sz="1600" dirty="0" smtClean="0"/>
              <a:t> </a:t>
            </a:r>
            <a:r>
              <a:rPr lang="en-US" sz="1600" dirty="0" err="1" smtClean="0"/>
              <a:t>professores</a:t>
            </a:r>
            <a:r>
              <a:rPr lang="en-US" sz="1600" dirty="0" smtClean="0"/>
              <a:t> e </a:t>
            </a:r>
            <a:r>
              <a:rPr lang="en-US" sz="1600" dirty="0" err="1" smtClean="0"/>
              <a:t>professoras</a:t>
            </a:r>
            <a:r>
              <a:rPr lang="en-US" sz="1600" dirty="0" smtClean="0"/>
              <a:t> </a:t>
            </a:r>
            <a:r>
              <a:rPr lang="en-US" sz="1600" dirty="0" err="1" smtClean="0"/>
              <a:t>trabalham</a:t>
            </a:r>
            <a:r>
              <a:rPr lang="en-US" sz="1600" dirty="0" smtClean="0"/>
              <a:t> </a:t>
            </a:r>
            <a:r>
              <a:rPr lang="en-US" sz="1600" dirty="0" err="1" smtClean="0"/>
              <a:t>pouco</a:t>
            </a:r>
            <a:r>
              <a:rPr lang="en-US" sz="1600" dirty="0" smtClean="0"/>
              <a:t>, </a:t>
            </a:r>
            <a:r>
              <a:rPr lang="en-US" sz="1600" dirty="0" err="1" smtClean="0"/>
              <a:t>têm</a:t>
            </a:r>
            <a:r>
              <a:rPr lang="en-US" sz="1600" dirty="0" smtClean="0"/>
              <a:t> </a:t>
            </a:r>
            <a:r>
              <a:rPr lang="en-US" sz="1600" dirty="0" err="1" smtClean="0"/>
              <a:t>muitas</a:t>
            </a:r>
            <a:r>
              <a:rPr lang="en-US" sz="1600" dirty="0" smtClean="0"/>
              <a:t> </a:t>
            </a:r>
            <a:r>
              <a:rPr lang="en-US" sz="1600" dirty="0" err="1" smtClean="0"/>
              <a:t>férias</a:t>
            </a:r>
            <a:r>
              <a:rPr lang="en-US" sz="1600" dirty="0" smtClean="0"/>
              <a:t>, </a:t>
            </a:r>
            <a:r>
              <a:rPr lang="en-US" sz="1600" dirty="0" err="1" smtClean="0"/>
              <a:t>faltam</a:t>
            </a:r>
            <a:r>
              <a:rPr lang="en-US" sz="1600" dirty="0" smtClean="0"/>
              <a:t> </a:t>
            </a:r>
            <a:r>
              <a:rPr lang="en-US" sz="1600" dirty="0" err="1" smtClean="0"/>
              <a:t>muito</a:t>
            </a:r>
            <a:r>
              <a:rPr lang="en-US" sz="1600" dirty="0" smtClean="0"/>
              <a:t> e </a:t>
            </a:r>
            <a:r>
              <a:rPr lang="en-US" sz="1600" dirty="0" err="1" smtClean="0"/>
              <a:t>não</a:t>
            </a:r>
            <a:r>
              <a:rPr lang="en-US" sz="1600" dirty="0" smtClean="0"/>
              <a:t> </a:t>
            </a:r>
            <a:r>
              <a:rPr lang="en-US" sz="1600" dirty="0" err="1" smtClean="0"/>
              <a:t>prestam</a:t>
            </a:r>
            <a:r>
              <a:rPr lang="en-US" sz="1600" dirty="0" smtClean="0"/>
              <a:t> </a:t>
            </a:r>
            <a:r>
              <a:rPr lang="en-US" sz="1600" dirty="0" err="1" smtClean="0"/>
              <a:t>contas</a:t>
            </a:r>
            <a:r>
              <a:rPr lang="en-US" sz="1600" dirty="0" smtClean="0"/>
              <a:t> do </a:t>
            </a:r>
            <a:r>
              <a:rPr lang="en-US" sz="1600" dirty="0" err="1" smtClean="0"/>
              <a:t>que</a:t>
            </a:r>
            <a:r>
              <a:rPr lang="en-US" sz="1600" dirty="0" smtClean="0"/>
              <a:t> </a:t>
            </a:r>
            <a:r>
              <a:rPr lang="en-US" sz="1600" dirty="0" err="1" smtClean="0"/>
              <a:t>fazem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err="1" smtClean="0"/>
              <a:t>Exposição</a:t>
            </a:r>
            <a:r>
              <a:rPr lang="en-US" sz="1600" dirty="0" smtClean="0"/>
              <a:t> à </a:t>
            </a:r>
            <a:r>
              <a:rPr lang="en-US" sz="1600" dirty="0" err="1" smtClean="0"/>
              <a:t>oponião</a:t>
            </a:r>
            <a:r>
              <a:rPr lang="en-US" sz="1600" dirty="0" smtClean="0"/>
              <a:t> </a:t>
            </a:r>
            <a:r>
              <a:rPr lang="en-US" sz="1600" dirty="0" err="1" smtClean="0"/>
              <a:t>pública</a:t>
            </a:r>
            <a:r>
              <a:rPr lang="en-US" sz="1600" dirty="0" smtClean="0"/>
              <a:t>;</a:t>
            </a:r>
          </a:p>
          <a:p>
            <a:pPr lvl="2" algn="just"/>
            <a:r>
              <a:rPr lang="en-US" sz="1600" dirty="0" err="1" smtClean="0"/>
              <a:t>Não</a:t>
            </a:r>
            <a:r>
              <a:rPr lang="en-US" sz="1600" dirty="0" smtClean="0"/>
              <a:t> </a:t>
            </a:r>
            <a:r>
              <a:rPr lang="en-US" sz="1600" dirty="0" err="1" smtClean="0"/>
              <a:t>possuí</a:t>
            </a:r>
            <a:r>
              <a:rPr lang="en-US" sz="1600" dirty="0" smtClean="0"/>
              <a:t> </a:t>
            </a:r>
            <a:r>
              <a:rPr lang="en-US" sz="1600" dirty="0" err="1" smtClean="0"/>
              <a:t>grande</a:t>
            </a:r>
            <a:r>
              <a:rPr lang="en-US" sz="1600" dirty="0" smtClean="0"/>
              <a:t> “</a:t>
            </a:r>
            <a:r>
              <a:rPr lang="en-US" sz="1600" dirty="0" err="1" smtClean="0"/>
              <a:t>consciência</a:t>
            </a:r>
            <a:r>
              <a:rPr lang="en-US" sz="1600" dirty="0" smtClean="0"/>
              <a:t> de </a:t>
            </a:r>
            <a:r>
              <a:rPr lang="en-US" sz="1600" dirty="0" err="1" smtClean="0"/>
              <a:t>classe</a:t>
            </a:r>
            <a:r>
              <a:rPr lang="en-US" sz="1600" dirty="0" smtClean="0"/>
              <a:t>” (</a:t>
            </a:r>
            <a:r>
              <a:rPr lang="en-US" sz="1600" dirty="0" err="1" smtClean="0"/>
              <a:t>segunda</a:t>
            </a:r>
            <a:r>
              <a:rPr lang="en-US" sz="1600" dirty="0" smtClean="0"/>
              <a:t> </a:t>
            </a:r>
            <a:r>
              <a:rPr lang="en-US" sz="1600" dirty="0" err="1" smtClean="0"/>
              <a:t>escolha</a:t>
            </a:r>
            <a:r>
              <a:rPr lang="en-US" sz="1600" dirty="0" smtClean="0"/>
              <a:t>);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0478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4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241</Template>
  <TotalTime>816</TotalTime>
  <Words>1985</Words>
  <Application>Microsoft Office PowerPoint</Application>
  <PresentationFormat>Apresentação na tela (16:9)</PresentationFormat>
  <Paragraphs>160</Paragraphs>
  <Slides>26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0" baseType="lpstr">
      <vt:lpstr>Arial</vt:lpstr>
      <vt:lpstr>Calibri</vt:lpstr>
      <vt:lpstr>Wingdings</vt:lpstr>
      <vt:lpstr>241</vt:lpstr>
      <vt:lpstr>SOBRE A PROFISSÃO DOCENTE</vt:lpstr>
      <vt:lpstr>PROFISSIONALIDADE</vt:lpstr>
      <vt:lpstr>Apresentação do PowerPoint</vt:lpstr>
      <vt:lpstr>Critérios para categorização das profissões no campo da educação:</vt:lpstr>
      <vt:lpstr>Funções com responsabilidades relacionadas com a educação:</vt:lpstr>
      <vt:lpstr>Apresentação do PowerPoint</vt:lpstr>
      <vt:lpstr>Apresentação do PowerPoint</vt:lpstr>
      <vt:lpstr>Causas do pouco elevado grau de profissionalidade da profissão docente (aborgadem-atributos):</vt:lpstr>
      <vt:lpstr>Apresentação do PowerPoint</vt:lpstr>
      <vt:lpstr>Apresentação do PowerPoint</vt:lpstr>
      <vt:lpstr>Apresentação do PowerPoint</vt:lpstr>
      <vt:lpstr>IDENTIDADE</vt:lpstr>
      <vt:lpstr>Apresentação do PowerPoint</vt:lpstr>
      <vt:lpstr>Apresentação do PowerPoint</vt:lpstr>
      <vt:lpstr>Apresentação do PowerPoint</vt:lpstr>
      <vt:lpstr>Apresentação do PowerPoint</vt:lpstr>
      <vt:lpstr>Profissionalismo docente associado a um conteúdo cognitivo-prático, ético e pessoal:</vt:lpstr>
      <vt:lpstr>Apresentação do PowerPoint</vt:lpstr>
      <vt:lpstr>QUALIDADE</vt:lpstr>
      <vt:lpstr>O reformismo educacional e as marcas do neoliberalismo:</vt:lpstr>
      <vt:lpstr>Apresentação do PowerPoint</vt:lpstr>
      <vt:lpstr>Apresentação do PowerPoint</vt:lpstr>
      <vt:lpstr>Apresentação do PowerPoint</vt:lpstr>
      <vt:lpstr>AVALIAÇÃO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coordenacao</dc:creator>
  <cp:lastModifiedBy>XXX</cp:lastModifiedBy>
  <cp:revision>48</cp:revision>
  <dcterms:created xsi:type="dcterms:W3CDTF">2016-02-02T19:55:12Z</dcterms:created>
  <dcterms:modified xsi:type="dcterms:W3CDTF">2017-10-23T14:15:21Z</dcterms:modified>
</cp:coreProperties>
</file>