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039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6A7-C6FC-4D70-BF4A-D9D860E4A2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08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6A7-C6FC-4D70-BF4A-D9D860E4A2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64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C36A7-C6FC-4D70-BF4A-D9D860E4A29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30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29" b="74686"/>
          <a:stretch/>
        </p:blipFill>
        <p:spPr>
          <a:xfrm>
            <a:off x="0" y="6241774"/>
            <a:ext cx="12192000" cy="61622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686"/>
          <a:stretch/>
        </p:blipFill>
        <p:spPr>
          <a:xfrm>
            <a:off x="0" y="0"/>
            <a:ext cx="12192000" cy="1736035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2193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FFC36A7-C6FC-4D70-BF4A-D9D860E4A29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555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41681"/>
            <a:ext cx="9144000" cy="2387600"/>
          </a:xfrm>
        </p:spPr>
        <p:txBody>
          <a:bodyPr>
            <a:normAutofit/>
          </a:bodyPr>
          <a:lstStyle/>
          <a:p>
            <a:r>
              <a:rPr lang="pt-BR" sz="4800" b="1" dirty="0" smtClean="0"/>
              <a:t>LICENCIATURA EM CIÊNCIAS SOCIAIS E ENSINO DE SOCIOLOGIA: ENTRE O BALANÇO E O RELATO</a:t>
            </a:r>
            <a:endParaRPr lang="pt-BR" sz="48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395411"/>
            <a:ext cx="9144000" cy="929621"/>
          </a:xfrm>
        </p:spPr>
        <p:txBody>
          <a:bodyPr/>
          <a:lstStyle/>
          <a:p>
            <a:r>
              <a:rPr lang="pt-BR" dirty="0" smtClean="0"/>
              <a:t>Prof. </a:t>
            </a:r>
            <a:r>
              <a:rPr lang="pt-BR" dirty="0" smtClean="0"/>
              <a:t>Jordânia de Araújo Souza</a:t>
            </a:r>
            <a:endParaRPr lang="pt-BR" dirty="0" smtClean="0"/>
          </a:p>
          <a:p>
            <a:r>
              <a:rPr lang="pt-BR" smtClean="0"/>
              <a:t>(</a:t>
            </a:r>
            <a:r>
              <a:rPr lang="pt-BR" smtClean="0">
                <a:solidFill>
                  <a:srgbClr val="FF0000"/>
                </a:solidFill>
              </a:rPr>
              <a:t>jordania.souza@yahoo.com.br</a:t>
            </a:r>
            <a:r>
              <a:rPr lang="pt-B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01118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8565" y="219353"/>
            <a:ext cx="10950388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LICENCIATURA OU A FORMAÇÃO DO PROFESSOR DE SOCIOLOGIA/CIÊNCIAS SOCIAIS:</a:t>
            </a:r>
            <a:endParaRPr lang="pt-BR" sz="4000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 criação a Universidade de São Paulo (1934), e pensando especificamente o contexto da Faculdade de Filosofia, Ciências e Letras (FFCL), não tinha como propósito central, a formação de professores;</a:t>
            </a:r>
          </a:p>
          <a:p>
            <a:pPr lvl="1" algn="just"/>
            <a:r>
              <a:rPr lang="pt-BR" dirty="0" smtClean="0"/>
              <a:t>“[...]uma </a:t>
            </a:r>
            <a:r>
              <a:rPr lang="pt-BR" dirty="0"/>
              <a:t>instituição dedicada aos </a:t>
            </a:r>
            <a:r>
              <a:rPr lang="pt-BR" i="1" dirty="0" smtClean="0"/>
              <a:t>altos estudos </a:t>
            </a:r>
            <a:r>
              <a:rPr lang="pt-BR" dirty="0"/>
              <a:t>em quaisquer ramos da filosofia, ciências e </a:t>
            </a:r>
            <a:r>
              <a:rPr lang="pt-BR" dirty="0" smtClean="0"/>
              <a:t>letras” (Ibidem);</a:t>
            </a:r>
          </a:p>
          <a:p>
            <a:pPr lvl="1" algn="just"/>
            <a:r>
              <a:rPr lang="pt-BR" dirty="0" smtClean="0"/>
              <a:t>O Instituto de Educação, integrado a USP em 1934, manteve-se separado (oferta de curso de formação de professores para a escola secundária);</a:t>
            </a:r>
          </a:p>
          <a:p>
            <a:pPr marL="457200" lvl="1" indent="0"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Constituição de uma relação </a:t>
            </a:r>
            <a:r>
              <a:rPr lang="pt-BR" dirty="0"/>
              <a:t>difícil entre o bacharelado e a </a:t>
            </a:r>
            <a:r>
              <a:rPr lang="pt-BR" dirty="0" smtClean="0"/>
              <a:t>licenciatura – constituição de cursos </a:t>
            </a:r>
            <a:r>
              <a:rPr lang="pt-BR" dirty="0"/>
              <a:t>com objetivos diversos: um forma pesquisadores ou técnicos </a:t>
            </a:r>
            <a:r>
              <a:rPr lang="pt-BR" dirty="0" smtClean="0"/>
              <a:t>e o </a:t>
            </a:r>
            <a:r>
              <a:rPr lang="pt-BR" dirty="0"/>
              <a:t>outro forma </a:t>
            </a:r>
            <a:r>
              <a:rPr lang="pt-BR" dirty="0" smtClean="0"/>
              <a:t>professores;</a:t>
            </a:r>
          </a:p>
          <a:p>
            <a:pPr lvl="1" algn="just"/>
            <a:r>
              <a:rPr lang="pt-BR" dirty="0" smtClean="0"/>
              <a:t>Existência de um desequilíbrio entre </a:t>
            </a:r>
            <a:r>
              <a:rPr lang="pt-BR" dirty="0"/>
              <a:t>a formação do bacharel e a do </a:t>
            </a:r>
            <a:r>
              <a:rPr lang="pt-BR" dirty="0" smtClean="0"/>
              <a:t>licenciado (Em verdade, seria impossível legalmente </a:t>
            </a:r>
            <a:r>
              <a:rPr lang="pt-BR" dirty="0"/>
              <a:t>licenciar-se sem concluir o </a:t>
            </a:r>
            <a:r>
              <a:rPr lang="pt-BR" dirty="0" smtClean="0"/>
              <a:t>bacharelado);</a:t>
            </a:r>
          </a:p>
          <a:p>
            <a:pPr lvl="1" algn="just"/>
            <a:r>
              <a:rPr lang="pt-BR" dirty="0" smtClean="0"/>
              <a:t>Identificação de uma situação problemática, na qual se encontra </a:t>
            </a:r>
            <a:r>
              <a:rPr lang="pt-BR" dirty="0"/>
              <a:t>a formação de </a:t>
            </a:r>
            <a:r>
              <a:rPr lang="pt-BR" dirty="0" smtClean="0"/>
              <a:t>professores;</a:t>
            </a:r>
          </a:p>
        </p:txBody>
      </p:sp>
    </p:spTree>
    <p:extLst>
      <p:ext uri="{BB962C8B-B14F-4D97-AF65-F5344CB8AC3E}">
        <p14:creationId xmlns:p14="http://schemas.microsoft.com/office/powerpoint/2010/main" val="4040484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Autofit/>
          </a:bodyPr>
          <a:lstStyle/>
          <a:p>
            <a:pPr lvl="1" algn="just"/>
            <a:r>
              <a:rPr lang="pt-BR" sz="2800" dirty="0" smtClean="0"/>
              <a:t>Algumas colocações interessantes:</a:t>
            </a:r>
          </a:p>
          <a:p>
            <a:pPr lvl="2" algn="just"/>
            <a:r>
              <a:rPr lang="pt-BR" sz="2400" dirty="0" smtClean="0"/>
              <a:t>Segundo Moraes, a impressão que pode, em muitos casos, construída é a de que, “[...] quando </a:t>
            </a:r>
            <a:r>
              <a:rPr lang="pt-BR" sz="2400" dirty="0"/>
              <a:t>os </a:t>
            </a:r>
            <a:r>
              <a:rPr lang="pt-BR" sz="2400" dirty="0" smtClean="0"/>
              <a:t>professores clamam </a:t>
            </a:r>
            <a:r>
              <a:rPr lang="pt-BR" sz="2400" dirty="0"/>
              <a:t>por </a:t>
            </a:r>
            <a:r>
              <a:rPr lang="pt-BR" sz="2400" dirty="0" smtClean="0"/>
              <a:t>‘conteúdos </a:t>
            </a:r>
            <a:r>
              <a:rPr lang="pt-BR" sz="2400" dirty="0"/>
              <a:t>programáticos </a:t>
            </a:r>
            <a:r>
              <a:rPr lang="pt-BR" sz="2400" dirty="0" smtClean="0"/>
              <a:t>mínimos’ </a:t>
            </a:r>
            <a:r>
              <a:rPr lang="pt-BR" sz="2400" dirty="0"/>
              <a:t>de sociologia ou </a:t>
            </a:r>
            <a:r>
              <a:rPr lang="pt-BR" sz="2400" dirty="0" smtClean="0"/>
              <a:t>material didático </a:t>
            </a:r>
            <a:r>
              <a:rPr lang="pt-BR" sz="2400" dirty="0"/>
              <a:t>adequado, acabam por manifestar uma formação deficiente para </a:t>
            </a:r>
            <a:r>
              <a:rPr lang="pt-BR" sz="2400" dirty="0" smtClean="0"/>
              <a:t>o exercício </a:t>
            </a:r>
            <a:r>
              <a:rPr lang="pt-BR" sz="2400" dirty="0"/>
              <a:t>do magistério em nível </a:t>
            </a:r>
            <a:r>
              <a:rPr lang="pt-BR" sz="2400" dirty="0" smtClean="0"/>
              <a:t>médio” (Idem, p. 14);</a:t>
            </a:r>
            <a:endParaRPr lang="pt-BR" sz="9600" dirty="0" smtClean="0"/>
          </a:p>
          <a:p>
            <a:pPr lvl="2" algn="just"/>
            <a:r>
              <a:rPr lang="pt-BR" sz="2400" dirty="0" smtClean="0"/>
              <a:t>O problema da “excelência do bacharelado” e sua impossibilidade de resolução dos problemas da licenciatura;</a:t>
            </a:r>
          </a:p>
          <a:p>
            <a:pPr lvl="2" algn="just"/>
            <a:r>
              <a:rPr lang="pt-BR" sz="2400" dirty="0" smtClean="0"/>
              <a:t>É preciso considerar que na </a:t>
            </a:r>
            <a:r>
              <a:rPr lang="pt-BR" sz="2400" dirty="0"/>
              <a:t>atual legislação e </a:t>
            </a:r>
            <a:r>
              <a:rPr lang="pt-BR" sz="2400" dirty="0" smtClean="0"/>
              <a:t>diretrizes curriculares </a:t>
            </a:r>
            <a:r>
              <a:rPr lang="pt-BR" sz="2400" dirty="0"/>
              <a:t>há uma explícita referência aos conteúdos de formação do </a:t>
            </a:r>
            <a:r>
              <a:rPr lang="pt-BR" sz="2400" dirty="0" smtClean="0"/>
              <a:t>licenciado e </a:t>
            </a:r>
            <a:r>
              <a:rPr lang="pt-BR" sz="2400" dirty="0"/>
              <a:t>uma recorrente alusão a conteúdos da educação básica a </a:t>
            </a:r>
            <a:r>
              <a:rPr lang="pt-BR" sz="2400" dirty="0" smtClean="0"/>
              <a:t>serem incluídos </a:t>
            </a:r>
            <a:r>
              <a:rPr lang="pt-BR" sz="2400" dirty="0"/>
              <a:t>no </a:t>
            </a:r>
            <a:r>
              <a:rPr lang="pt-BR" sz="2400" dirty="0" smtClean="0"/>
              <a:t>curso;</a:t>
            </a:r>
          </a:p>
        </p:txBody>
      </p:sp>
    </p:spTree>
    <p:extLst>
      <p:ext uri="{BB962C8B-B14F-4D97-AF65-F5344CB8AC3E}">
        <p14:creationId xmlns:p14="http://schemas.microsoft.com/office/powerpoint/2010/main" val="2070306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Autofit/>
          </a:bodyPr>
          <a:lstStyle/>
          <a:p>
            <a:pPr lvl="1" algn="just"/>
            <a:r>
              <a:rPr lang="pt-BR" dirty="0" smtClean="0"/>
              <a:t>Para Moraes (2003, p. 16), a melhoria dos cursos de licenciatura em ciências sociais, perpassa a implementação de reformas profundas e radicais, pautas na integração de três áreas de conhecimento (teóricos e práticos), consideradas necessárias a formação do professor da educação básica: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pt-BR" sz="2200" u="sng" dirty="0" smtClean="0"/>
              <a:t>Conhecimentos específicos</a:t>
            </a:r>
            <a:r>
              <a:rPr lang="pt-BR" sz="2200" dirty="0" smtClean="0"/>
              <a:t>: no caso das ciências sociais, sociologia, antropologia, ciência </a:t>
            </a:r>
            <a:r>
              <a:rPr lang="pt-BR" sz="2200" dirty="0"/>
              <a:t>política, metodologia da pesquisa, obrigatórias e </a:t>
            </a:r>
            <a:r>
              <a:rPr lang="pt-BR" sz="2200" dirty="0" smtClean="0"/>
              <a:t>optativas, gerais </a:t>
            </a:r>
            <a:r>
              <a:rPr lang="pt-BR" sz="2200" dirty="0"/>
              <a:t>e </a:t>
            </a:r>
            <a:r>
              <a:rPr lang="pt-BR" sz="2200" dirty="0" smtClean="0"/>
              <a:t>especiais;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pt-BR" sz="2200" u="sng" dirty="0" smtClean="0"/>
              <a:t>Conhecimentos </a:t>
            </a:r>
            <a:r>
              <a:rPr lang="pt-BR" sz="2200" u="sng" dirty="0"/>
              <a:t>pedagógicos</a:t>
            </a:r>
            <a:r>
              <a:rPr lang="pt-BR" sz="2200" dirty="0"/>
              <a:t>: formação em disciplinas que tomam o </a:t>
            </a:r>
            <a:r>
              <a:rPr lang="pt-BR" sz="2200" dirty="0" smtClean="0"/>
              <a:t>fenômeno educacional </a:t>
            </a:r>
            <a:r>
              <a:rPr lang="pt-BR" sz="2200" dirty="0"/>
              <a:t>e escolar como objeto, psicologia, história, </a:t>
            </a:r>
            <a:r>
              <a:rPr lang="pt-BR" sz="2200" dirty="0" smtClean="0"/>
              <a:t>filosofia, sociologia </a:t>
            </a:r>
            <a:r>
              <a:rPr lang="pt-BR" sz="2200" dirty="0"/>
              <a:t>da educação e políticas educacionais e gestão </a:t>
            </a:r>
            <a:r>
              <a:rPr lang="pt-BR" sz="2200" dirty="0" smtClean="0"/>
              <a:t>escolar;</a:t>
            </a:r>
          </a:p>
          <a:p>
            <a:pPr marL="1371600" lvl="2" indent="-457200" algn="just">
              <a:buFont typeface="+mj-lt"/>
              <a:buAutoNum type="alphaLcParenR"/>
            </a:pPr>
            <a:r>
              <a:rPr lang="pt-BR" sz="2200" u="sng" dirty="0" smtClean="0"/>
              <a:t>Conhecimentos </a:t>
            </a:r>
            <a:r>
              <a:rPr lang="pt-BR" sz="2200" u="sng" dirty="0"/>
              <a:t>metodológicos e epistemológicos sobre o ensino</a:t>
            </a:r>
            <a:r>
              <a:rPr lang="pt-BR" sz="2200" dirty="0"/>
              <a:t>: </a:t>
            </a:r>
            <a:r>
              <a:rPr lang="pt-BR" sz="2200" dirty="0" smtClean="0"/>
              <a:t>conjunto de </a:t>
            </a:r>
            <a:r>
              <a:rPr lang="pt-BR" sz="2200" dirty="0"/>
              <a:t>disciplinas de integração entre (1) e (2) que tratam de </a:t>
            </a:r>
            <a:r>
              <a:rPr lang="pt-BR" sz="2200" dirty="0" smtClean="0"/>
              <a:t>conteúdos, didáticas </a:t>
            </a:r>
            <a:r>
              <a:rPr lang="pt-BR" sz="2200" dirty="0"/>
              <a:t>e pesquisas sobre o ensino de ciências sociais para a </a:t>
            </a:r>
            <a:r>
              <a:rPr lang="pt-BR" sz="2200" dirty="0" smtClean="0"/>
              <a:t>educação básica;</a:t>
            </a:r>
          </a:p>
        </p:txBody>
      </p:sp>
    </p:spTree>
    <p:extLst>
      <p:ext uri="{BB962C8B-B14F-4D97-AF65-F5344CB8AC3E}">
        <p14:creationId xmlns:p14="http://schemas.microsoft.com/office/powerpoint/2010/main" val="1155200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33128"/>
          </a:xfrm>
        </p:spPr>
        <p:txBody>
          <a:bodyPr>
            <a:noAutofit/>
          </a:bodyPr>
          <a:lstStyle/>
          <a:p>
            <a:pPr lvl="1" algn="just"/>
            <a:r>
              <a:rPr lang="pt-BR" sz="2800" dirty="0" smtClean="0"/>
              <a:t>Em relação aos conhecimentos metodológicos e epistemológicos sobre o ensino é preciso considerar:</a:t>
            </a:r>
          </a:p>
          <a:p>
            <a:pPr marL="1428750" lvl="2" indent="-514350" algn="just">
              <a:buFont typeface="+mj-lt"/>
              <a:buAutoNum type="romanUcPeriod"/>
            </a:pPr>
            <a:r>
              <a:rPr lang="pt-BR" sz="2400" dirty="0" smtClean="0"/>
              <a:t>“[...] os ‘conteúdos </a:t>
            </a:r>
            <a:r>
              <a:rPr lang="pt-BR" sz="2400" dirty="0"/>
              <a:t>definidos para a educação </a:t>
            </a:r>
            <a:r>
              <a:rPr lang="pt-BR" sz="2400" dirty="0" smtClean="0"/>
              <a:t>básica’ </a:t>
            </a:r>
            <a:r>
              <a:rPr lang="pt-BR" sz="2400" dirty="0"/>
              <a:t>não </a:t>
            </a:r>
            <a:r>
              <a:rPr lang="pt-BR" sz="2400" dirty="0" smtClean="0"/>
              <a:t>podem ser </a:t>
            </a:r>
            <a:r>
              <a:rPr lang="pt-BR" sz="2400" dirty="0"/>
              <a:t>pensados separadamente de uma </a:t>
            </a:r>
            <a:r>
              <a:rPr lang="pt-BR" sz="2400" dirty="0" smtClean="0"/>
              <a:t>‘epistemologia’ </a:t>
            </a:r>
            <a:r>
              <a:rPr lang="pt-BR" sz="2400" dirty="0"/>
              <a:t>própria das </a:t>
            </a:r>
            <a:r>
              <a:rPr lang="pt-BR" sz="2400" dirty="0" smtClean="0"/>
              <a:t>ciências que </a:t>
            </a:r>
            <a:r>
              <a:rPr lang="pt-BR" sz="2400" dirty="0"/>
              <a:t>dão origem às disciplinas escolares; que essa epistemologia, </a:t>
            </a:r>
            <a:r>
              <a:rPr lang="pt-BR" sz="2400" dirty="0" smtClean="0"/>
              <a:t>embora fundamente</a:t>
            </a:r>
            <a:r>
              <a:rPr lang="pt-BR" sz="2400" dirty="0"/>
              <a:t>, não se confunde com a metodologia do ensino da </a:t>
            </a:r>
            <a:r>
              <a:rPr lang="pt-BR" sz="2400" dirty="0" smtClean="0"/>
              <a:t>disciplina escolar</a:t>
            </a:r>
            <a:r>
              <a:rPr lang="pt-BR" sz="2400" dirty="0"/>
              <a:t>; que as pesquisas sobre o ensino das disciplinas escolares </a:t>
            </a:r>
            <a:r>
              <a:rPr lang="pt-BR" sz="2400" dirty="0" smtClean="0"/>
              <a:t>devem fazer </a:t>
            </a:r>
            <a:r>
              <a:rPr lang="pt-BR" sz="2400" dirty="0"/>
              <a:t>parte de programas de pós-graduação </a:t>
            </a:r>
            <a:r>
              <a:rPr lang="pt-BR" sz="2400" dirty="0" err="1" smtClean="0"/>
              <a:t>interunidades</a:t>
            </a:r>
            <a:r>
              <a:rPr lang="pt-BR" sz="2400" dirty="0" smtClean="0"/>
              <a:t>” (Idem, p. 14);</a:t>
            </a:r>
          </a:p>
          <a:p>
            <a:pPr marL="1428750" lvl="2" indent="-514350" algn="just">
              <a:buFont typeface="+mj-lt"/>
              <a:buAutoNum type="romanUcPeriod"/>
            </a:pPr>
            <a:r>
              <a:rPr lang="pt-BR" sz="2400" dirty="0" smtClean="0"/>
              <a:t>“[...] a curto </a:t>
            </a:r>
            <a:r>
              <a:rPr lang="pt-BR" sz="2400" dirty="0"/>
              <a:t>prazo não se pode alterar o nome consagrado de </a:t>
            </a:r>
            <a:r>
              <a:rPr lang="pt-BR" sz="2400" dirty="0" smtClean="0"/>
              <a:t>‘sociologia’ para a </a:t>
            </a:r>
            <a:r>
              <a:rPr lang="pt-BR" sz="2400" dirty="0"/>
              <a:t>disciplina do ensino médio, pode-se iniciar o processo de mudança </a:t>
            </a:r>
            <a:r>
              <a:rPr lang="pt-BR" sz="2400" dirty="0" smtClean="0"/>
              <a:t>para, por </a:t>
            </a:r>
            <a:r>
              <a:rPr lang="pt-BR" sz="2400" dirty="0"/>
              <a:t>exemplo, </a:t>
            </a:r>
            <a:r>
              <a:rPr lang="pt-BR" sz="2400" dirty="0" smtClean="0"/>
              <a:t>‘ciências sociais’ </a:t>
            </a:r>
            <a:r>
              <a:rPr lang="pt-BR" sz="2400" dirty="0"/>
              <a:t>como muitos vêm solicitando há </a:t>
            </a:r>
            <a:r>
              <a:rPr lang="pt-BR" sz="2400" dirty="0" smtClean="0"/>
              <a:t>algum tempo</a:t>
            </a:r>
            <a:r>
              <a:rPr lang="pt-BR" sz="2400" dirty="0"/>
              <a:t>, mas não podemos condicionar nada a essa </a:t>
            </a:r>
            <a:r>
              <a:rPr lang="pt-BR" sz="2400" dirty="0" smtClean="0"/>
              <a:t>mudança” (Ibidem);</a:t>
            </a:r>
            <a:endParaRPr lang="pt-BR" sz="88000" dirty="0" smtClean="0"/>
          </a:p>
        </p:txBody>
      </p:sp>
    </p:spTree>
    <p:extLst>
      <p:ext uri="{BB962C8B-B14F-4D97-AF65-F5344CB8AC3E}">
        <p14:creationId xmlns:p14="http://schemas.microsoft.com/office/powerpoint/2010/main" val="3941249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8565" y="219353"/>
            <a:ext cx="10950388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O QUE FICA:</a:t>
            </a:r>
            <a:endParaRPr lang="pt-BR" sz="4000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2202141"/>
            <a:ext cx="10977282" cy="3499410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Necessidade de reconhecimento de que o ensino de sociologia deve ter um espaço de reflexão junto a comunidade de cientistas sociais;</a:t>
            </a:r>
          </a:p>
          <a:p>
            <a:pPr marL="0" indent="0" algn="just">
              <a:buNone/>
            </a:pPr>
            <a:endParaRPr lang="pt-BR" sz="3200" dirty="0" smtClean="0"/>
          </a:p>
          <a:p>
            <a:pPr algn="just"/>
            <a:r>
              <a:rPr lang="pt-BR" sz="3200" dirty="0" smtClean="0"/>
              <a:t>É preciso que se compreenda que a </a:t>
            </a:r>
            <a:r>
              <a:rPr lang="pt-BR" sz="3200" dirty="0"/>
              <a:t>formação do professor de sociologia </a:t>
            </a:r>
            <a:r>
              <a:rPr lang="pt-BR" sz="3200" dirty="0" smtClean="0"/>
              <a:t>no ensino médio </a:t>
            </a:r>
            <a:r>
              <a:rPr lang="pt-BR" sz="3200" dirty="0"/>
              <a:t>é tarefa </a:t>
            </a:r>
            <a:r>
              <a:rPr lang="pt-BR" sz="3200" dirty="0" smtClean="0"/>
              <a:t>também dos </a:t>
            </a:r>
            <a:r>
              <a:rPr lang="pt-BR" sz="3200" dirty="0"/>
              <a:t>professores dos cursos superiores de ciências </a:t>
            </a:r>
            <a:r>
              <a:rPr lang="pt-BR" sz="3200" dirty="0" smtClean="0"/>
              <a:t>sociais</a:t>
            </a:r>
            <a:r>
              <a:rPr lang="pt-BR" sz="3200" dirty="0"/>
              <a:t>;</a:t>
            </a:r>
            <a:endParaRPr lang="pt-BR" sz="3200" dirty="0" smtClean="0"/>
          </a:p>
        </p:txBody>
      </p:sp>
    </p:spTree>
    <p:extLst>
      <p:ext uri="{BB962C8B-B14F-4D97-AF65-F5344CB8AC3E}">
        <p14:creationId xmlns:p14="http://schemas.microsoft.com/office/powerpoint/2010/main" val="1113055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QUESTÃO FINAL: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171114" y="2334289"/>
            <a:ext cx="784977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Em que isso é importante, quando pensamos a prática/formação docente?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7990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31294" y="5187686"/>
            <a:ext cx="332935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DÚVIDAS?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8428892" y="5187686"/>
            <a:ext cx="354271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QUESTÕES?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846366" y="2066999"/>
            <a:ext cx="65227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CONTRIBUIÇÕES?</a:t>
            </a:r>
            <a:endParaRPr lang="pt-BR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184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8565" y="219353"/>
            <a:ext cx="10950388" cy="1325563"/>
          </a:xfrm>
        </p:spPr>
        <p:txBody>
          <a:bodyPr/>
          <a:lstStyle/>
          <a:p>
            <a:r>
              <a:rPr lang="pt-BR" dirty="0" smtClean="0"/>
              <a:t>ASPECTOS GERAIS: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Os debates em torno da inclusão da disciplina sociologia:</a:t>
            </a:r>
          </a:p>
          <a:p>
            <a:pPr lvl="1" algn="just"/>
            <a:r>
              <a:rPr lang="pt-BR" dirty="0" smtClean="0"/>
              <a:t>Argumentos contra </a:t>
            </a:r>
            <a:r>
              <a:rPr lang="pt-BR" dirty="0"/>
              <a:t>e </a:t>
            </a:r>
            <a:r>
              <a:rPr lang="pt-BR" dirty="0" smtClean="0"/>
              <a:t>contra-argumentos a favor (falta </a:t>
            </a:r>
            <a:r>
              <a:rPr lang="pt-BR" dirty="0"/>
              <a:t>de especialistas, custos para o erário público, </a:t>
            </a:r>
            <a:r>
              <a:rPr lang="pt-BR" dirty="0" smtClean="0"/>
              <a:t>autonomia das </a:t>
            </a:r>
            <a:r>
              <a:rPr lang="pt-BR" dirty="0"/>
              <a:t>escolas, falta de definição de conteúdos mínimos, entre </a:t>
            </a:r>
            <a:r>
              <a:rPr lang="pt-BR" dirty="0" smtClean="0"/>
              <a:t>outros);</a:t>
            </a:r>
          </a:p>
          <a:p>
            <a:pPr lvl="1" algn="just"/>
            <a:endParaRPr lang="pt-BR" dirty="0" smtClean="0"/>
          </a:p>
          <a:p>
            <a:pPr algn="just"/>
            <a:r>
              <a:rPr lang="pt-BR" dirty="0" smtClean="0"/>
              <a:t>O tom pessoal com o qual são conduzidos os debates e as pesquisas sobre o tema:</a:t>
            </a:r>
          </a:p>
          <a:p>
            <a:pPr lvl="1" algn="just"/>
            <a:r>
              <a:rPr lang="pt-BR" dirty="0" smtClean="0"/>
              <a:t>Em geral, “[...] </a:t>
            </a:r>
            <a:r>
              <a:rPr lang="pt-BR" dirty="0"/>
              <a:t>não </a:t>
            </a:r>
            <a:r>
              <a:rPr lang="pt-BR" dirty="0" smtClean="0"/>
              <a:t>é possível </a:t>
            </a:r>
            <a:r>
              <a:rPr lang="pt-BR" dirty="0"/>
              <a:t>separar sujeito e objeto porque são </a:t>
            </a:r>
            <a:r>
              <a:rPr lang="pt-BR" dirty="0" smtClean="0"/>
              <a:t>sempre professores envolvidos com </a:t>
            </a:r>
            <a:r>
              <a:rPr lang="pt-BR" dirty="0"/>
              <a:t>o ensino de sociologia, não se caracterizando essa pesquisa </a:t>
            </a:r>
            <a:r>
              <a:rPr lang="pt-BR" dirty="0" smtClean="0"/>
              <a:t>apenas como </a:t>
            </a:r>
            <a:r>
              <a:rPr lang="pt-BR" dirty="0"/>
              <a:t>um trabalho de coleta, análise e interpretação de </a:t>
            </a:r>
            <a:r>
              <a:rPr lang="pt-BR" dirty="0" smtClean="0"/>
              <a:t>dados” (MORAES, 2003, p. 6);</a:t>
            </a:r>
          </a:p>
          <a:p>
            <a:pPr lvl="1" algn="just"/>
            <a:endParaRPr lang="pt-BR" dirty="0" smtClean="0"/>
          </a:p>
          <a:p>
            <a:pPr algn="just"/>
            <a:r>
              <a:rPr lang="pt-BR" dirty="0" smtClean="0"/>
              <a:t>Intermitência do debate, intermitência da disciplina sociologia no ensino médio brasileiro;</a:t>
            </a:r>
          </a:p>
        </p:txBody>
      </p:sp>
    </p:spTree>
    <p:extLst>
      <p:ext uri="{BB962C8B-B14F-4D97-AF65-F5344CB8AC3E}">
        <p14:creationId xmlns:p14="http://schemas.microsoft.com/office/powerpoint/2010/main" val="3338638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18564" y="1825625"/>
            <a:ext cx="10977282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200" dirty="0" smtClean="0"/>
              <a:t>Algumas das dimensões que compreendem o escopo das reflexões em torno do ensino de sociologia:</a:t>
            </a:r>
          </a:p>
          <a:p>
            <a:pPr marL="0" indent="0" algn="just">
              <a:buNone/>
            </a:pPr>
            <a:endParaRPr lang="pt-BR" sz="3200" dirty="0" smtClean="0"/>
          </a:p>
          <a:p>
            <a:pPr marL="457200" lvl="1" indent="0" algn="just">
              <a:buNone/>
            </a:pPr>
            <a:r>
              <a:rPr lang="pt-BR" sz="2800" dirty="0" smtClean="0"/>
              <a:t>“[...] intervenção</a:t>
            </a:r>
            <a:r>
              <a:rPr lang="pt-BR" sz="2800" dirty="0"/>
              <a:t>, tom pessoal, </a:t>
            </a:r>
            <a:r>
              <a:rPr lang="pt-BR" sz="2800" dirty="0" smtClean="0"/>
              <a:t>revisão do </a:t>
            </a:r>
            <a:r>
              <a:rPr lang="pt-BR" sz="2800" dirty="0"/>
              <a:t>currículo e objetivos da educação básica, denúncia da ausência </a:t>
            </a:r>
            <a:r>
              <a:rPr lang="pt-BR" sz="2800" dirty="0" smtClean="0"/>
              <a:t>de interesse </a:t>
            </a:r>
            <a:r>
              <a:rPr lang="pt-BR" sz="2800" dirty="0"/>
              <a:t>da comunidade acadêmica, bibliografia esparsa, heterogeneidade </a:t>
            </a:r>
            <a:r>
              <a:rPr lang="pt-BR" sz="2800" dirty="0" smtClean="0"/>
              <a:t>de opiniões </a:t>
            </a:r>
            <a:r>
              <a:rPr lang="pt-BR" sz="2800" dirty="0"/>
              <a:t>sobre a obrigatoriedade da disciplina, </a:t>
            </a:r>
            <a:r>
              <a:rPr lang="pt-BR" sz="2800" dirty="0" err="1" smtClean="0"/>
              <a:t>fragmentaridade</a:t>
            </a:r>
            <a:r>
              <a:rPr lang="pt-BR" sz="2800" dirty="0" smtClean="0"/>
              <a:t> </a:t>
            </a:r>
            <a:r>
              <a:rPr lang="pt-BR" sz="2800" dirty="0"/>
              <a:t>das </a:t>
            </a:r>
            <a:r>
              <a:rPr lang="pt-BR" sz="2800" dirty="0" smtClean="0"/>
              <a:t>pesquisas em </a:t>
            </a:r>
            <a:r>
              <a:rPr lang="pt-BR" sz="2800" dirty="0"/>
              <a:t>termos de dados e da capacidade de interpretação dos </a:t>
            </a:r>
            <a:r>
              <a:rPr lang="pt-BR" sz="2800" dirty="0" smtClean="0"/>
              <a:t>mesmos” (Ibidem);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592740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8565" y="219353"/>
            <a:ext cx="10950388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O ENSINO DE SOCIOLOGIA: DEBATES </a:t>
            </a:r>
            <a:r>
              <a:rPr lang="pt-BR" sz="4000" i="1" dirty="0" smtClean="0"/>
              <a:t>INTRA-CORPORIS</a:t>
            </a:r>
            <a:r>
              <a:rPr lang="pt-BR" sz="4000" dirty="0" smtClean="0"/>
              <a:t>:</a:t>
            </a:r>
            <a:endParaRPr lang="pt-BR" sz="4000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O problema do distanciamento frente ao debate sobre o ensino de ciências sociais, em geral, e sobre o campo escolar, de modo particular;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Intensa produção/publicação com foco no tema do “ensino de ciências sociais” durante o intervalo que vai da década de 1930 à década de 1960;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Arrefecimento da produção/debate depois da década de 1960;</a:t>
            </a:r>
          </a:p>
          <a:p>
            <a:pPr lvl="1" algn="just"/>
            <a:r>
              <a:rPr lang="pt-BR" dirty="0" smtClean="0"/>
              <a:t>“[...] enquanto </a:t>
            </a:r>
            <a:r>
              <a:rPr lang="pt-BR" dirty="0"/>
              <a:t>os cientistas sociais do período entre 1930 e 1960 </a:t>
            </a:r>
            <a:r>
              <a:rPr lang="pt-BR" dirty="0" smtClean="0"/>
              <a:t>viam ‘a </a:t>
            </a:r>
            <a:r>
              <a:rPr lang="pt-BR" dirty="0"/>
              <a:t>importância da sua institucionalização nas escolas, como fator de </a:t>
            </a:r>
            <a:r>
              <a:rPr lang="pt-BR" dirty="0" smtClean="0"/>
              <a:t>consolidação dessas </a:t>
            </a:r>
            <a:r>
              <a:rPr lang="pt-BR" dirty="0"/>
              <a:t>ciências no </a:t>
            </a:r>
            <a:r>
              <a:rPr lang="pt-BR" dirty="0" smtClean="0"/>
              <a:t>país’, </a:t>
            </a:r>
            <a:r>
              <a:rPr lang="pt-BR" dirty="0"/>
              <a:t>para os cientistas sociais posteriores às </a:t>
            </a:r>
            <a:r>
              <a:rPr lang="pt-BR" dirty="0" smtClean="0"/>
              <a:t>décadas de </a:t>
            </a:r>
            <a:r>
              <a:rPr lang="pt-BR" dirty="0"/>
              <a:t>1930 a 1960, </a:t>
            </a:r>
            <a:r>
              <a:rPr lang="pt-BR" dirty="0" smtClean="0"/>
              <a:t>‘a </a:t>
            </a:r>
            <a:r>
              <a:rPr lang="pt-BR" dirty="0"/>
              <a:t>expansão e a consolidação dessas ciências, no Brasil, </a:t>
            </a:r>
            <a:r>
              <a:rPr lang="pt-BR" dirty="0" smtClean="0"/>
              <a:t>não possui </a:t>
            </a:r>
            <a:r>
              <a:rPr lang="pt-BR" dirty="0"/>
              <a:t>vínculos com a institucionalização no campo </a:t>
            </a:r>
            <a:r>
              <a:rPr lang="pt-BR" dirty="0" smtClean="0"/>
              <a:t>escolar’”(Idem, p. 9);</a:t>
            </a:r>
          </a:p>
          <a:p>
            <a:pPr lvl="1" algn="just"/>
            <a:r>
              <a:rPr lang="pt-BR" dirty="0" smtClean="0"/>
              <a:t>Ideia de uma hierarquia estabelecida entre </a:t>
            </a:r>
            <a:r>
              <a:rPr lang="pt-BR" dirty="0"/>
              <a:t>os campos escolar e acadêmico-científico, de modo que </a:t>
            </a:r>
            <a:r>
              <a:rPr lang="pt-BR" dirty="0" smtClean="0"/>
              <a:t>o primeiro é percebido como </a:t>
            </a:r>
            <a:r>
              <a:rPr lang="pt-BR" i="1" dirty="0"/>
              <a:t>inferior </a:t>
            </a:r>
            <a:r>
              <a:rPr lang="pt-BR" dirty="0"/>
              <a:t>e </a:t>
            </a:r>
            <a:r>
              <a:rPr lang="pt-BR" dirty="0" smtClean="0"/>
              <a:t>o segundo como </a:t>
            </a:r>
            <a:r>
              <a:rPr lang="pt-BR" i="1" dirty="0" smtClean="0"/>
              <a:t>superior</a:t>
            </a:r>
            <a:r>
              <a:rPr lang="pt-BR" dirty="0" smtClean="0"/>
              <a:t> (</a:t>
            </a:r>
            <a:r>
              <a:rPr lang="pt-BR" dirty="0" err="1" smtClean="0"/>
              <a:t>Bourdieu</a:t>
            </a:r>
            <a:r>
              <a:rPr lang="pt-BR" dirty="0" smtClean="0"/>
              <a:t>)</a:t>
            </a:r>
            <a:r>
              <a:rPr lang="pt-BR" i="1" dirty="0" smtClean="0"/>
              <a:t>;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74003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18564" y="1825625"/>
            <a:ext cx="10977282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3200" dirty="0" smtClean="0"/>
              <a:t>Processo de desvalorização da educação como objeto ou campo de atuação no âmbito das ciências sociais, principalmente, quando nos referimos ao nível básico;</a:t>
            </a:r>
          </a:p>
          <a:p>
            <a:pPr marL="0" indent="0" algn="just">
              <a:buNone/>
            </a:pPr>
            <a:endParaRPr lang="pt-BR" sz="3200" dirty="0"/>
          </a:p>
          <a:p>
            <a:pPr algn="just"/>
            <a:r>
              <a:rPr lang="pt-BR" sz="3200" dirty="0" smtClean="0"/>
              <a:t>(Re)Construção de uma trajetória (parcial):</a:t>
            </a:r>
          </a:p>
          <a:p>
            <a:pPr lvl="1" algn="just"/>
            <a:r>
              <a:rPr lang="pt-BR" dirty="0" smtClean="0"/>
              <a:t>Relatório final do V Congresso Nacional de Sociólogos (1984):</a:t>
            </a:r>
          </a:p>
          <a:p>
            <a:pPr lvl="2" algn="just"/>
            <a:r>
              <a:rPr lang="pt-BR" dirty="0" smtClean="0"/>
              <a:t>Combate a desvalorização do sociólogo como professor de ensino de primeiro e segundo graus;</a:t>
            </a:r>
          </a:p>
          <a:p>
            <a:pPr lvl="2" algn="just"/>
            <a:r>
              <a:rPr lang="pt-BR" dirty="0" smtClean="0"/>
              <a:t>Defesa da criação nos cursos de ciências sociais de bacharelado, para as faculdades que só tenham licenciatura ou mesmo a extinção dos cursos que não possibilitem o bacharelado;</a:t>
            </a:r>
          </a:p>
        </p:txBody>
      </p:sp>
    </p:spTree>
    <p:extLst>
      <p:ext uri="{BB962C8B-B14F-4D97-AF65-F5344CB8AC3E}">
        <p14:creationId xmlns:p14="http://schemas.microsoft.com/office/powerpoint/2010/main" val="562292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97541" y="1825625"/>
            <a:ext cx="11178987" cy="435133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/>
            <a:r>
              <a:rPr lang="pt-BR" sz="2000" dirty="0" smtClean="0"/>
              <a:t>XII Congresso Nacional de Sociólogos (2002):</a:t>
            </a:r>
          </a:p>
          <a:p>
            <a:pPr lvl="2" algn="just"/>
            <a:r>
              <a:rPr lang="pt-BR" sz="1800" dirty="0" smtClean="0"/>
              <a:t>“Só bacharéis” </a:t>
            </a:r>
            <a:r>
              <a:rPr lang="pt-BR" sz="1800" dirty="0" smtClean="0">
                <a:solidFill>
                  <a:srgbClr val="FF0000"/>
                </a:solidFill>
              </a:rPr>
              <a:t>X</a:t>
            </a:r>
            <a:r>
              <a:rPr lang="pt-BR" sz="1800" dirty="0" smtClean="0"/>
              <a:t> “só licenciados”:</a:t>
            </a:r>
          </a:p>
          <a:p>
            <a:pPr lvl="2" algn="just"/>
            <a:r>
              <a:rPr lang="pt-BR" sz="1800" dirty="0" smtClean="0"/>
              <a:t>“Só licenciados” não seriam sociólogos, mas “só bacharéis” poderiam ser professores de </a:t>
            </a:r>
            <a:r>
              <a:rPr lang="pt-BR" sz="1800" dirty="0"/>
              <a:t>sociologia (Lei nº 6.888/80 e Decreto nº </a:t>
            </a:r>
            <a:r>
              <a:rPr lang="pt-BR" sz="1800" dirty="0" smtClean="0"/>
              <a:t>89.531/84) – o que contradiz a legislação educacional que não garante esse direito;</a:t>
            </a:r>
          </a:p>
          <a:p>
            <a:pPr lvl="2" algn="just"/>
            <a:r>
              <a:rPr lang="pt-BR" sz="1800" dirty="0" smtClean="0"/>
              <a:t>Principal argumento defendido entre os sociólogos: o licenciado “não sabe/não pode fazer pesquisa”;</a:t>
            </a:r>
          </a:p>
          <a:p>
            <a:pPr marL="914400" lvl="2" indent="0" algn="just">
              <a:buNone/>
            </a:pPr>
            <a:endParaRPr lang="pt-BR" sz="1800" dirty="0" smtClean="0"/>
          </a:p>
          <a:p>
            <a:pPr lvl="1" algn="just"/>
            <a:r>
              <a:rPr lang="pt-BR" sz="2000" dirty="0" smtClean="0"/>
              <a:t>As titulações de pós-graduação:</a:t>
            </a:r>
          </a:p>
          <a:p>
            <a:pPr lvl="2" algn="just"/>
            <a:r>
              <a:rPr lang="pt-BR" sz="1800" dirty="0"/>
              <a:t>Apenas </a:t>
            </a:r>
            <a:r>
              <a:rPr lang="pt-BR" sz="1800" dirty="0" smtClean="0"/>
              <a:t>a </a:t>
            </a:r>
            <a:r>
              <a:rPr lang="pt-BR" sz="1800" dirty="0"/>
              <a:t>de livre docência refere-se </a:t>
            </a:r>
            <a:r>
              <a:rPr lang="pt-BR" sz="1800" dirty="0" smtClean="0"/>
              <a:t>explicitamente à </a:t>
            </a:r>
            <a:r>
              <a:rPr lang="pt-BR" sz="1800" dirty="0"/>
              <a:t>função de </a:t>
            </a:r>
            <a:r>
              <a:rPr lang="pt-BR" sz="1800" dirty="0" smtClean="0"/>
              <a:t>professor (passa por prova didática);</a:t>
            </a:r>
          </a:p>
          <a:p>
            <a:pPr lvl="2" algn="just"/>
            <a:r>
              <a:rPr lang="pt-BR" sz="1800" dirty="0" smtClean="0"/>
              <a:t>Mestrado </a:t>
            </a:r>
            <a:r>
              <a:rPr lang="pt-BR" sz="1800" dirty="0"/>
              <a:t>e </a:t>
            </a:r>
            <a:r>
              <a:rPr lang="pt-BR" sz="1800" dirty="0" smtClean="0"/>
              <a:t>doutorado não </a:t>
            </a:r>
            <a:r>
              <a:rPr lang="pt-BR" sz="1800" dirty="0"/>
              <a:t>conferem a habilitação de professor ao </a:t>
            </a:r>
            <a:r>
              <a:rPr lang="pt-BR" sz="1800" dirty="0" smtClean="0"/>
              <a:t>portador (titulações profissionais </a:t>
            </a:r>
            <a:r>
              <a:rPr lang="pt-BR" sz="1800" dirty="0"/>
              <a:t>de especialização </a:t>
            </a:r>
            <a:r>
              <a:rPr lang="pt-BR" sz="1800" dirty="0" smtClean="0"/>
              <a:t>técnica);</a:t>
            </a:r>
          </a:p>
          <a:p>
            <a:pPr marL="914400" lvl="2" indent="0" algn="just">
              <a:buNone/>
            </a:pPr>
            <a:endParaRPr lang="pt-BR" sz="1600" dirty="0" smtClean="0"/>
          </a:p>
          <a:p>
            <a:pPr lvl="1" algn="just"/>
            <a:r>
              <a:rPr lang="pt-BR" sz="2000" dirty="0" smtClean="0"/>
              <a:t>Conclusões a que se pode chegar:</a:t>
            </a:r>
          </a:p>
          <a:p>
            <a:pPr lvl="2" algn="just"/>
            <a:r>
              <a:rPr lang="pt-BR" sz="1800" dirty="0" smtClean="0"/>
              <a:t>“[...] a </a:t>
            </a:r>
            <a:r>
              <a:rPr lang="pt-BR" sz="1800" dirty="0"/>
              <a:t>própria universidade não reconhece a </a:t>
            </a:r>
            <a:r>
              <a:rPr lang="pt-BR" sz="1800" dirty="0" smtClean="0"/>
              <a:t>necessidade de </a:t>
            </a:r>
            <a:r>
              <a:rPr lang="pt-BR" sz="1800" dirty="0"/>
              <a:t>uma formação específica para aqueles que fazem parte de </a:t>
            </a:r>
            <a:r>
              <a:rPr lang="pt-BR" sz="1800" dirty="0" smtClean="0"/>
              <a:t>seus quadros</a:t>
            </a:r>
            <a:r>
              <a:rPr lang="pt-BR" sz="1800" dirty="0"/>
              <a:t>. Como se fosse suficiente ser pesquisador para ser </a:t>
            </a:r>
            <a:r>
              <a:rPr lang="pt-BR" sz="1800" dirty="0" smtClean="0"/>
              <a:t>professor” (Idem, p. 10);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4086170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8565" y="219353"/>
            <a:ext cx="10950388" cy="1325563"/>
          </a:xfrm>
        </p:spPr>
        <p:txBody>
          <a:bodyPr>
            <a:normAutofit/>
          </a:bodyPr>
          <a:lstStyle/>
          <a:p>
            <a:pPr algn="just"/>
            <a:r>
              <a:rPr lang="pt-BR" sz="4000" dirty="0" smtClean="0"/>
              <a:t>O ENSINO DE SOCIOLOGIA: CONTEÚDOS PROGRAMÁTICOS E MATERIAL DIDÁTICO:</a:t>
            </a:r>
            <a:endParaRPr lang="pt-BR" sz="4000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O debate sobre ensino de sociologia e a busca por definição de programas e material didático para a disciplina;</a:t>
            </a:r>
          </a:p>
          <a:p>
            <a:pPr marL="0" indent="0" algn="just">
              <a:buNone/>
            </a:pP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intermitência dos debates/presença </a:t>
            </a:r>
            <a:r>
              <a:rPr lang="pt-BR" dirty="0" smtClean="0"/>
              <a:t>da sociologia </a:t>
            </a:r>
            <a:r>
              <a:rPr lang="pt-BR" dirty="0"/>
              <a:t>no ensino </a:t>
            </a:r>
            <a:r>
              <a:rPr lang="pt-BR" dirty="0" smtClean="0"/>
              <a:t>médio, também deve ser responsabilizada pela </a:t>
            </a:r>
            <a:r>
              <a:rPr lang="pt-BR" dirty="0"/>
              <a:t>dificuldade de </a:t>
            </a:r>
            <a:r>
              <a:rPr lang="pt-BR" dirty="0" smtClean="0"/>
              <a:t>consolidação de </a:t>
            </a:r>
            <a:r>
              <a:rPr lang="pt-BR" dirty="0"/>
              <a:t>programas e materiais didáticos, </a:t>
            </a:r>
            <a:r>
              <a:rPr lang="pt-BR" dirty="0" smtClean="0"/>
              <a:t>assim </a:t>
            </a:r>
            <a:r>
              <a:rPr lang="pt-BR" dirty="0"/>
              <a:t>como de sua renovação </a:t>
            </a:r>
            <a:r>
              <a:rPr lang="pt-BR" dirty="0" smtClean="0"/>
              <a:t>ou aperfeiçoamento (“o eterno retorno ao ponto de partida”;</a:t>
            </a:r>
          </a:p>
          <a:p>
            <a:pPr marL="0" indent="0">
              <a:buNone/>
            </a:pPr>
            <a:endParaRPr lang="pt-BR" sz="2200" dirty="0" smtClean="0"/>
          </a:p>
          <a:p>
            <a:pPr lvl="1"/>
            <a:r>
              <a:rPr lang="pt-BR" dirty="0" smtClean="0"/>
              <a:t>!930-1950 (relação entre conteúdos programáticos, objetivos de ensino de sociologia e contexto autoritário):</a:t>
            </a:r>
          </a:p>
          <a:p>
            <a:pPr lvl="2"/>
            <a:r>
              <a:rPr lang="pt-BR" dirty="0" smtClean="0"/>
              <a:t>Nas escolas normais (esforço em conferir cientificidade aos cursos de formação de professores, “ciência auxiliar na prática educativa”);</a:t>
            </a:r>
          </a:p>
          <a:p>
            <a:pPr lvl="2"/>
            <a:r>
              <a:rPr lang="pt-BR" dirty="0" smtClean="0"/>
              <a:t>Cursos preparatórios (papel de civismo e civilidade, mistura de ideias científicos e valores nacionalistas);</a:t>
            </a:r>
          </a:p>
          <a:p>
            <a:pPr lvl="2"/>
            <a:r>
              <a:rPr lang="pt-BR" dirty="0" smtClean="0"/>
              <a:t>Escolas cristãs (normatização social, conciliação entre os dogmas religiosos e alguns pressupostos da nova disciplina);</a:t>
            </a:r>
          </a:p>
          <a:p>
            <a:pPr lvl="2"/>
            <a:r>
              <a:rPr lang="pt-BR" dirty="0" smtClean="0"/>
              <a:t>Relação com o processo de legitimação da sociologia e das ciências sociais no campo intelectual brasileiro;</a:t>
            </a:r>
          </a:p>
        </p:txBody>
      </p:sp>
    </p:spTree>
    <p:extLst>
      <p:ext uri="{BB962C8B-B14F-4D97-AF65-F5344CB8AC3E}">
        <p14:creationId xmlns:p14="http://schemas.microsoft.com/office/powerpoint/2010/main" val="3478635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rmAutofit/>
          </a:bodyPr>
          <a:lstStyle/>
          <a:p>
            <a:pPr lvl="1" algn="just"/>
            <a:r>
              <a:rPr lang="pt-BR" dirty="0" smtClean="0"/>
              <a:t>Com </a:t>
            </a:r>
            <a:r>
              <a:rPr lang="pt-BR" dirty="0"/>
              <a:t>a Lei nº 7.044/82, o </a:t>
            </a:r>
            <a:r>
              <a:rPr lang="pt-BR" dirty="0" smtClean="0"/>
              <a:t>que tornou possível o retorno </a:t>
            </a:r>
            <a:r>
              <a:rPr lang="pt-BR" dirty="0"/>
              <a:t>da sociologia ao segundo </a:t>
            </a:r>
            <a:r>
              <a:rPr lang="pt-BR" dirty="0" smtClean="0"/>
              <a:t>grau, se desenvolveram </a:t>
            </a:r>
            <a:r>
              <a:rPr lang="pt-BR" dirty="0"/>
              <a:t>novos debates acerca de conteúdos e materiais </a:t>
            </a:r>
            <a:r>
              <a:rPr lang="pt-BR" dirty="0" smtClean="0"/>
              <a:t>didáticos:</a:t>
            </a:r>
          </a:p>
          <a:p>
            <a:pPr lvl="2" algn="just"/>
            <a:r>
              <a:rPr lang="pt-BR" sz="2200" dirty="0" smtClean="0"/>
              <a:t>Constatação da indefinição de programas e da inexistência de material didático;</a:t>
            </a:r>
          </a:p>
          <a:p>
            <a:pPr lvl="2" algn="just"/>
            <a:r>
              <a:rPr lang="pt-BR" sz="2200" dirty="0" smtClean="0"/>
              <a:t>Como entre os anos de 1942 e 1982, a sociologia esteve fora ou foi apenas opcional nos cursos secundário e de segundo grau, não se registram incentivos a elaboração de propostas programáticas ou livros didáticos;</a:t>
            </a:r>
          </a:p>
          <a:p>
            <a:pPr lvl="2" algn="just"/>
            <a:r>
              <a:rPr lang="pt-BR" sz="2200" dirty="0" smtClean="0"/>
              <a:t>Os livros disponibilizados ou eram desatualizados ou inadequados ao ensino secundário;</a:t>
            </a:r>
          </a:p>
          <a:p>
            <a:pPr lvl="2" algn="just"/>
            <a:r>
              <a:rPr lang="pt-BR" sz="2200" dirty="0"/>
              <a:t>A “proposta” da Coordenadoria de Estudos e Normas Pedagógicas (</a:t>
            </a:r>
            <a:r>
              <a:rPr lang="pt-BR" sz="2200" dirty="0" err="1"/>
              <a:t>Cenp</a:t>
            </a:r>
            <a:r>
              <a:rPr lang="pt-BR" sz="2200" dirty="0"/>
              <a:t>) de 1986 – “enciclopedismo sofisticado” (variedade de questões ou temas frente a absoluta falta de materiais didáticos – recorte da bibliografia mais recente quase toda em nível superior);</a:t>
            </a:r>
          </a:p>
        </p:txBody>
      </p:sp>
    </p:spTree>
    <p:extLst>
      <p:ext uri="{BB962C8B-B14F-4D97-AF65-F5344CB8AC3E}">
        <p14:creationId xmlns:p14="http://schemas.microsoft.com/office/powerpoint/2010/main" val="1477024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8564" y="1825625"/>
            <a:ext cx="10977282" cy="4351338"/>
          </a:xfrm>
        </p:spPr>
        <p:txBody>
          <a:bodyPr>
            <a:normAutofit/>
          </a:bodyPr>
          <a:lstStyle/>
          <a:p>
            <a:pPr lvl="1" algn="just"/>
            <a:r>
              <a:rPr lang="pt-BR" dirty="0" smtClean="0"/>
              <a:t>A campanha pela volta da sociologia no ensino médio (1998) e o clamor por programas e materiais didáticos:</a:t>
            </a:r>
          </a:p>
          <a:p>
            <a:pPr lvl="2" algn="just"/>
            <a:r>
              <a:rPr lang="pt-BR" sz="2200" dirty="0" smtClean="0"/>
              <a:t>Obviamente, propostas de programas foram produzidas desde, pelo menos, 1986; e livros didáticos também, algumas dezenas (enciclopédicos, temático ou de história da sociologia);</a:t>
            </a:r>
          </a:p>
          <a:p>
            <a:pPr lvl="2" algn="just"/>
            <a:endParaRPr lang="pt-BR" sz="2200" dirty="0"/>
          </a:p>
          <a:p>
            <a:pPr lvl="1" algn="just"/>
            <a:r>
              <a:rPr lang="pt-BR" dirty="0" smtClean="0"/>
              <a:t>Questões fundamentais em relação a consolidação legítima e eficiente de programas e materiais de didáticos (condicionamento a dois direcionamentos):</a:t>
            </a:r>
          </a:p>
          <a:p>
            <a:pPr lvl="2" algn="just"/>
            <a:r>
              <a:rPr lang="pt-BR" dirty="0" smtClean="0"/>
              <a:t>Reconhecimento por parte da </a:t>
            </a:r>
            <a:r>
              <a:rPr lang="pt-BR" dirty="0"/>
              <a:t>comunidade de cientistas sociais </a:t>
            </a:r>
            <a:r>
              <a:rPr lang="pt-BR" dirty="0" smtClean="0"/>
              <a:t>da área </a:t>
            </a:r>
            <a:r>
              <a:rPr lang="pt-BR" dirty="0"/>
              <a:t>de </a:t>
            </a:r>
            <a:r>
              <a:rPr lang="pt-BR" dirty="0" smtClean="0"/>
              <a:t>pesquisa em </a:t>
            </a:r>
            <a:r>
              <a:rPr lang="pt-BR" dirty="0"/>
              <a:t>Ensino de </a:t>
            </a:r>
            <a:r>
              <a:rPr lang="pt-BR" dirty="0" smtClean="0"/>
              <a:t>Sociologia/Ciências Sociais, </a:t>
            </a:r>
            <a:r>
              <a:rPr lang="pt-BR" dirty="0"/>
              <a:t>com </a:t>
            </a:r>
            <a:r>
              <a:rPr lang="pt-BR" dirty="0" smtClean="0"/>
              <a:t>espaços </a:t>
            </a:r>
            <a:r>
              <a:rPr lang="pt-BR" dirty="0"/>
              <a:t>para debates e divulgação </a:t>
            </a:r>
            <a:r>
              <a:rPr lang="pt-BR" dirty="0" smtClean="0"/>
              <a:t>de pesquisas </a:t>
            </a:r>
            <a:r>
              <a:rPr lang="pt-BR" dirty="0"/>
              <a:t>nos seus fóruns e para a publicação em sua imprensa </a:t>
            </a:r>
            <a:r>
              <a:rPr lang="pt-BR" dirty="0" smtClean="0"/>
              <a:t>periódica;</a:t>
            </a:r>
            <a:endParaRPr lang="pt-BR" sz="5400" dirty="0"/>
          </a:p>
          <a:p>
            <a:pPr lvl="2" algn="just"/>
            <a:r>
              <a:rPr lang="pt-BR" dirty="0" smtClean="0"/>
              <a:t>“Superação </a:t>
            </a:r>
            <a:r>
              <a:rPr lang="pt-BR" dirty="0"/>
              <a:t>do modelo atual de formação do professor de sociologia, </a:t>
            </a:r>
            <a:r>
              <a:rPr lang="pt-BR" dirty="0" smtClean="0"/>
              <a:t>com integração </a:t>
            </a:r>
            <a:r>
              <a:rPr lang="pt-BR" dirty="0"/>
              <a:t>efetiva entre bacharelado e </a:t>
            </a:r>
            <a:r>
              <a:rPr lang="pt-BR" dirty="0" smtClean="0"/>
              <a:t>licenciatura” (Idem, p. 13);</a:t>
            </a:r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079382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1721</Words>
  <Application>Microsoft Office PowerPoint</Application>
  <PresentationFormat>Widescreen</PresentationFormat>
  <Paragraphs>88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do Office</vt:lpstr>
      <vt:lpstr>LICENCIATURA EM CIÊNCIAS SOCIAIS E ENSINO DE SOCIOLOGIA: ENTRE O BALANÇO E O RELATO</vt:lpstr>
      <vt:lpstr>ASPECTOS GERAIS:</vt:lpstr>
      <vt:lpstr>Apresentação do PowerPoint</vt:lpstr>
      <vt:lpstr>O ENSINO DE SOCIOLOGIA: DEBATES INTRA-CORPORIS:</vt:lpstr>
      <vt:lpstr>Apresentação do PowerPoint</vt:lpstr>
      <vt:lpstr>Apresentação do PowerPoint</vt:lpstr>
      <vt:lpstr>O ENSINO DE SOCIOLOGIA: CONTEÚDOS PROGRAMÁTICOS E MATERIAL DIDÁTICO:</vt:lpstr>
      <vt:lpstr>Apresentação do PowerPoint</vt:lpstr>
      <vt:lpstr>Apresentação do PowerPoint</vt:lpstr>
      <vt:lpstr>LICENCIATURA OU A FORMAÇÃO DO PROFESSOR DE SOCIOLOGIA/CIÊNCIAS SOCIAIS:</vt:lpstr>
      <vt:lpstr>Apresentação do PowerPoint</vt:lpstr>
      <vt:lpstr>Apresentação do PowerPoint</vt:lpstr>
      <vt:lpstr>Apresentação do PowerPoint</vt:lpstr>
      <vt:lpstr>O QUE FICA:</vt:lpstr>
      <vt:lpstr>QUESTÃO FINAL: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Julio</dc:creator>
  <cp:lastModifiedBy>XXX</cp:lastModifiedBy>
  <cp:revision>27</cp:revision>
  <dcterms:created xsi:type="dcterms:W3CDTF">2016-04-05T22:54:40Z</dcterms:created>
  <dcterms:modified xsi:type="dcterms:W3CDTF">2017-10-23T14:15:55Z</dcterms:modified>
</cp:coreProperties>
</file>