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Templateswise.com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276872"/>
            <a:ext cx="7772400" cy="794519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NAME OF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924944"/>
            <a:ext cx="6400800" cy="622920"/>
          </a:xfrm>
        </p:spPr>
        <p:txBody>
          <a:bodyPr>
            <a:no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Company Name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E680C-9814-4802-B617-371584C288EE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D2278-97AC-4A92-8578-E83F60026AE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467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- Templateswise.com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95736" y="274638"/>
            <a:ext cx="6491064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195736" y="1600200"/>
            <a:ext cx="6491064" cy="4525963"/>
          </a:xfrm>
        </p:spPr>
        <p:txBody>
          <a:bodyPr/>
          <a:lstStyle/>
          <a:p>
            <a:pPr lvl="0"/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E680C-9814-4802-B617-371584C288EE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D2278-97AC-4A92-8578-E83F60026AE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2751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2 - Templateswise.com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2060848"/>
            <a:ext cx="8229600" cy="4065315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E680C-9814-4802-B617-371584C288EE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D2278-97AC-4A92-8578-E83F60026AE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612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3 - Templateswise.com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2060848"/>
            <a:ext cx="8229600" cy="4065315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E680C-9814-4802-B617-371584C288EE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D2278-97AC-4A92-8578-E83F60026AE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0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E680C-9814-4802-B617-371584C288EE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D2278-97AC-4A92-8578-E83F60026AE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251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66329"/>
            <a:ext cx="7772400" cy="201865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UNIVERSIDADE: ENSINO, PESQUISA E FORMAÇÃO DOCENTE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33056"/>
            <a:ext cx="6400800" cy="1080120"/>
          </a:xfrm>
        </p:spPr>
        <p:txBody>
          <a:bodyPr/>
          <a:lstStyle/>
          <a:p>
            <a:r>
              <a:rPr lang="en-US" sz="3200" dirty="0" err="1" smtClean="0"/>
              <a:t>Profa</a:t>
            </a:r>
            <a:r>
              <a:rPr lang="en-US" sz="3200" dirty="0" smtClean="0"/>
              <a:t>. </a:t>
            </a:r>
            <a:r>
              <a:rPr lang="en-US" sz="3200" dirty="0" err="1" smtClean="0"/>
              <a:t>Jordânia</a:t>
            </a:r>
            <a:r>
              <a:rPr lang="en-US" sz="3200" dirty="0" smtClean="0"/>
              <a:t> de A. Souza</a:t>
            </a:r>
            <a:endParaRPr lang="en-US" sz="3200" dirty="0" smtClean="0"/>
          </a:p>
          <a:p>
            <a:r>
              <a:rPr lang="en-US" sz="2400" dirty="0" smtClean="0"/>
              <a:t>(</a:t>
            </a:r>
            <a:r>
              <a:rPr lang="en-US" sz="2400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jordania.souza@yahoo.com.br</a:t>
            </a:r>
            <a:r>
              <a:rPr lang="en-US" sz="2400" dirty="0" smtClean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8184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988840"/>
            <a:ext cx="8784976" cy="4869160"/>
          </a:xfrm>
        </p:spPr>
        <p:txBody>
          <a:bodyPr>
            <a:no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A </a:t>
            </a:r>
            <a:r>
              <a:rPr lang="pt-BR" sz="2400" i="1" dirty="0" smtClean="0">
                <a:solidFill>
                  <a:schemeClr val="bg2">
                    <a:lumMod val="10000"/>
                  </a:schemeClr>
                </a:solidFill>
              </a:rPr>
              <a:t>Universidade </a:t>
            </a:r>
            <a:r>
              <a:rPr lang="pt-BR" sz="2400" i="1" dirty="0">
                <a:solidFill>
                  <a:schemeClr val="bg2">
                    <a:lumMod val="10000"/>
                  </a:schemeClr>
                </a:solidFill>
              </a:rPr>
              <a:t>de São Paulo 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(USP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) – 1934: a 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mais bem-sucedida 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universidade brasileira (realizou pesquisas);</a:t>
            </a:r>
            <a:endParaRPr lang="pt-BR" sz="2400" dirty="0">
              <a:solidFill>
                <a:schemeClr val="bg2">
                  <a:lumMod val="10000"/>
                </a:schemeClr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Fruto 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da articulação das elites políticas, econômicas e 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intelectuais paulistas 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em reação a derrota da Revolução Constitucionalista 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de 1932;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O 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objetivo maior na criação não só da USP, 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mas também 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da </a:t>
            </a:r>
            <a:r>
              <a:rPr lang="pt-BR" sz="2400" i="1" dirty="0">
                <a:solidFill>
                  <a:schemeClr val="bg2">
                    <a:lumMod val="10000"/>
                  </a:schemeClr>
                </a:solidFill>
              </a:rPr>
              <a:t>Escola Livre de Sociologia e Política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 (ELSP) era prioritariamente 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político: formar 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uma elite dirigente para conduzir os destinos do 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país;</a:t>
            </a:r>
          </a:p>
          <a:p>
            <a:pPr marL="1200150" lvl="1" indent="-457200" algn="just">
              <a:buFont typeface="Arial" panose="020B0604020202020204" pitchFamily="34" charset="0"/>
              <a:buChar char="•"/>
            </a:pPr>
            <a:r>
              <a:rPr lang="pt-BR" sz="2000" u="sng" dirty="0">
                <a:solidFill>
                  <a:schemeClr val="bg2">
                    <a:lumMod val="10000"/>
                  </a:schemeClr>
                </a:solidFill>
              </a:rPr>
              <a:t>A </a:t>
            </a:r>
            <a:r>
              <a:rPr lang="pt-BR" sz="2000" u="sng" dirty="0" smtClean="0">
                <a:solidFill>
                  <a:schemeClr val="bg2">
                    <a:lumMod val="10000"/>
                  </a:schemeClr>
                </a:solidFill>
              </a:rPr>
              <a:t>USP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: formação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de pesquisadores e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elites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intelectuais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(secundariamente: formação de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professores para o ensino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secundário);</a:t>
            </a:r>
          </a:p>
          <a:p>
            <a:pPr marL="1200150" lvl="1" indent="-457200" algn="just">
              <a:buFont typeface="Arial" panose="020B0604020202020204" pitchFamily="34" charset="0"/>
              <a:buChar char="•"/>
            </a:pPr>
            <a:r>
              <a:rPr lang="pt-BR" sz="2000" u="sng" dirty="0" smtClean="0">
                <a:solidFill>
                  <a:schemeClr val="bg2">
                    <a:lumMod val="10000"/>
                  </a:schemeClr>
                </a:solidFill>
              </a:rPr>
              <a:t>A ELSP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: formação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do “técnico com competência administrativa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” para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ocupar cargos tanto na burocracia do Estado como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na empresa privada;</a:t>
            </a:r>
            <a:endParaRPr lang="pt-BR" sz="20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0619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988840"/>
            <a:ext cx="8784976" cy="4869160"/>
          </a:xfrm>
        </p:spPr>
        <p:txBody>
          <a:bodyPr>
            <a:no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A 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USP tinha como referência o modelo alemão de 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universidade;</a:t>
            </a:r>
          </a:p>
          <a:p>
            <a:pPr marL="1200150" lvl="1" indent="-45720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Compromisso com uma formação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que ultrapassasse a mera graduação especializada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e profissionalizante – tarefa a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ser conduzida pela </a:t>
            </a:r>
            <a:r>
              <a:rPr lang="pt-BR" sz="2000" i="1" dirty="0">
                <a:solidFill>
                  <a:schemeClr val="bg2">
                    <a:lumMod val="10000"/>
                  </a:schemeClr>
                </a:solidFill>
              </a:rPr>
              <a:t>Faculdade de Filosofia </a:t>
            </a:r>
            <a:r>
              <a:rPr lang="pt-BR" sz="2000" i="1" dirty="0" smtClean="0">
                <a:solidFill>
                  <a:schemeClr val="bg2">
                    <a:lumMod val="10000"/>
                  </a:schemeClr>
                </a:solidFill>
              </a:rPr>
              <a:t>Ciências e </a:t>
            </a:r>
            <a:r>
              <a:rPr lang="pt-BR" sz="2000" i="1" dirty="0">
                <a:solidFill>
                  <a:schemeClr val="bg2">
                    <a:lumMod val="10000"/>
                  </a:schemeClr>
                </a:solidFill>
              </a:rPr>
              <a:t>Letras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 (FFCL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);</a:t>
            </a:r>
          </a:p>
          <a:p>
            <a:pPr marL="1200150" lvl="1" indent="-45720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Cultivo de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um saber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desinteressado (contribuição para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o progresso da nação e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para o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enriquecimento da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educação – formação de novas elites dirigentes);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Influência também do modelo francês profissionalizante (faculdades tradicionais: direito, medicina, engenharia);</a:t>
            </a:r>
          </a:p>
        </p:txBody>
      </p:sp>
      <p:sp>
        <p:nvSpPr>
          <p:cNvPr id="4" name="Retângulo 3"/>
          <p:cNvSpPr/>
          <p:nvPr/>
        </p:nvSpPr>
        <p:spPr>
          <a:xfrm>
            <a:off x="683568" y="5478091"/>
            <a:ext cx="7920880" cy="1191269"/>
          </a:xfrm>
          <a:prstGeom prst="rect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Destaque para a participação de professores estrangeiros na USP (franceses) e na ELSP (norte-americanos) como fator crucial para promover o desenvolvimento das Ciências Sociais no Brasil;</a:t>
            </a:r>
          </a:p>
        </p:txBody>
      </p:sp>
    </p:spTree>
    <p:extLst>
      <p:ext uri="{BB962C8B-B14F-4D97-AF65-F5344CB8AC3E}">
        <p14:creationId xmlns:p14="http://schemas.microsoft.com/office/powerpoint/2010/main" val="2741032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3129211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“Na </a:t>
            </a:r>
            <a:r>
              <a:rPr lang="pt-BR" dirty="0"/>
              <a:t>prática o objetivo era criar uma instituição de ponta antenada com </a:t>
            </a:r>
            <a:r>
              <a:rPr lang="pt-BR" dirty="0" smtClean="0"/>
              <a:t>as recentes </a:t>
            </a:r>
            <a:r>
              <a:rPr lang="pt-BR" dirty="0"/>
              <a:t>teorias e métodos da ciência moderna para promover a formação </a:t>
            </a:r>
            <a:r>
              <a:rPr lang="pt-BR" dirty="0" smtClean="0"/>
              <a:t>do especialista </a:t>
            </a:r>
            <a:r>
              <a:rPr lang="pt-BR" dirty="0"/>
              <a:t>de alto nível e pesquisas </a:t>
            </a:r>
            <a:r>
              <a:rPr lang="pt-BR" dirty="0" smtClean="0"/>
              <a:t>‘desinteressadas’, </a:t>
            </a:r>
            <a:r>
              <a:rPr lang="pt-BR" dirty="0"/>
              <a:t>ou seja, formar uma </a:t>
            </a:r>
            <a:r>
              <a:rPr lang="pt-BR" dirty="0" smtClean="0"/>
              <a:t>elite intelectual (Idem, p. 46);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672258" y="5085184"/>
            <a:ext cx="7920880" cy="119126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“[...] fica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claro que a USP não tinha como objetivo central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a formação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de professores, apesar de que em seu estatuto de fundação conste que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a missão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desta universidade era formar professores para o ensino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secundário [...]” (</a:t>
            </a:r>
            <a:r>
              <a:rPr lang="pt-BR" dirty="0" err="1" smtClean="0">
                <a:solidFill>
                  <a:schemeClr val="bg2">
                    <a:lumMod val="10000"/>
                  </a:schemeClr>
                </a:solidFill>
              </a:rPr>
              <a:t>Ibdem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);</a:t>
            </a:r>
            <a:endParaRPr lang="pt-BR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092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Formação Docente e as Universidades no Brasil: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916832"/>
            <a:ext cx="8784976" cy="4752528"/>
          </a:xfrm>
        </p:spPr>
        <p:txBody>
          <a:bodyPr>
            <a:no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Uma contradição: </a:t>
            </a:r>
          </a:p>
          <a:p>
            <a:pPr marL="1200150" lvl="1" indent="-457200" algn="just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O “modelo” que fundamenta e serve de parâmetro para a maioria das universidades brasileiras, quando do surgimento destas, se centra na pesquisa e na preparação para os altos estudos, ainda que,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na maioria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das IES prevaleça as atividades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de ensino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e formação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profissional;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A concepção 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de 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“universidade 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de 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pesquisa” é que 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orienta e 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serve de referência 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para a maioria das universidades no 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país;</a:t>
            </a:r>
          </a:p>
          <a:p>
            <a:pPr marL="1200150" lvl="1" indent="-45720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Nessa concepção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de universidade a formação docente ocupa um lugar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secundário;</a:t>
            </a:r>
          </a:p>
          <a:p>
            <a:pPr marL="1200150" lvl="1" indent="-45720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No Congresso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Internacional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“Educação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: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uma agenda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urgente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” (2011), uma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das principais conclusões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dos especialistas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foi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a de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que o ambiente acadêmico considera a formação de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professores para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a educação básica uma “tarefa menor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”;</a:t>
            </a:r>
            <a:endParaRPr lang="pt-BR" sz="20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76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3129211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“</a:t>
            </a:r>
            <a:r>
              <a:rPr lang="pt-BR" dirty="0"/>
              <a:t>Nas licenciaturas [...] </a:t>
            </a:r>
            <a:r>
              <a:rPr lang="pt-BR" dirty="0" smtClean="0"/>
              <a:t>os cursos </a:t>
            </a:r>
            <a:r>
              <a:rPr lang="pt-BR" dirty="0"/>
              <a:t>giram basicamente em torno do conteúdo das áreas de referência, </a:t>
            </a:r>
            <a:r>
              <a:rPr lang="pt-BR" dirty="0" smtClean="0"/>
              <a:t>e oferecem </a:t>
            </a:r>
            <a:r>
              <a:rPr lang="pt-BR" dirty="0"/>
              <a:t>pouca atenção ao campo da Educação e das práticas em sala </a:t>
            </a:r>
            <a:r>
              <a:rPr lang="pt-BR" dirty="0" smtClean="0"/>
              <a:t>de Aula” </a:t>
            </a:r>
            <a:r>
              <a:rPr lang="pt-BR" dirty="0"/>
              <a:t>(EDUCAÇÃO: UMA AGENDA URGENTE, 2012, p. </a:t>
            </a:r>
            <a:r>
              <a:rPr lang="pt-BR" dirty="0" smtClean="0"/>
              <a:t>68 </a:t>
            </a:r>
            <a:r>
              <a:rPr lang="pt-BR" i="1" dirty="0" smtClean="0"/>
              <a:t>apud</a:t>
            </a:r>
            <a:r>
              <a:rPr lang="pt-BR" dirty="0" smtClean="0"/>
              <a:t> FREITAS, 2013, p. 47);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672258" y="5085184"/>
            <a:ext cx="7920880" cy="119126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“</a:t>
            </a:r>
            <a:r>
              <a:rPr lang="pt-BR" dirty="0">
                <a:solidFill>
                  <a:schemeClr val="accent2">
                    <a:lumMod val="50000"/>
                  </a:schemeClr>
                </a:solidFill>
              </a:rPr>
              <a:t>Mas por que o ensino e a </a:t>
            </a:r>
            <a:r>
              <a:rPr lang="pt-BR" dirty="0" smtClean="0">
                <a:solidFill>
                  <a:schemeClr val="accent2">
                    <a:lumMod val="50000"/>
                  </a:schemeClr>
                </a:solidFill>
              </a:rPr>
              <a:t>formação docente </a:t>
            </a:r>
            <a:r>
              <a:rPr lang="pt-BR" dirty="0">
                <a:solidFill>
                  <a:schemeClr val="accent2">
                    <a:lumMod val="50000"/>
                  </a:schemeClr>
                </a:solidFill>
              </a:rPr>
              <a:t>são vistos como de menor </a:t>
            </a:r>
            <a:r>
              <a:rPr lang="pt-BR" dirty="0" smtClean="0">
                <a:solidFill>
                  <a:schemeClr val="accent2">
                    <a:lumMod val="50000"/>
                  </a:schemeClr>
                </a:solidFill>
              </a:rPr>
              <a:t>importância </a:t>
            </a:r>
            <a:r>
              <a:rPr lang="pt-BR" dirty="0">
                <a:solidFill>
                  <a:schemeClr val="accent2">
                    <a:lumMod val="50000"/>
                  </a:schemeClr>
                </a:solidFill>
              </a:rPr>
              <a:t>pela academia? Quais os </a:t>
            </a:r>
            <a:r>
              <a:rPr lang="pt-BR" dirty="0" smtClean="0">
                <a:solidFill>
                  <a:schemeClr val="accent2">
                    <a:lumMod val="50000"/>
                  </a:schemeClr>
                </a:solidFill>
              </a:rPr>
              <a:t>principais fatores </a:t>
            </a:r>
            <a:r>
              <a:rPr lang="pt-BR" dirty="0">
                <a:solidFill>
                  <a:schemeClr val="accent2">
                    <a:lumMod val="50000"/>
                  </a:schemeClr>
                </a:solidFill>
              </a:rPr>
              <a:t>que explicam esse fato? Que modelos de formação docente são </a:t>
            </a:r>
            <a:r>
              <a:rPr lang="pt-BR" dirty="0" smtClean="0">
                <a:solidFill>
                  <a:schemeClr val="accent2">
                    <a:lumMod val="50000"/>
                  </a:schemeClr>
                </a:solidFill>
              </a:rPr>
              <a:t>praticados pelas </a:t>
            </a:r>
            <a:r>
              <a:rPr lang="pt-BR" dirty="0">
                <a:solidFill>
                  <a:schemeClr val="accent2">
                    <a:lumMod val="50000"/>
                  </a:schemeClr>
                </a:solidFill>
              </a:rPr>
              <a:t>universidades no Brasil</a:t>
            </a:r>
            <a:r>
              <a:rPr lang="pt-BR" dirty="0" smtClean="0">
                <a:solidFill>
                  <a:schemeClr val="accent2">
                    <a:lumMod val="50000"/>
                  </a:schemeClr>
                </a:solidFill>
              </a:rPr>
              <a:t>?” (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Idem, p. 48);</a:t>
            </a:r>
            <a:endParaRPr lang="pt-BR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339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3200" u="sng" dirty="0">
                <a:solidFill>
                  <a:schemeClr val="bg2">
                    <a:lumMod val="10000"/>
                  </a:schemeClr>
                </a:solidFill>
              </a:rPr>
              <a:t>A</a:t>
            </a:r>
            <a:r>
              <a:rPr lang="pt-BR" sz="3200" u="sng" dirty="0" smtClean="0">
                <a:solidFill>
                  <a:schemeClr val="bg2">
                    <a:lumMod val="10000"/>
                  </a:schemeClr>
                </a:solidFill>
              </a:rPr>
              <a:t>spectos </a:t>
            </a:r>
            <a:r>
              <a:rPr lang="pt-BR" sz="3200" u="sng" dirty="0">
                <a:solidFill>
                  <a:schemeClr val="bg2">
                    <a:lumMod val="10000"/>
                  </a:schemeClr>
                </a:solidFill>
              </a:rPr>
              <a:t>históricos e sociais sobre a formação e a profissão docente</a:t>
            </a:r>
            <a:r>
              <a:rPr lang="pt-BR" sz="3200" u="sng" dirty="0" smtClean="0">
                <a:solidFill>
                  <a:schemeClr val="bg2">
                    <a:lumMod val="10000"/>
                  </a:schemeClr>
                </a:solidFill>
              </a:rPr>
              <a:t>:</a:t>
            </a:r>
            <a:endParaRPr lang="pt-BR" sz="3200" u="sng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1484784"/>
            <a:ext cx="6984776" cy="5257800"/>
          </a:xfrm>
        </p:spPr>
        <p:txBody>
          <a:bodyPr>
            <a:noAutofit/>
          </a:bodyPr>
          <a:lstStyle/>
          <a:p>
            <a:pPr algn="just"/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Até o final 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da década de 1920 a formação de professores limitava-se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ao curso 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da </a:t>
            </a:r>
            <a:r>
              <a:rPr lang="pt-BR" sz="2200" i="1" dirty="0">
                <a:solidFill>
                  <a:schemeClr val="bg2">
                    <a:lumMod val="10000"/>
                  </a:schemeClr>
                </a:solidFill>
              </a:rPr>
              <a:t>Escola </a:t>
            </a:r>
            <a:r>
              <a:rPr lang="pt-BR" sz="2200" i="1" dirty="0" smtClean="0">
                <a:solidFill>
                  <a:schemeClr val="bg2">
                    <a:lumMod val="10000"/>
                  </a:schemeClr>
                </a:solidFill>
              </a:rPr>
              <a:t>Normal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 (formação de professores 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para o ensino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primário);</a:t>
            </a:r>
          </a:p>
          <a:p>
            <a:pPr algn="just"/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Existência de poucas escolas 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secundárias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e as que existiam tinham como professores bacharéis (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advogados, médicos, engenheiros), padres, ex-seminaristas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e 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até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professores primários 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ou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autodidatas;</a:t>
            </a:r>
          </a:p>
          <a:p>
            <a:pPr algn="just"/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1930: surgimento dos 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primeiros cursos de nível superior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voltados para a formação 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de professores para o ensino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secundário (cursos 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de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licenciatura – antigas </a:t>
            </a:r>
            <a:r>
              <a:rPr lang="pt-BR" sz="2200" i="1" dirty="0" smtClean="0">
                <a:solidFill>
                  <a:schemeClr val="bg2">
                    <a:lumMod val="10000"/>
                  </a:schemeClr>
                </a:solidFill>
              </a:rPr>
              <a:t>Faculdades de Filosofia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);</a:t>
            </a:r>
          </a:p>
          <a:p>
            <a:pPr algn="just"/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As licenciaturas surgiram com o modelo de formação denominado de “3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+1” (os 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bacharéis formados após três anos poderiam fazer o curso de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didática por 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um ano e obter o diploma de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licenciatura);</a:t>
            </a:r>
            <a:endParaRPr lang="pt-BR" sz="22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744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44624"/>
            <a:ext cx="6984776" cy="6741368"/>
          </a:xfrm>
        </p:spPr>
        <p:txBody>
          <a:bodyPr>
            <a:noAutofit/>
          </a:bodyPr>
          <a:lstStyle/>
          <a:p>
            <a:pPr algn="just"/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Nesse contexto, as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licenciaturas passam a ser inspiradas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a partir dos cursos de bacharelado, nos quais o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ensino do conteúdo específico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prevalece sobre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o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conhecimento pedagógico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e a formação prática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(profissão docente)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assume um papel secundário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(quando assume papel algum) – inclua-se aqui até mesmo o curso de Pedagogia;</a:t>
            </a:r>
          </a:p>
          <a:p>
            <a:pPr algn="just"/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A provação da Lei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nº 5.540/1968,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a qual promoveu o “divórcio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”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entre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as </a:t>
            </a:r>
            <a:r>
              <a:rPr lang="pt-BR" sz="2000" i="1" dirty="0">
                <a:solidFill>
                  <a:schemeClr val="bg2">
                    <a:lumMod val="10000"/>
                  </a:schemeClr>
                </a:solidFill>
              </a:rPr>
              <a:t>Faculdades de Filosofia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 e </a:t>
            </a:r>
            <a:r>
              <a:rPr lang="pt-BR" sz="2000" i="1" dirty="0">
                <a:solidFill>
                  <a:schemeClr val="bg2">
                    <a:lumMod val="10000"/>
                  </a:schemeClr>
                </a:solidFill>
              </a:rPr>
              <a:t>Faculdades de Educação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quanto a responsabilidade pela formação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dos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professores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de nível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superior;</a:t>
            </a:r>
          </a:p>
          <a:p>
            <a:pPr lvl="1" algn="just"/>
            <a:r>
              <a:rPr lang="pt-BR" sz="1800" dirty="0" smtClean="0">
                <a:solidFill>
                  <a:schemeClr val="bg2">
                    <a:lumMod val="10000"/>
                  </a:schemeClr>
                </a:solidFill>
              </a:rPr>
              <a:t>“[...] Essa </a:t>
            </a:r>
            <a:r>
              <a:rPr lang="pt-BR" sz="1800" dirty="0">
                <a:solidFill>
                  <a:schemeClr val="bg2">
                    <a:lumMod val="10000"/>
                  </a:schemeClr>
                </a:solidFill>
              </a:rPr>
              <a:t>mudança estrutural veio a provocar, no caso dos cursos de Licenciatura, uma significativa separação entre a preparação dos futuros professores no que concerne ao domínio dos conteúdos a serem ensinados – predominantemente atribuído e localizado no Instituto – e os conhecimentos próprios da fundamentação educacional e sobre o processo de ensino – quase exclusivamente concentrados nas Faculdades de Educação, dando nascimento ou fortalecendo o conflito entre os que poderiam ser considerados de </a:t>
            </a:r>
            <a:r>
              <a:rPr lang="pt-BR" sz="1800" dirty="0" err="1">
                <a:solidFill>
                  <a:schemeClr val="bg2">
                    <a:lumMod val="10000"/>
                  </a:schemeClr>
                </a:solidFill>
              </a:rPr>
              <a:t>conteudistas</a:t>
            </a:r>
            <a:r>
              <a:rPr lang="pt-BR" sz="1800" dirty="0">
                <a:solidFill>
                  <a:schemeClr val="bg2">
                    <a:lumMod val="10000"/>
                  </a:schemeClr>
                </a:solidFill>
              </a:rPr>
              <a:t> e os que poderiam ser classificados de pedagogistas, polarizando posições numa formação já marcada pelas dificuldades de entrosamento entre teoria e a </a:t>
            </a:r>
            <a:r>
              <a:rPr lang="pt-BR" sz="1800" dirty="0" smtClean="0">
                <a:solidFill>
                  <a:schemeClr val="bg2">
                    <a:lumMod val="10000"/>
                  </a:schemeClr>
                </a:solidFill>
              </a:rPr>
              <a:t>prática” </a:t>
            </a:r>
            <a:r>
              <a:rPr lang="pt-BR" sz="1800" dirty="0">
                <a:solidFill>
                  <a:schemeClr val="bg2">
                    <a:lumMod val="10000"/>
                  </a:schemeClr>
                </a:solidFill>
              </a:rPr>
              <a:t>(SILVA, </a:t>
            </a:r>
            <a:r>
              <a:rPr lang="pt-BR" sz="1800" dirty="0" smtClean="0">
                <a:solidFill>
                  <a:schemeClr val="bg2">
                    <a:lumMod val="10000"/>
                  </a:schemeClr>
                </a:solidFill>
              </a:rPr>
              <a:t>MONTEIRO, ROSA </a:t>
            </a:r>
            <a:r>
              <a:rPr lang="pt-BR" sz="1800" i="1" dirty="0">
                <a:solidFill>
                  <a:schemeClr val="bg2">
                    <a:lumMod val="10000"/>
                  </a:schemeClr>
                </a:solidFill>
              </a:rPr>
              <a:t>apud</a:t>
            </a:r>
            <a:r>
              <a:rPr lang="pt-BR" sz="1800" dirty="0">
                <a:solidFill>
                  <a:schemeClr val="bg2">
                    <a:lumMod val="10000"/>
                  </a:schemeClr>
                </a:solidFill>
              </a:rPr>
              <a:t> FREITAS, 2013, p. 49);</a:t>
            </a:r>
          </a:p>
        </p:txBody>
      </p:sp>
    </p:spTree>
    <p:extLst>
      <p:ext uri="{BB962C8B-B14F-4D97-AF65-F5344CB8AC3E}">
        <p14:creationId xmlns:p14="http://schemas.microsoft.com/office/powerpoint/2010/main" val="44869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332656"/>
            <a:ext cx="7092280" cy="6237312"/>
          </a:xfrm>
        </p:spPr>
        <p:txBody>
          <a:bodyPr>
            <a:noAutofit/>
          </a:bodyPr>
          <a:lstStyle/>
          <a:p>
            <a:pPr algn="just"/>
            <a:r>
              <a:rPr lang="pt-BR" sz="2400" dirty="0" smtClean="0"/>
              <a:t>A </a:t>
            </a:r>
            <a:r>
              <a:rPr lang="pt-BR" sz="2400" dirty="0"/>
              <a:t>fragmentação das </a:t>
            </a:r>
            <a:r>
              <a:rPr lang="pt-BR" sz="2400" i="1" dirty="0"/>
              <a:t>Faculdades </a:t>
            </a:r>
            <a:r>
              <a:rPr lang="pt-BR" sz="2400" i="1" dirty="0" smtClean="0"/>
              <a:t>de Filosofia</a:t>
            </a:r>
            <a:r>
              <a:rPr lang="pt-BR" sz="2400" dirty="0" smtClean="0"/>
              <a:t> </a:t>
            </a:r>
            <a:r>
              <a:rPr lang="pt-BR" sz="2400" dirty="0"/>
              <a:t>e criação das </a:t>
            </a:r>
            <a:r>
              <a:rPr lang="pt-BR" sz="2400" i="1" dirty="0"/>
              <a:t>Faculdades de </a:t>
            </a:r>
            <a:r>
              <a:rPr lang="pt-BR" sz="2400" i="1" dirty="0" smtClean="0"/>
              <a:t>Educação</a:t>
            </a:r>
            <a:r>
              <a:rPr lang="pt-BR" sz="2400" dirty="0" smtClean="0"/>
              <a:t>, vista como resultado  das </a:t>
            </a:r>
            <a:r>
              <a:rPr lang="pt-BR" sz="2400" dirty="0"/>
              <a:t>ações </a:t>
            </a:r>
            <a:r>
              <a:rPr lang="pt-BR" sz="2400" dirty="0" smtClean="0"/>
              <a:t>promovidas por pedagogos </a:t>
            </a:r>
            <a:r>
              <a:rPr lang="pt-BR" sz="2400" dirty="0"/>
              <a:t>do </a:t>
            </a:r>
            <a:r>
              <a:rPr lang="pt-BR" sz="2400" i="1" dirty="0"/>
              <a:t>Conselho Federal de Ed</a:t>
            </a:r>
            <a:r>
              <a:rPr lang="pt-BR" sz="2400" dirty="0"/>
              <a:t>ucação, interessados na autonomização </a:t>
            </a:r>
            <a:r>
              <a:rPr lang="pt-BR" sz="2400" dirty="0" smtClean="0"/>
              <a:t>de sua </a:t>
            </a:r>
            <a:r>
              <a:rPr lang="pt-BR" sz="2400" dirty="0"/>
              <a:t>atividade profissional no âmbito das </a:t>
            </a:r>
            <a:r>
              <a:rPr lang="pt-BR" sz="2400" dirty="0" smtClean="0"/>
              <a:t>universidades;</a:t>
            </a:r>
          </a:p>
          <a:p>
            <a:pPr lvl="1" algn="just"/>
            <a:r>
              <a:rPr lang="pt-BR" sz="1800" u="sng" dirty="0" smtClean="0"/>
              <a:t>Resultado</a:t>
            </a:r>
            <a:r>
              <a:rPr lang="pt-BR" sz="1800" dirty="0" smtClean="0"/>
              <a:t>: distanciamento </a:t>
            </a:r>
            <a:r>
              <a:rPr lang="pt-BR" sz="1800" dirty="0"/>
              <a:t>entre </a:t>
            </a:r>
            <a:r>
              <a:rPr lang="pt-BR" sz="1800" dirty="0" smtClean="0"/>
              <a:t>determinadas áreas e a educação (ex. ciências sociais);</a:t>
            </a:r>
          </a:p>
          <a:p>
            <a:pPr lvl="1" algn="just"/>
            <a:r>
              <a:rPr lang="pt-BR" sz="1800" dirty="0"/>
              <a:t>Mesmo tendo </a:t>
            </a:r>
            <a:r>
              <a:rPr lang="pt-BR" sz="1800" dirty="0" smtClean="0"/>
              <a:t>surgido legislações (ex. Diretrizes </a:t>
            </a:r>
            <a:r>
              <a:rPr lang="pt-BR" sz="1800" dirty="0"/>
              <a:t>Curriculares Nacionais para a Formação </a:t>
            </a:r>
            <a:r>
              <a:rPr lang="pt-BR" sz="1800" dirty="0" smtClean="0"/>
              <a:t>de Professores de 2002) que </a:t>
            </a:r>
            <a:r>
              <a:rPr lang="pt-BR" sz="1800" dirty="0"/>
              <a:t>visam integrar a </a:t>
            </a:r>
            <a:r>
              <a:rPr lang="pt-BR" sz="1800" dirty="0" smtClean="0"/>
              <a:t>formação disciplinar </a:t>
            </a:r>
            <a:r>
              <a:rPr lang="pt-BR" sz="1800" dirty="0"/>
              <a:t>e </a:t>
            </a:r>
            <a:r>
              <a:rPr lang="pt-BR" sz="1800" dirty="0" smtClean="0"/>
              <a:t>a voltada para a prática docente, ainda se </a:t>
            </a:r>
            <a:r>
              <a:rPr lang="pt-BR" sz="1800" dirty="0"/>
              <a:t>verifica a </a:t>
            </a:r>
            <a:r>
              <a:rPr lang="pt-BR" sz="1800" dirty="0" smtClean="0"/>
              <a:t>tendência em privilegiar o </a:t>
            </a:r>
            <a:r>
              <a:rPr lang="pt-BR" sz="1800" dirty="0"/>
              <a:t>modelo consagrado no início do século XX para </a:t>
            </a:r>
            <a:r>
              <a:rPr lang="pt-BR" sz="1800" dirty="0" smtClean="0"/>
              <a:t>as licenciaturas (“3 + 1”);</a:t>
            </a:r>
          </a:p>
          <a:p>
            <a:pPr lvl="2" algn="just"/>
            <a:r>
              <a:rPr lang="pt-BR" sz="1800" dirty="0" smtClean="0"/>
              <a:t>“[...] as </a:t>
            </a:r>
            <a:r>
              <a:rPr lang="pt-BR" sz="1800" dirty="0"/>
              <a:t>disciplinas de conteúdo específico, de responsabilidade dos </a:t>
            </a:r>
            <a:r>
              <a:rPr lang="pt-BR" sz="1800" dirty="0" smtClean="0"/>
              <a:t>institutos básicos</a:t>
            </a:r>
            <a:r>
              <a:rPr lang="pt-BR" sz="1800" dirty="0"/>
              <a:t>, continuam precedendo as disciplinas de conteúdo pedagógico </a:t>
            </a:r>
            <a:r>
              <a:rPr lang="pt-BR" sz="1800" dirty="0" smtClean="0"/>
              <a:t>e articulando-se </a:t>
            </a:r>
            <a:r>
              <a:rPr lang="pt-BR" sz="1800" dirty="0"/>
              <a:t>pouco com elas, as quais, geralmente, ficam a cargo </a:t>
            </a:r>
            <a:r>
              <a:rPr lang="pt-BR" sz="1800" dirty="0" smtClean="0"/>
              <a:t>apenas das </a:t>
            </a:r>
            <a:r>
              <a:rPr lang="pt-BR" sz="1800" dirty="0"/>
              <a:t>faculdades ou centros de </a:t>
            </a:r>
            <a:r>
              <a:rPr lang="pt-BR" sz="1800" dirty="0" smtClean="0"/>
              <a:t>educação” </a:t>
            </a:r>
            <a:r>
              <a:rPr lang="pt-BR" sz="1800" dirty="0"/>
              <a:t>(</a:t>
            </a:r>
            <a:r>
              <a:rPr lang="pt-BR" sz="1800" dirty="0" smtClean="0"/>
              <a:t>PEREIRA </a:t>
            </a:r>
            <a:r>
              <a:rPr lang="pt-BR" sz="1800" i="1" dirty="0" smtClean="0"/>
              <a:t>apud</a:t>
            </a:r>
            <a:r>
              <a:rPr lang="pt-BR" sz="1800" dirty="0" smtClean="0"/>
              <a:t> FREITAS, 2013, p. 50);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208615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44624"/>
            <a:ext cx="6984776" cy="6741368"/>
          </a:xfrm>
        </p:spPr>
        <p:txBody>
          <a:bodyPr>
            <a:noAutofit/>
          </a:bodyPr>
          <a:lstStyle/>
          <a:p>
            <a:pPr algn="just"/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Nesse sentido, a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formação docente continua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sendo desenvolvida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segundo o paradigma da racionalidade técnica (entendida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como superior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e mais importante) em relação à racionalidade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prática;</a:t>
            </a:r>
          </a:p>
          <a:p>
            <a:pPr lvl="1" algn="just"/>
            <a:r>
              <a:rPr lang="pt-BR" sz="1500" dirty="0" smtClean="0">
                <a:solidFill>
                  <a:schemeClr val="bg2">
                    <a:lumMod val="10000"/>
                  </a:schemeClr>
                </a:solidFill>
              </a:rPr>
              <a:t>Em termos da </a:t>
            </a:r>
            <a:r>
              <a:rPr lang="pt-BR" sz="1500" dirty="0">
                <a:solidFill>
                  <a:schemeClr val="bg2">
                    <a:lumMod val="10000"/>
                  </a:schemeClr>
                </a:solidFill>
              </a:rPr>
              <a:t>racionalidade técnica, o “desenvolvimento de competências profissionais </a:t>
            </a:r>
            <a:r>
              <a:rPr lang="pt-BR" sz="1500" dirty="0" smtClean="0">
                <a:solidFill>
                  <a:schemeClr val="bg2">
                    <a:lumMod val="10000"/>
                  </a:schemeClr>
                </a:solidFill>
              </a:rPr>
              <a:t>deve colocar-se </a:t>
            </a:r>
            <a:r>
              <a:rPr lang="pt-BR" sz="1500" dirty="0">
                <a:solidFill>
                  <a:schemeClr val="bg2">
                    <a:lumMod val="10000"/>
                  </a:schemeClr>
                </a:solidFill>
              </a:rPr>
              <a:t>após </a:t>
            </a:r>
            <a:r>
              <a:rPr lang="pt-BR" sz="1500" dirty="0" smtClean="0">
                <a:solidFill>
                  <a:schemeClr val="bg2">
                    <a:lumMod val="10000"/>
                  </a:schemeClr>
                </a:solidFill>
              </a:rPr>
              <a:t>o conhecimento </a:t>
            </a:r>
            <a:r>
              <a:rPr lang="pt-BR" sz="1500" dirty="0">
                <a:solidFill>
                  <a:schemeClr val="bg2">
                    <a:lumMod val="10000"/>
                  </a:schemeClr>
                </a:solidFill>
              </a:rPr>
              <a:t>científico básico e aplicado, porque [...] não </a:t>
            </a:r>
            <a:r>
              <a:rPr lang="pt-BR" sz="1500" dirty="0" smtClean="0">
                <a:solidFill>
                  <a:schemeClr val="bg2">
                    <a:lumMod val="10000"/>
                  </a:schemeClr>
                </a:solidFill>
              </a:rPr>
              <a:t>se pode </a:t>
            </a:r>
            <a:r>
              <a:rPr lang="pt-BR" sz="1500" dirty="0">
                <a:solidFill>
                  <a:schemeClr val="bg2">
                    <a:lumMod val="10000"/>
                  </a:schemeClr>
                </a:solidFill>
              </a:rPr>
              <a:t>aprender competências e capacidades de aplicação </a:t>
            </a:r>
            <a:r>
              <a:rPr lang="pt-BR" sz="1500" dirty="0" smtClean="0">
                <a:solidFill>
                  <a:schemeClr val="bg2">
                    <a:lumMod val="10000"/>
                  </a:schemeClr>
                </a:solidFill>
              </a:rPr>
              <a:t>enquanto </a:t>
            </a:r>
            <a:r>
              <a:rPr lang="pt-BR" sz="1500" dirty="0">
                <a:solidFill>
                  <a:schemeClr val="bg2">
                    <a:lumMod val="10000"/>
                  </a:schemeClr>
                </a:solidFill>
              </a:rPr>
              <a:t>não se </a:t>
            </a:r>
            <a:r>
              <a:rPr lang="pt-BR" sz="1500" dirty="0" smtClean="0">
                <a:solidFill>
                  <a:schemeClr val="bg2">
                    <a:lumMod val="10000"/>
                  </a:schemeClr>
                </a:solidFill>
              </a:rPr>
              <a:t>tiver aprendido </a:t>
            </a:r>
            <a:r>
              <a:rPr lang="pt-BR" sz="1500" dirty="0">
                <a:solidFill>
                  <a:schemeClr val="bg2">
                    <a:lumMod val="10000"/>
                  </a:schemeClr>
                </a:solidFill>
              </a:rPr>
              <a:t>o conhecimento aplicável</a:t>
            </a:r>
            <a:r>
              <a:rPr lang="pt-BR" sz="1500" dirty="0" smtClean="0">
                <a:solidFill>
                  <a:schemeClr val="bg2">
                    <a:lumMod val="10000"/>
                  </a:schemeClr>
                </a:solidFill>
              </a:rPr>
              <a:t>” (GÓMEZ </a:t>
            </a:r>
            <a:r>
              <a:rPr lang="pt-BR" sz="1500" i="1" dirty="0" smtClean="0">
                <a:solidFill>
                  <a:schemeClr val="bg2">
                    <a:lumMod val="10000"/>
                  </a:schemeClr>
                </a:solidFill>
              </a:rPr>
              <a:t>apud</a:t>
            </a:r>
            <a:r>
              <a:rPr lang="pt-BR" sz="1500" dirty="0" smtClean="0">
                <a:solidFill>
                  <a:schemeClr val="bg2">
                    <a:lumMod val="10000"/>
                  </a:schemeClr>
                </a:solidFill>
              </a:rPr>
              <a:t> FREITAS, 2013, p. 50-51);</a:t>
            </a:r>
          </a:p>
          <a:p>
            <a:pPr algn="just"/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Não por acaso, nos desenhos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curriculares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das licenciaturas, identifica-se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que as disciplinas teóricas são organizadas no início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do curso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, enquanto as práticas de ensino e didáticas são deixadas para os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últimos semestres/anos (contribuição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para a separação entre conhecimentos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teóricos e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práticos e para a hierarquização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dos primeiros em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relação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a estes últimos);</a:t>
            </a:r>
          </a:p>
          <a:p>
            <a:pPr lvl="1" algn="just"/>
            <a:r>
              <a:rPr lang="pt-BR" sz="1500" dirty="0">
                <a:solidFill>
                  <a:schemeClr val="bg2">
                    <a:lumMod val="10000"/>
                  </a:schemeClr>
                </a:solidFill>
              </a:rPr>
              <a:t>Ou seja, a formação do especialista em uma dada área disciplinar tornou-se mais valorizada se comparada à do professor especialista (confinamento e dependência aos bacharelados disciplinares) e deste em relação a do professor polivalente (educação infantil e primeiros anos do ensino fundamental</a:t>
            </a:r>
            <a:r>
              <a:rPr lang="pt-BR" sz="1500" dirty="0" smtClean="0">
                <a:solidFill>
                  <a:schemeClr val="bg2">
                    <a:lumMod val="10000"/>
                  </a:schemeClr>
                </a:solidFill>
              </a:rPr>
              <a:t>);</a:t>
            </a:r>
          </a:p>
          <a:p>
            <a:pPr lvl="1" algn="just"/>
            <a:r>
              <a:rPr lang="pt-BR" sz="1500" dirty="0" smtClean="0">
                <a:solidFill>
                  <a:schemeClr val="bg2">
                    <a:lumMod val="10000"/>
                  </a:schemeClr>
                </a:solidFill>
              </a:rPr>
              <a:t>No modelo </a:t>
            </a:r>
            <a:r>
              <a:rPr lang="pt-BR" sz="1500" dirty="0">
                <a:solidFill>
                  <a:schemeClr val="bg2">
                    <a:lumMod val="10000"/>
                  </a:schemeClr>
                </a:solidFill>
              </a:rPr>
              <a:t>de racionalidade </a:t>
            </a:r>
            <a:r>
              <a:rPr lang="pt-BR" sz="1500" dirty="0" smtClean="0">
                <a:solidFill>
                  <a:schemeClr val="bg2">
                    <a:lumMod val="10000"/>
                  </a:schemeClr>
                </a:solidFill>
              </a:rPr>
              <a:t>técnica, </a:t>
            </a:r>
            <a:r>
              <a:rPr lang="pt-BR" sz="1500" dirty="0">
                <a:solidFill>
                  <a:schemeClr val="bg2">
                    <a:lumMod val="10000"/>
                  </a:schemeClr>
                </a:solidFill>
              </a:rPr>
              <a:t>o professor é </a:t>
            </a:r>
            <a:r>
              <a:rPr lang="pt-BR" sz="1500" dirty="0" smtClean="0">
                <a:solidFill>
                  <a:schemeClr val="bg2">
                    <a:lumMod val="10000"/>
                  </a:schemeClr>
                </a:solidFill>
              </a:rPr>
              <a:t>visto como </a:t>
            </a:r>
            <a:r>
              <a:rPr lang="pt-BR" sz="1500" dirty="0">
                <a:solidFill>
                  <a:schemeClr val="bg2">
                    <a:lumMod val="10000"/>
                  </a:schemeClr>
                </a:solidFill>
              </a:rPr>
              <a:t>um técnico, um especialista no conteúdo que aplica em sua prática </a:t>
            </a:r>
            <a:r>
              <a:rPr lang="pt-BR" sz="1500" dirty="0" smtClean="0">
                <a:solidFill>
                  <a:schemeClr val="bg2">
                    <a:lumMod val="10000"/>
                  </a:schemeClr>
                </a:solidFill>
              </a:rPr>
              <a:t>docente as </a:t>
            </a:r>
            <a:r>
              <a:rPr lang="pt-BR" sz="1500" dirty="0">
                <a:solidFill>
                  <a:schemeClr val="bg2">
                    <a:lumMod val="10000"/>
                  </a:schemeClr>
                </a:solidFill>
              </a:rPr>
              <a:t>regras científicas e </a:t>
            </a:r>
            <a:r>
              <a:rPr lang="pt-BR" sz="1500" dirty="0" smtClean="0">
                <a:solidFill>
                  <a:schemeClr val="bg2">
                    <a:lumMod val="10000"/>
                  </a:schemeClr>
                </a:solidFill>
              </a:rPr>
              <a:t>pedagógicas (“para </a:t>
            </a:r>
            <a:r>
              <a:rPr lang="pt-BR" sz="1500" dirty="0">
                <a:solidFill>
                  <a:schemeClr val="bg2">
                    <a:lumMod val="10000"/>
                  </a:schemeClr>
                </a:solidFill>
              </a:rPr>
              <a:t>ser bom professor basta o domínio da </a:t>
            </a:r>
            <a:r>
              <a:rPr lang="pt-BR" sz="1500" dirty="0" smtClean="0">
                <a:solidFill>
                  <a:schemeClr val="bg2">
                    <a:lumMod val="10000"/>
                  </a:schemeClr>
                </a:solidFill>
              </a:rPr>
              <a:t>área do </a:t>
            </a:r>
            <a:r>
              <a:rPr lang="pt-BR" sz="1500" dirty="0">
                <a:solidFill>
                  <a:schemeClr val="bg2">
                    <a:lumMod val="10000"/>
                  </a:schemeClr>
                </a:solidFill>
              </a:rPr>
              <a:t>conhecimento específico que se vai </a:t>
            </a:r>
            <a:r>
              <a:rPr lang="pt-BR" sz="1500" dirty="0" smtClean="0">
                <a:solidFill>
                  <a:schemeClr val="bg2">
                    <a:lumMod val="10000"/>
                  </a:schemeClr>
                </a:solidFill>
              </a:rPr>
              <a:t>ensinar”);</a:t>
            </a:r>
            <a:endParaRPr lang="pt-BR" sz="1500" dirty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endParaRPr lang="pt-BR" sz="20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111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44624"/>
            <a:ext cx="6984776" cy="6741368"/>
          </a:xfrm>
        </p:spPr>
        <p:txBody>
          <a:bodyPr>
            <a:noAutofit/>
          </a:bodyPr>
          <a:lstStyle/>
          <a:p>
            <a:pPr algn="just"/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Os egressos, em geral, saem dos cursos de licenciatura com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uma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certa formação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teórica, mas carentes de conhecimentos didático-pedagógicas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e experiências práticas (“sabem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o conteúdo,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mas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não sabem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como ensinar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os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mesmos”);</a:t>
            </a:r>
          </a:p>
          <a:p>
            <a:pPr lvl="1" algn="just"/>
            <a:r>
              <a:rPr lang="pt-BR" sz="1600" u="sng" dirty="0">
                <a:solidFill>
                  <a:schemeClr val="bg2">
                    <a:lumMod val="10000"/>
                  </a:schemeClr>
                </a:solidFill>
              </a:rPr>
              <a:t>Um problema real</a:t>
            </a:r>
            <a:r>
              <a:rPr lang="pt-BR" sz="1600" dirty="0">
                <a:solidFill>
                  <a:schemeClr val="bg2">
                    <a:lumMod val="10000"/>
                  </a:schemeClr>
                </a:solidFill>
              </a:rPr>
              <a:t>: “[...] não basta conhecer apenas o conteúdo para lecionar, uma vez que o saber necessário para ensinar não se reduz unicamente ao conhecimento do conteúdo disciplinar (Idem, p. 52</a:t>
            </a:r>
            <a:r>
              <a:rPr lang="pt-BR" sz="1600" dirty="0" smtClean="0">
                <a:solidFill>
                  <a:schemeClr val="bg2">
                    <a:lumMod val="10000"/>
                  </a:schemeClr>
                </a:solidFill>
              </a:rPr>
              <a:t>);</a:t>
            </a:r>
          </a:p>
          <a:p>
            <a:pPr marL="457200" lvl="1" indent="0" algn="just">
              <a:buNone/>
            </a:pPr>
            <a:endParaRPr lang="pt-BR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r>
              <a:rPr lang="pt-BR" sz="2000" u="sng" dirty="0">
                <a:solidFill>
                  <a:schemeClr val="bg2">
                    <a:lumMod val="10000"/>
                  </a:schemeClr>
                </a:solidFill>
              </a:rPr>
              <a:t>O modelo de racionalidade técnica (três submodelos)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: </a:t>
            </a:r>
          </a:p>
          <a:p>
            <a:pPr lvl="1" algn="just"/>
            <a:r>
              <a:rPr lang="pt-BR" sz="1600" dirty="0">
                <a:solidFill>
                  <a:schemeClr val="bg2">
                    <a:lumMod val="10000"/>
                  </a:schemeClr>
                </a:solidFill>
              </a:rPr>
              <a:t>O modelo de </a:t>
            </a:r>
            <a:r>
              <a:rPr lang="pt-BR" sz="1600" i="1" dirty="0">
                <a:solidFill>
                  <a:schemeClr val="bg2">
                    <a:lumMod val="10000"/>
                  </a:schemeClr>
                </a:solidFill>
              </a:rPr>
              <a:t>treinamento de habilidades comportamentais</a:t>
            </a:r>
            <a:r>
              <a:rPr lang="pt-BR" sz="1600" dirty="0">
                <a:solidFill>
                  <a:schemeClr val="bg2">
                    <a:lumMod val="10000"/>
                  </a:schemeClr>
                </a:solidFill>
              </a:rPr>
              <a:t>: treinar os docentes a fim de desenvolverem habilidades específicas e observáveis;</a:t>
            </a:r>
          </a:p>
          <a:p>
            <a:pPr lvl="1" algn="just"/>
            <a:r>
              <a:rPr lang="pt-BR" sz="1600" dirty="0">
                <a:solidFill>
                  <a:schemeClr val="bg2">
                    <a:lumMod val="10000"/>
                  </a:schemeClr>
                </a:solidFill>
              </a:rPr>
              <a:t>O modelo de </a:t>
            </a:r>
            <a:r>
              <a:rPr lang="pt-BR" sz="1600" i="1" dirty="0">
                <a:solidFill>
                  <a:schemeClr val="bg2">
                    <a:lumMod val="10000"/>
                  </a:schemeClr>
                </a:solidFill>
              </a:rPr>
              <a:t>transmissão</a:t>
            </a:r>
            <a:r>
              <a:rPr lang="pt-BR" sz="1600" dirty="0">
                <a:solidFill>
                  <a:schemeClr val="bg2">
                    <a:lumMod val="10000"/>
                  </a:schemeClr>
                </a:solidFill>
              </a:rPr>
              <a:t>: ênfase na transmissão dos conteúdos científicos e pedagógicos, ignorando ou destinando pouca carga horária para as habilidades de prática de ensino;</a:t>
            </a:r>
          </a:p>
          <a:p>
            <a:pPr lvl="1" algn="just"/>
            <a:r>
              <a:rPr lang="pt-BR" sz="1600" dirty="0">
                <a:solidFill>
                  <a:schemeClr val="bg2">
                    <a:lumMod val="10000"/>
                  </a:schemeClr>
                </a:solidFill>
              </a:rPr>
              <a:t>O modelo </a:t>
            </a:r>
            <a:r>
              <a:rPr lang="pt-BR" sz="1600" i="1" dirty="0">
                <a:solidFill>
                  <a:schemeClr val="bg2">
                    <a:lumMod val="10000"/>
                  </a:schemeClr>
                </a:solidFill>
              </a:rPr>
              <a:t>acadêmico tradicional</a:t>
            </a:r>
            <a:r>
              <a:rPr lang="pt-BR" sz="1600" dirty="0">
                <a:solidFill>
                  <a:schemeClr val="bg2">
                    <a:lumMod val="10000"/>
                  </a:schemeClr>
                </a:solidFill>
              </a:rPr>
              <a:t>: o conhecimento científico e disciplinar é suficiente para capacitar o professor para o ensino e que a dimensão prática do ato de ensinar pode ser aprendida em serviço; </a:t>
            </a:r>
            <a:endParaRPr lang="pt-BR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457200" lvl="1" indent="0" algn="just">
              <a:buNone/>
            </a:pPr>
            <a:endParaRPr lang="pt-BR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Na contramão dos modelos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baseados na racionalidade técnica,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surgem no início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do século XX,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modelos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alternativos de formação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docente (modelo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de racionalidade prática e seus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subtipos);</a:t>
            </a:r>
            <a:endParaRPr lang="pt-BR" sz="20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74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Aspectos Gerais: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988840"/>
            <a:ext cx="8784976" cy="4869160"/>
          </a:xfrm>
        </p:spPr>
        <p:txBody>
          <a:bodyPr>
            <a:no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Proposta de reflexão sobre os principais “modelos” de universidade que influenciaram a conformação das universidades brasileiras;</a:t>
            </a:r>
          </a:p>
          <a:p>
            <a:pPr marL="1200150" lvl="1" indent="-457200" algn="just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Modelos francês, alemão e norte-americano;</a:t>
            </a:r>
          </a:p>
          <a:p>
            <a:pPr lvl="1" indent="0" algn="just">
              <a:buNone/>
            </a:pPr>
            <a:endParaRPr lang="pt-BR" sz="24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A forma como as universidade se organizaram e o tipo de concepção que tinham, acabou por influenciar o “modelo” de curso de Ciências Sociais (Ensino e Pesquisa);</a:t>
            </a:r>
          </a:p>
          <a:p>
            <a:pPr algn="just"/>
            <a:endParaRPr lang="pt-BR" sz="24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Criação das primeiras universidades (Idade Média – séc. XII e XIII);</a:t>
            </a:r>
          </a:p>
          <a:p>
            <a:pPr marL="1200150" lvl="1" indent="-457200" algn="just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Papel da Igreja Católica e posteriormente do Estado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;</a:t>
            </a:r>
            <a:endParaRPr lang="pt-BR" sz="24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12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54006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pt-BR" dirty="0" smtClean="0"/>
              <a:t>“</a:t>
            </a:r>
            <a:r>
              <a:rPr lang="pt-BR" dirty="0"/>
              <a:t>Nesta perspectiva, a educação e o ensino são concebidos como </a:t>
            </a:r>
            <a:r>
              <a:rPr lang="pt-BR" dirty="0" smtClean="0"/>
              <a:t>um processo </a:t>
            </a:r>
            <a:r>
              <a:rPr lang="pt-BR" dirty="0"/>
              <a:t>complexo, o que na maioria das vezes, muitas das situações de ensino </a:t>
            </a:r>
            <a:r>
              <a:rPr lang="pt-BR" dirty="0" smtClean="0"/>
              <a:t>e aprendizagem </a:t>
            </a:r>
            <a:r>
              <a:rPr lang="pt-BR" dirty="0"/>
              <a:t>vivenciadas pelos docentes são resolvidas por saberes </a:t>
            </a:r>
            <a:r>
              <a:rPr lang="pt-BR" dirty="0" smtClean="0"/>
              <a:t>práticos, adquiridos </a:t>
            </a:r>
            <a:r>
              <a:rPr lang="pt-BR" dirty="0"/>
              <a:t>no processo de ensino, e mediante uma atitude reflexiva sobre a </a:t>
            </a:r>
            <a:r>
              <a:rPr lang="pt-BR" dirty="0" smtClean="0"/>
              <a:t>própria prática</a:t>
            </a:r>
            <a:r>
              <a:rPr lang="pt-BR" dirty="0"/>
              <a:t>. Diante disso, o conhecimento dos docentes não pode ser reduzido a </a:t>
            </a:r>
            <a:r>
              <a:rPr lang="pt-BR" dirty="0" smtClean="0"/>
              <a:t>um aprendizado </a:t>
            </a:r>
            <a:r>
              <a:rPr lang="pt-BR" dirty="0"/>
              <a:t>que incluem apenas os conteúdos disciplinares ou técnicos. </a:t>
            </a:r>
            <a:r>
              <a:rPr lang="pt-BR" dirty="0" smtClean="0"/>
              <a:t>Mas principalmente </a:t>
            </a:r>
            <a:r>
              <a:rPr lang="pt-BR" dirty="0"/>
              <a:t>de conhecimentos didático-pedagógicos sobre o ato de ensinar </a:t>
            </a:r>
            <a:r>
              <a:rPr lang="pt-BR" dirty="0" smtClean="0"/>
              <a:t>e aprender</a:t>
            </a:r>
            <a:r>
              <a:rPr lang="pt-BR" dirty="0"/>
              <a:t>, sobre a gestão de sala de aula, assim como sobre a complexidade </a:t>
            </a:r>
            <a:r>
              <a:rPr lang="pt-BR" dirty="0" smtClean="0"/>
              <a:t>da dimensão </a:t>
            </a:r>
            <a:r>
              <a:rPr lang="pt-BR" dirty="0"/>
              <a:t>prática. Visto que nesta dimensão está presente a incerteza, </a:t>
            </a:r>
            <a:r>
              <a:rPr lang="pt-BR" dirty="0" smtClean="0"/>
              <a:t>a instabilidade</a:t>
            </a:r>
            <a:r>
              <a:rPr lang="pt-BR" dirty="0"/>
              <a:t>, a excepcionalidade, a singularidade e conflito de valores </a:t>
            </a:r>
            <a:r>
              <a:rPr lang="pt-BR" dirty="0" smtClean="0"/>
              <a:t>entre docentes </a:t>
            </a:r>
            <a:r>
              <a:rPr lang="pt-BR" dirty="0"/>
              <a:t>e </a:t>
            </a:r>
            <a:r>
              <a:rPr lang="pt-BR" dirty="0" smtClean="0"/>
              <a:t>alunos” (FREITAS, 2013, p. 53);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91254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476672"/>
            <a:ext cx="6984776" cy="5832648"/>
          </a:xfrm>
        </p:spPr>
        <p:txBody>
          <a:bodyPr>
            <a:noAutofit/>
          </a:bodyPr>
          <a:lstStyle/>
          <a:p>
            <a:pPr algn="just"/>
            <a:r>
              <a:rPr lang="pt-BR" sz="2400" u="sng" dirty="0" smtClean="0">
                <a:solidFill>
                  <a:schemeClr val="bg2">
                    <a:lumMod val="10000"/>
                  </a:schemeClr>
                </a:solidFill>
              </a:rPr>
              <a:t>O </a:t>
            </a:r>
            <a:r>
              <a:rPr lang="pt-BR" sz="2400" u="sng" dirty="0">
                <a:solidFill>
                  <a:schemeClr val="bg2">
                    <a:lumMod val="10000"/>
                  </a:schemeClr>
                </a:solidFill>
              </a:rPr>
              <a:t>modelo de racionalidade </a:t>
            </a:r>
            <a:r>
              <a:rPr lang="pt-BR" sz="2400" u="sng" dirty="0" smtClean="0">
                <a:solidFill>
                  <a:schemeClr val="bg2">
                    <a:lumMod val="10000"/>
                  </a:schemeClr>
                </a:solidFill>
              </a:rPr>
              <a:t>prática </a:t>
            </a:r>
            <a:r>
              <a:rPr lang="pt-BR" sz="2400" u="sng" dirty="0">
                <a:solidFill>
                  <a:schemeClr val="bg2">
                    <a:lumMod val="10000"/>
                  </a:schemeClr>
                </a:solidFill>
              </a:rPr>
              <a:t>(três submodelos)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: </a:t>
            </a:r>
          </a:p>
          <a:p>
            <a:pPr lvl="1" algn="just"/>
            <a:r>
              <a:rPr lang="pt-BR" sz="1800" dirty="0">
                <a:solidFill>
                  <a:schemeClr val="bg2">
                    <a:lumMod val="10000"/>
                  </a:schemeClr>
                </a:solidFill>
              </a:rPr>
              <a:t>O modelo </a:t>
            </a:r>
            <a:r>
              <a:rPr lang="pt-BR" sz="1800" i="1" dirty="0" smtClean="0">
                <a:solidFill>
                  <a:schemeClr val="bg2">
                    <a:lumMod val="10000"/>
                  </a:schemeClr>
                </a:solidFill>
              </a:rPr>
              <a:t>humanístico</a:t>
            </a:r>
            <a:r>
              <a:rPr lang="pt-BR" sz="1800" dirty="0" smtClean="0">
                <a:solidFill>
                  <a:schemeClr val="bg2">
                    <a:lumMod val="10000"/>
                  </a:schemeClr>
                </a:solidFill>
              </a:rPr>
              <a:t>: os professores são considerados </a:t>
            </a:r>
            <a:r>
              <a:rPr lang="pt-BR" sz="1800" dirty="0">
                <a:solidFill>
                  <a:schemeClr val="bg2">
                    <a:lumMod val="10000"/>
                  </a:schemeClr>
                </a:solidFill>
              </a:rPr>
              <a:t>como os principais definidores de um conjunto particular </a:t>
            </a:r>
            <a:r>
              <a:rPr lang="pt-BR" sz="1800" dirty="0" smtClean="0">
                <a:solidFill>
                  <a:schemeClr val="bg2">
                    <a:lumMod val="10000"/>
                  </a:schemeClr>
                </a:solidFill>
              </a:rPr>
              <a:t>de comportamentos </a:t>
            </a:r>
            <a:r>
              <a:rPr lang="pt-BR" sz="1800" dirty="0">
                <a:solidFill>
                  <a:schemeClr val="bg2">
                    <a:lumMod val="10000"/>
                  </a:schemeClr>
                </a:solidFill>
              </a:rPr>
              <a:t>que eles devem conhecer em profundidade a fim de </a:t>
            </a:r>
            <a:r>
              <a:rPr lang="pt-BR" sz="1800" dirty="0" smtClean="0">
                <a:solidFill>
                  <a:schemeClr val="bg2">
                    <a:lumMod val="10000"/>
                  </a:schemeClr>
                </a:solidFill>
              </a:rPr>
              <a:t>aperfeiçoar sua </a:t>
            </a:r>
            <a:r>
              <a:rPr lang="pt-BR" sz="1800" dirty="0">
                <a:solidFill>
                  <a:schemeClr val="bg2">
                    <a:lumMod val="10000"/>
                  </a:schemeClr>
                </a:solidFill>
              </a:rPr>
              <a:t>prática docente, por isso reconhece </a:t>
            </a:r>
            <a:r>
              <a:rPr lang="pt-BR" sz="1800" dirty="0" smtClean="0">
                <a:solidFill>
                  <a:schemeClr val="bg2">
                    <a:lumMod val="10000"/>
                  </a:schemeClr>
                </a:solidFill>
              </a:rPr>
              <a:t>ainda, </a:t>
            </a:r>
            <a:r>
              <a:rPr lang="pt-BR" sz="1800" dirty="0">
                <a:solidFill>
                  <a:schemeClr val="bg2">
                    <a:lumMod val="10000"/>
                  </a:schemeClr>
                </a:solidFill>
              </a:rPr>
              <a:t>que cada docente </a:t>
            </a:r>
            <a:r>
              <a:rPr lang="pt-BR" sz="1800" dirty="0" smtClean="0">
                <a:solidFill>
                  <a:schemeClr val="bg2">
                    <a:lumMod val="10000"/>
                  </a:schemeClr>
                </a:solidFill>
              </a:rPr>
              <a:t>reconstrói estratégias </a:t>
            </a:r>
            <a:r>
              <a:rPr lang="pt-BR" sz="1800" dirty="0">
                <a:solidFill>
                  <a:schemeClr val="bg2">
                    <a:lumMod val="10000"/>
                  </a:schemeClr>
                </a:solidFill>
              </a:rPr>
              <a:t>particulares para ensinar</a:t>
            </a:r>
            <a:r>
              <a:rPr lang="pt-BR" sz="1800" dirty="0" smtClean="0">
                <a:solidFill>
                  <a:schemeClr val="bg2">
                    <a:lumMod val="10000"/>
                  </a:schemeClr>
                </a:solidFill>
              </a:rPr>
              <a:t>;</a:t>
            </a:r>
          </a:p>
          <a:p>
            <a:pPr lvl="1" algn="just"/>
            <a:r>
              <a:rPr lang="pt-BR" sz="1800" dirty="0" smtClean="0">
                <a:solidFill>
                  <a:schemeClr val="bg2">
                    <a:lumMod val="10000"/>
                  </a:schemeClr>
                </a:solidFill>
              </a:rPr>
              <a:t>O </a:t>
            </a:r>
            <a:r>
              <a:rPr lang="pt-BR" sz="1800" dirty="0">
                <a:solidFill>
                  <a:schemeClr val="bg2">
                    <a:lumMod val="10000"/>
                  </a:schemeClr>
                </a:solidFill>
              </a:rPr>
              <a:t>modelo de </a:t>
            </a:r>
            <a:r>
              <a:rPr lang="pt-BR" sz="1800" i="1" dirty="0">
                <a:solidFill>
                  <a:schemeClr val="bg2">
                    <a:lumMod val="10000"/>
                  </a:schemeClr>
                </a:solidFill>
              </a:rPr>
              <a:t>ensino </a:t>
            </a:r>
            <a:r>
              <a:rPr lang="pt-BR" sz="1800" i="1" dirty="0" smtClean="0">
                <a:solidFill>
                  <a:schemeClr val="bg2">
                    <a:lumMod val="10000"/>
                  </a:schemeClr>
                </a:solidFill>
              </a:rPr>
              <a:t>como ofício</a:t>
            </a:r>
            <a:r>
              <a:rPr lang="pt-BR" sz="1800" dirty="0" smtClean="0">
                <a:solidFill>
                  <a:schemeClr val="bg2">
                    <a:lumMod val="10000"/>
                  </a:schemeClr>
                </a:solidFill>
              </a:rPr>
              <a:t>: </a:t>
            </a:r>
            <a:r>
              <a:rPr lang="pt-BR" sz="1800" dirty="0">
                <a:solidFill>
                  <a:schemeClr val="bg2">
                    <a:lumMod val="10000"/>
                  </a:schemeClr>
                </a:solidFill>
              </a:rPr>
              <a:t>o conhecimento sobre </a:t>
            </a:r>
            <a:r>
              <a:rPr lang="pt-BR" sz="1800" dirty="0" smtClean="0">
                <a:solidFill>
                  <a:schemeClr val="bg2">
                    <a:lumMod val="10000"/>
                  </a:schemeClr>
                </a:solidFill>
              </a:rPr>
              <a:t>o ensino </a:t>
            </a:r>
            <a:r>
              <a:rPr lang="pt-BR" sz="1800" dirty="0">
                <a:solidFill>
                  <a:schemeClr val="bg2">
                    <a:lumMod val="10000"/>
                  </a:schemeClr>
                </a:solidFill>
              </a:rPr>
              <a:t>é adquirido por tentativa e erro e por meio de um diagnóstico meticuloso </a:t>
            </a:r>
            <a:r>
              <a:rPr lang="pt-BR" sz="1800" dirty="0" smtClean="0">
                <a:solidFill>
                  <a:schemeClr val="bg2">
                    <a:lumMod val="10000"/>
                  </a:schemeClr>
                </a:solidFill>
              </a:rPr>
              <a:t>da situação </a:t>
            </a:r>
            <a:r>
              <a:rPr lang="pt-BR" sz="1800" dirty="0">
                <a:solidFill>
                  <a:schemeClr val="bg2">
                    <a:lumMod val="10000"/>
                  </a:schemeClr>
                </a:solidFill>
              </a:rPr>
              <a:t>de ensino/aprendizagem</a:t>
            </a:r>
            <a:r>
              <a:rPr lang="pt-BR" sz="1800" dirty="0" smtClean="0">
                <a:solidFill>
                  <a:schemeClr val="bg2">
                    <a:lumMod val="10000"/>
                  </a:schemeClr>
                </a:solidFill>
              </a:rPr>
              <a:t>;</a:t>
            </a:r>
          </a:p>
          <a:p>
            <a:pPr lvl="1" algn="just"/>
            <a:r>
              <a:rPr lang="pt-BR" sz="1800" dirty="0" smtClean="0">
                <a:solidFill>
                  <a:schemeClr val="bg2">
                    <a:lumMod val="10000"/>
                  </a:schemeClr>
                </a:solidFill>
              </a:rPr>
              <a:t>O </a:t>
            </a:r>
            <a:r>
              <a:rPr lang="pt-BR" sz="1800" dirty="0">
                <a:solidFill>
                  <a:schemeClr val="bg2">
                    <a:lumMod val="10000"/>
                  </a:schemeClr>
                </a:solidFill>
              </a:rPr>
              <a:t>modelo </a:t>
            </a:r>
            <a:r>
              <a:rPr lang="pt-BR" sz="1800" i="1" dirty="0">
                <a:solidFill>
                  <a:schemeClr val="bg2">
                    <a:lumMod val="10000"/>
                  </a:schemeClr>
                </a:solidFill>
              </a:rPr>
              <a:t>orientado pela </a:t>
            </a:r>
            <a:r>
              <a:rPr lang="pt-BR" sz="1800" i="1" dirty="0" smtClean="0">
                <a:solidFill>
                  <a:schemeClr val="bg2">
                    <a:lumMod val="10000"/>
                  </a:schemeClr>
                </a:solidFill>
              </a:rPr>
              <a:t>pesquisa </a:t>
            </a:r>
            <a:r>
              <a:rPr lang="pt-BR" sz="1800" dirty="0" smtClean="0">
                <a:solidFill>
                  <a:schemeClr val="bg2">
                    <a:lumMod val="10000"/>
                  </a:schemeClr>
                </a:solidFill>
              </a:rPr>
              <a:t>(mais conhecido no Brasil): </a:t>
            </a:r>
            <a:r>
              <a:rPr lang="pt-BR" sz="1800" dirty="0">
                <a:solidFill>
                  <a:schemeClr val="bg2">
                    <a:lumMod val="10000"/>
                  </a:schemeClr>
                </a:solidFill>
              </a:rPr>
              <a:t>a pesquisa orientando a prática docente do </a:t>
            </a:r>
            <a:r>
              <a:rPr lang="pt-BR" sz="1800" dirty="0" smtClean="0">
                <a:solidFill>
                  <a:schemeClr val="bg2">
                    <a:lumMod val="10000"/>
                  </a:schemeClr>
                </a:solidFill>
              </a:rPr>
              <a:t>professor, </a:t>
            </a:r>
            <a:r>
              <a:rPr lang="pt-BR" sz="1800" dirty="0">
                <a:solidFill>
                  <a:schemeClr val="bg2">
                    <a:lumMod val="10000"/>
                  </a:schemeClr>
                </a:solidFill>
              </a:rPr>
              <a:t>é considerada </a:t>
            </a:r>
            <a:r>
              <a:rPr lang="pt-BR" sz="1800" dirty="0" smtClean="0">
                <a:solidFill>
                  <a:schemeClr val="bg2">
                    <a:lumMod val="10000"/>
                  </a:schemeClr>
                </a:solidFill>
              </a:rPr>
              <a:t>fundamental pois </a:t>
            </a:r>
            <a:r>
              <a:rPr lang="pt-BR" sz="1800" dirty="0">
                <a:solidFill>
                  <a:schemeClr val="bg2">
                    <a:lumMod val="10000"/>
                  </a:schemeClr>
                </a:solidFill>
              </a:rPr>
              <a:t>possibilita-o a analisar e refletir sobre sua prática na resolução de </a:t>
            </a:r>
            <a:r>
              <a:rPr lang="pt-BR" sz="1800" dirty="0" smtClean="0">
                <a:solidFill>
                  <a:schemeClr val="bg2">
                    <a:lumMod val="10000"/>
                  </a:schemeClr>
                </a:solidFill>
              </a:rPr>
              <a:t>problemas de </a:t>
            </a:r>
            <a:r>
              <a:rPr lang="pt-BR" sz="1800" dirty="0">
                <a:solidFill>
                  <a:schemeClr val="bg2">
                    <a:lumMod val="10000"/>
                  </a:schemeClr>
                </a:solidFill>
              </a:rPr>
              <a:t>ensino e aprendizagem ocorridas em sala de </a:t>
            </a:r>
            <a:r>
              <a:rPr lang="pt-BR" sz="1800" dirty="0" smtClean="0">
                <a:solidFill>
                  <a:schemeClr val="bg2">
                    <a:lumMod val="10000"/>
                  </a:schemeClr>
                </a:solidFill>
              </a:rPr>
              <a:t>aula;</a:t>
            </a:r>
          </a:p>
          <a:p>
            <a:pPr lvl="1" algn="just"/>
            <a:r>
              <a:rPr lang="pt-BR" sz="1800" dirty="0" smtClean="0"/>
              <a:t>O modelo de racionalidade prática ainda se constitui enquanto uma exceção </a:t>
            </a:r>
            <a:r>
              <a:rPr lang="pt-BR" sz="1800" dirty="0"/>
              <a:t>em grande parte dos cursos de formação de </a:t>
            </a:r>
            <a:r>
              <a:rPr lang="pt-BR" sz="1800" dirty="0" smtClean="0"/>
              <a:t>professores;</a:t>
            </a:r>
            <a:endParaRPr lang="pt-BR" sz="18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99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Resultados: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988840"/>
            <a:ext cx="8784976" cy="4869160"/>
          </a:xfrm>
        </p:spPr>
        <p:txBody>
          <a:bodyPr>
            <a:noAutofit/>
          </a:bodyPr>
          <a:lstStyle/>
          <a:p>
            <a:pPr indent="-457200" algn="just">
              <a:buFont typeface="Arial" panose="020B0604020202020204" pitchFamily="34" charset="0"/>
              <a:buChar char="•"/>
            </a:pP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“Os 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modelos que orientam a formação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docente e 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a forma como se organizou e se estruturou os cursos de formação de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professores contribuiu 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para o desprestígio da área da educação em relação as demais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áreas acadêmicas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, assim como para a desvalorização das licenciaturas em relação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ao bacharelado” (Idem, p. 54);</a:t>
            </a:r>
          </a:p>
          <a:p>
            <a:pPr indent="-457200" algn="just">
              <a:buFont typeface="Arial" panose="020B0604020202020204" pitchFamily="34" charset="0"/>
              <a:buChar char="•"/>
            </a:pP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A desvalorização 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da licenciatura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pode ser considerada também 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cultural, já que no Brasil,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a “cultura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” do Bacharel e dos profissionais liberais (advogados, médicos,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engenheiros, etc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.) sempre foi valorizada pelas elites de nosso país em relação às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profissões ligadas 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à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docência;</a:t>
            </a:r>
          </a:p>
          <a:p>
            <a:pPr indent="-457200" algn="just">
              <a:buFont typeface="Arial" panose="020B0604020202020204" pitchFamily="34" charset="0"/>
              <a:buChar char="•"/>
            </a:pP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O problema do desprestígio 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acadêmico da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área da educação também é um fator importante (os 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primeiros ocupantes das cadeiras de docentes no Instituto de Educação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– USP – eram antigos 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professores da Escola Normal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sem 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que, muitas vezes, possuíssem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formação 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de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nível superior);</a:t>
            </a:r>
            <a:endParaRPr lang="pt-BR" sz="22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42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04864"/>
            <a:ext cx="8784976" cy="4392488"/>
          </a:xfrm>
        </p:spPr>
        <p:txBody>
          <a:bodyPr>
            <a:noAutofit/>
          </a:bodyPr>
          <a:lstStyle/>
          <a:p>
            <a:pPr indent="-457200" algn="just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Em certa medida, a 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profissão de professor (principalmente da 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educação básica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), no Brasil, é vista como uma atividade ligada às classes subalternas 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e destinadas 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aos alunos com menor potencial 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acadêmico;</a:t>
            </a:r>
          </a:p>
          <a:p>
            <a:pPr indent="-457200" algn="just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Segundo </a:t>
            </a:r>
            <a:r>
              <a:rPr lang="pt-BR" sz="2400" dirty="0" err="1" smtClean="0">
                <a:solidFill>
                  <a:schemeClr val="bg2">
                    <a:lumMod val="10000"/>
                  </a:schemeClr>
                </a:solidFill>
              </a:rPr>
              <a:t>Bourdieu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 (2008) o 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processo de desvalorização de uma 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profissão, incluindo-se aqui a profissão docente, estaria diretamente 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relacionado ao processo que 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este denomina de 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“inflação” de 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diploma;</a:t>
            </a:r>
          </a:p>
          <a:p>
            <a:pPr indent="-457200" algn="just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Questões contingenciais que permitem a contratação de professores com baixa/nenhuma 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qualificação, 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também 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contribuiu para o processo 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de desvalorização docente;</a:t>
            </a:r>
            <a:endParaRPr lang="pt-BR" sz="24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57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504056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dirty="0" smtClean="0"/>
              <a:t>“[...] </a:t>
            </a:r>
            <a:r>
              <a:rPr lang="pt-BR" dirty="0"/>
              <a:t>sabemos que a concepção de professor, </a:t>
            </a:r>
            <a:r>
              <a:rPr lang="pt-BR" dirty="0" smtClean="0"/>
              <a:t>modelos de </a:t>
            </a:r>
            <a:r>
              <a:rPr lang="pt-BR" dirty="0"/>
              <a:t>universidade e modelos de docência e formação adotados pelas universidades </a:t>
            </a:r>
            <a:r>
              <a:rPr lang="pt-BR" dirty="0" smtClean="0"/>
              <a:t>e reforçadas </a:t>
            </a:r>
            <a:r>
              <a:rPr lang="pt-BR" dirty="0"/>
              <a:t>pelos formadores de professores influenciam não apenas os </a:t>
            </a:r>
            <a:r>
              <a:rPr lang="pt-BR" dirty="0" smtClean="0"/>
              <a:t>currículos das </a:t>
            </a:r>
            <a:r>
              <a:rPr lang="pt-BR" dirty="0"/>
              <a:t>licenciaturas, mas também no tipo de formação e na identidade profissional </a:t>
            </a:r>
            <a:r>
              <a:rPr lang="pt-BR" dirty="0" smtClean="0"/>
              <a:t>dos egressos </a:t>
            </a:r>
            <a:r>
              <a:rPr lang="pt-BR" dirty="0"/>
              <a:t>destes cursos. Portanto, foi principalmente e prioritariamente com </a:t>
            </a:r>
            <a:r>
              <a:rPr lang="pt-BR" dirty="0" smtClean="0"/>
              <a:t>estas concepções </a:t>
            </a:r>
            <a:r>
              <a:rPr lang="pt-BR" dirty="0"/>
              <a:t>de professor e modelos de formação pautada na racionalidade </a:t>
            </a:r>
            <a:r>
              <a:rPr lang="pt-BR" dirty="0" smtClean="0"/>
              <a:t>técnica que </a:t>
            </a:r>
            <a:r>
              <a:rPr lang="pt-BR" dirty="0"/>
              <a:t>foram estruturados a maioria dos cursos de Ciências Sociais no </a:t>
            </a:r>
            <a:r>
              <a:rPr lang="pt-BR" dirty="0" smtClean="0"/>
              <a:t>Brasil</a:t>
            </a:r>
            <a:r>
              <a:rPr lang="pt-BR" dirty="0"/>
              <a:t> </a:t>
            </a:r>
            <a:r>
              <a:rPr lang="pt-BR" dirty="0" smtClean="0"/>
              <a:t>[...]” (FREITAS, 2013, p. 59);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83471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539552" y="836712"/>
            <a:ext cx="32045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DÚVIDAS?</a:t>
            </a:r>
            <a:endParaRPr lang="pt-BR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539552" y="3140968"/>
            <a:ext cx="35923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QUESTÕES?</a:t>
            </a:r>
            <a:endParaRPr lang="pt-BR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4293713" y="1776636"/>
            <a:ext cx="43552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ACRÉSCIMOS</a:t>
            </a:r>
            <a:r>
              <a:rPr lang="pt-BR" sz="5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?</a:t>
            </a:r>
            <a:endParaRPr lang="pt-BR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4784364" y="4437112"/>
            <a:ext cx="38920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SUGESTÕES?</a:t>
            </a:r>
            <a:endParaRPr lang="pt-BR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260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u="sng" dirty="0" smtClean="0">
                <a:solidFill>
                  <a:schemeClr val="bg2">
                    <a:lumMod val="10000"/>
                  </a:schemeClr>
                </a:solidFill>
              </a:rPr>
              <a:t>O “modelo” francês:</a:t>
            </a:r>
            <a:endParaRPr lang="pt-BR" u="sng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5736" y="1600200"/>
            <a:ext cx="6840760" cy="506916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Fundação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da </a:t>
            </a:r>
            <a:r>
              <a:rPr lang="pt-BR" i="1" dirty="0">
                <a:solidFill>
                  <a:schemeClr val="bg2">
                    <a:lumMod val="10000"/>
                  </a:schemeClr>
                </a:solidFill>
              </a:rPr>
              <a:t>Universidade Imperial da França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(1806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)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e o rompimento com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a concepção de universidade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medieval;</a:t>
            </a:r>
          </a:p>
          <a:p>
            <a:pPr algn="just"/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Modelo de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universidade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estatal (ensino profissionalizante – formação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de profissionais para o Estado e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mercado);</a:t>
            </a:r>
          </a:p>
          <a:p>
            <a:pPr algn="just"/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Forte controle do Estado (nomeação de professores e autoridades universitárias);</a:t>
            </a:r>
          </a:p>
          <a:p>
            <a:pPr algn="just"/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Estruturada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por faculdades e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cursos;</a:t>
            </a:r>
          </a:p>
          <a:p>
            <a:pPr algn="just"/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A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ciência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estava sujeita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às metas da sociedade e do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Estado;</a:t>
            </a:r>
          </a:p>
          <a:p>
            <a:pPr algn="just"/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Aqui, a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pesquisa científica não é tarefa primordial da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universidade (dissociação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entre universidades e as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“grandes escolas”);</a:t>
            </a:r>
            <a:endParaRPr lang="pt-BR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50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79909"/>
            <a:ext cx="8229600" cy="4065315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“Na </a:t>
            </a:r>
            <a:r>
              <a:rPr lang="pt-BR" dirty="0"/>
              <a:t>França, enquanto as universidades são destinadas a um grande </a:t>
            </a:r>
            <a:r>
              <a:rPr lang="pt-BR" dirty="0" smtClean="0"/>
              <a:t>público (massificada</a:t>
            </a:r>
            <a:r>
              <a:rPr lang="pt-BR" dirty="0"/>
              <a:t>) e praticam fundamentalmente o ensino, as “grandes escolas” </a:t>
            </a:r>
            <a:r>
              <a:rPr lang="pt-BR" dirty="0" smtClean="0"/>
              <a:t>são destinadas </a:t>
            </a:r>
            <a:r>
              <a:rPr lang="pt-BR" dirty="0"/>
              <a:t>a uma pequena elite voltadas para a pesquisa e para a formação </a:t>
            </a:r>
            <a:r>
              <a:rPr lang="pt-BR" dirty="0" smtClean="0"/>
              <a:t>de profissionais </a:t>
            </a:r>
            <a:r>
              <a:rPr lang="pt-BR" dirty="0"/>
              <a:t>de alto nível, como a Escola Normal Superior e o </a:t>
            </a:r>
            <a:r>
              <a:rPr lang="pt-BR" i="1" dirty="0" err="1"/>
              <a:t>Collège</a:t>
            </a:r>
            <a:r>
              <a:rPr lang="pt-BR" i="1" dirty="0"/>
              <a:t> de </a:t>
            </a:r>
            <a:r>
              <a:rPr lang="pt-BR" i="1" dirty="0" smtClean="0"/>
              <a:t>France</a:t>
            </a:r>
            <a:r>
              <a:rPr lang="pt-BR" dirty="0" smtClean="0"/>
              <a:t>” (FREITAS, 2013, p. 40).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611560" y="5478091"/>
            <a:ext cx="7920880" cy="119126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Modelo que mais influenciou no processo de conformação inicial das universidades brasileiras e de grande parte das universidade nos demais países da América Latina</a:t>
            </a:r>
            <a:endParaRPr lang="pt-BR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353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u="sng" dirty="0" smtClean="0">
                <a:solidFill>
                  <a:schemeClr val="accent3">
                    <a:lumMod val="50000"/>
                  </a:schemeClr>
                </a:solidFill>
              </a:rPr>
              <a:t>O “modelo” alemão:</a:t>
            </a:r>
            <a:endParaRPr lang="pt-BR" u="sng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5736" y="1600200"/>
            <a:ext cx="6840760" cy="506916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pt-BR" i="1" dirty="0" smtClean="0">
                <a:solidFill>
                  <a:schemeClr val="bg2">
                    <a:lumMod val="10000"/>
                  </a:schemeClr>
                </a:solidFill>
              </a:rPr>
              <a:t>Universidade </a:t>
            </a:r>
            <a:r>
              <a:rPr lang="pt-BR" i="1" dirty="0">
                <a:solidFill>
                  <a:schemeClr val="bg2">
                    <a:lumMod val="10000"/>
                  </a:schemeClr>
                </a:solidFill>
              </a:rPr>
              <a:t>de </a:t>
            </a:r>
            <a:r>
              <a:rPr lang="pt-BR" i="1" dirty="0" smtClean="0">
                <a:solidFill>
                  <a:schemeClr val="bg2">
                    <a:lumMod val="10000"/>
                  </a:schemeClr>
                </a:solidFill>
              </a:rPr>
              <a:t>Berlim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 (1810);</a:t>
            </a:r>
          </a:p>
          <a:p>
            <a:pPr algn="just"/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Reação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ao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imperialismo francês;</a:t>
            </a:r>
          </a:p>
          <a:p>
            <a:pPr algn="just"/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Considerada a primeira universidade moderna (nova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concepção de universidade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– </a:t>
            </a:r>
            <a:r>
              <a:rPr lang="pt-BR" dirty="0" err="1" smtClean="0">
                <a:solidFill>
                  <a:schemeClr val="bg2">
                    <a:lumMod val="10000"/>
                  </a:schemeClr>
                </a:solidFill>
              </a:rPr>
              <a:t>indissociabilidade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 entre ensino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, pesquisa e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extensão);</a:t>
            </a:r>
          </a:p>
          <a:p>
            <a:pPr algn="just"/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Estabeleceu as bases, ao menos em grande parte, da produção da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ciência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moderna;</a:t>
            </a:r>
          </a:p>
          <a:p>
            <a:pPr algn="just"/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Primeira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universidade a definir como essencial a geração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do conhecimento através da pesquisa (perspectiva incorporada pelas universidades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em nível mundial como elemento indispensável para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sua constituição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e reconhecimento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internacional);</a:t>
            </a:r>
            <a:endParaRPr lang="pt-BR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28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5736" y="332656"/>
            <a:ext cx="6840760" cy="626469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Aqui,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a pesquisa é entendida com função primordial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da universidade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na produção do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conhecimento (pesquisa desinteressada);</a:t>
            </a:r>
          </a:p>
          <a:p>
            <a:pPr algn="just"/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O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trabalho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acadêmico deva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ser livre de quaisquer influências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(autonomia e liberdade frente a Igreja e ao Estado);</a:t>
            </a:r>
          </a:p>
          <a:p>
            <a:pPr algn="just"/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Nesse contexto, as </a:t>
            </a:r>
            <a:r>
              <a:rPr lang="pt-BR" i="1" dirty="0" smtClean="0">
                <a:solidFill>
                  <a:schemeClr val="bg2">
                    <a:lumMod val="10000"/>
                  </a:schemeClr>
                </a:solidFill>
              </a:rPr>
              <a:t>Faculdades </a:t>
            </a:r>
            <a:r>
              <a:rPr lang="pt-BR" i="1" dirty="0">
                <a:solidFill>
                  <a:schemeClr val="bg2">
                    <a:lumMod val="10000"/>
                  </a:schemeClr>
                </a:solidFill>
              </a:rPr>
              <a:t>de Filosofia, Ciências e Letras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possuem o status de “órgão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universitário por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excelência” (integradoras das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demais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atividades e fonte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de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pesquisa);</a:t>
            </a:r>
            <a:endParaRPr lang="pt-BR" dirty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Contraposição ao modelo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francês que situava as </a:t>
            </a:r>
            <a:r>
              <a:rPr lang="pt-BR" i="1" dirty="0">
                <a:solidFill>
                  <a:schemeClr val="bg2">
                    <a:lumMod val="10000"/>
                  </a:schemeClr>
                </a:solidFill>
              </a:rPr>
              <a:t>Faculdades de Filosofia, </a:t>
            </a:r>
            <a:r>
              <a:rPr lang="pt-BR" i="1" dirty="0" smtClean="0">
                <a:solidFill>
                  <a:schemeClr val="bg2">
                    <a:lumMod val="10000"/>
                  </a:schemeClr>
                </a:solidFill>
              </a:rPr>
              <a:t>Ciências e </a:t>
            </a:r>
            <a:r>
              <a:rPr lang="pt-BR" i="1" dirty="0">
                <a:solidFill>
                  <a:schemeClr val="bg2">
                    <a:lumMod val="10000"/>
                  </a:schemeClr>
                </a:solidFill>
              </a:rPr>
              <a:t>Letras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abaixo das escolas especializadas e profissionalizantes na hierarquia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do ensino superior;</a:t>
            </a:r>
          </a:p>
          <a:p>
            <a:pPr algn="just"/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O “modelo alemão”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exerceu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uma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forte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influência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no ocidente, tendo influenciado inclusive,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as universidades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norte-americanas (vinculação da pesquisa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científica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ao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ensino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superior);</a:t>
            </a:r>
            <a:endParaRPr lang="pt-BR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58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u="sng" dirty="0" smtClean="0">
                <a:solidFill>
                  <a:schemeClr val="bg2">
                    <a:lumMod val="10000"/>
                  </a:schemeClr>
                </a:solidFill>
              </a:rPr>
              <a:t>O “modelo” norte-americano</a:t>
            </a:r>
            <a:r>
              <a:rPr lang="pt-BR" u="sng" dirty="0" smtClean="0">
                <a:solidFill>
                  <a:schemeClr val="accent3">
                    <a:lumMod val="50000"/>
                  </a:schemeClr>
                </a:solidFill>
              </a:rPr>
              <a:t>:</a:t>
            </a:r>
            <a:endParaRPr lang="pt-BR" u="sng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1600200"/>
            <a:ext cx="6984776" cy="5069160"/>
          </a:xfrm>
        </p:spPr>
        <p:txBody>
          <a:bodyPr>
            <a:noAutofit/>
          </a:bodyPr>
          <a:lstStyle/>
          <a:p>
            <a:pPr algn="just"/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Nos Estados Unidos, as universidades assimilaram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a relevância da pesquisa 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do “modelo”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alemão;</a:t>
            </a:r>
          </a:p>
          <a:p>
            <a:pPr algn="just"/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Valorização 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da pesquisa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desinteressada X 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pesquisa utilitária e aplicada ao mercado e à empresa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capitalista;</a:t>
            </a:r>
          </a:p>
          <a:p>
            <a:pPr algn="just"/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O 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modelo norte-americano influenciou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não apenas 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as universidades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europeias 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(inclusive a Alemã), como também as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latino-americanas, inclusive as brasileiras (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Reforma Universitária de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1968 – dias atuais);</a:t>
            </a:r>
          </a:p>
          <a:p>
            <a:pPr algn="just"/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Modelo inspirado 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pela filosofia </a:t>
            </a:r>
            <a:r>
              <a:rPr lang="pt-BR" sz="2200" dirty="0" err="1" smtClean="0">
                <a:solidFill>
                  <a:schemeClr val="bg2">
                    <a:lumMod val="10000"/>
                  </a:schemeClr>
                </a:solidFill>
              </a:rPr>
              <a:t>pragmatista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 (coloca a </a:t>
            </a:r>
            <a:r>
              <a:rPr lang="pt-BR" sz="2200" dirty="0">
                <a:solidFill>
                  <a:schemeClr val="bg2">
                    <a:lumMod val="10000"/>
                  </a:schemeClr>
                </a:solidFill>
              </a:rPr>
              <a:t>ciência a serviço do </a:t>
            </a:r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país – promoção do desenvolvimento econômico);</a:t>
            </a:r>
          </a:p>
          <a:p>
            <a:pPr algn="just"/>
            <a:r>
              <a:rPr lang="pt-BR" sz="2200" dirty="0" smtClean="0">
                <a:solidFill>
                  <a:schemeClr val="bg2">
                    <a:lumMod val="10000"/>
                  </a:schemeClr>
                </a:solidFill>
              </a:rPr>
              <a:t>“O conhecimento é um meio e não um fim em si mesmo” (Idem, p. 42) – produção de conhecimentos tecnológicos aplicados;</a:t>
            </a:r>
            <a:endParaRPr lang="pt-BR" sz="22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63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51917"/>
            <a:ext cx="8640960" cy="514543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pt-BR" dirty="0" smtClean="0"/>
              <a:t>“</a:t>
            </a:r>
            <a:r>
              <a:rPr lang="pt-BR" dirty="0"/>
              <a:t>a) Vínculo linear entre educação e desenvolvimento econômico, </a:t>
            </a:r>
            <a:r>
              <a:rPr lang="pt-BR" dirty="0" smtClean="0"/>
              <a:t>entre educação </a:t>
            </a:r>
            <a:r>
              <a:rPr lang="pt-BR" dirty="0"/>
              <a:t>e mercado de trabalho; b) estímulo às parcerias </a:t>
            </a:r>
            <a:r>
              <a:rPr lang="pt-BR" dirty="0" smtClean="0"/>
              <a:t>entre universidade </a:t>
            </a:r>
            <a:r>
              <a:rPr lang="pt-BR" dirty="0"/>
              <a:t>e setor produtivo; c) instituição do vestibular unificado </a:t>
            </a:r>
            <a:r>
              <a:rPr lang="pt-BR" dirty="0" smtClean="0"/>
              <a:t>[...], dos </a:t>
            </a:r>
            <a:r>
              <a:rPr lang="pt-BR" dirty="0"/>
              <a:t>cursos de curta duração; do regime de créditos e matrículas </a:t>
            </a:r>
            <a:r>
              <a:rPr lang="pt-BR" dirty="0" smtClean="0"/>
              <a:t>por disciplinas </a:t>
            </a:r>
            <a:r>
              <a:rPr lang="pt-BR" dirty="0"/>
              <a:t>[...]; d) fim da cátedra e incorporação do </a:t>
            </a:r>
            <a:r>
              <a:rPr lang="pt-BR" dirty="0" smtClean="0"/>
              <a:t>sistema departamental</a:t>
            </a:r>
            <a:r>
              <a:rPr lang="pt-BR" dirty="0"/>
              <a:t>; e) criação da carreira docente aberta e do regime </a:t>
            </a:r>
            <a:r>
              <a:rPr lang="pt-BR" dirty="0" smtClean="0"/>
              <a:t>de dedicação </a:t>
            </a:r>
            <a:r>
              <a:rPr lang="pt-BR" dirty="0"/>
              <a:t>exclusiva; f) expansão do ensino superior, através </a:t>
            </a:r>
            <a:r>
              <a:rPr lang="pt-BR" dirty="0" smtClean="0"/>
              <a:t>da ampliação </a:t>
            </a:r>
            <a:r>
              <a:rPr lang="pt-BR" dirty="0"/>
              <a:t>do número de vagas nas universidades públicas e </a:t>
            </a:r>
            <a:r>
              <a:rPr lang="pt-BR" dirty="0" smtClean="0"/>
              <a:t>da proliferação </a:t>
            </a:r>
            <a:r>
              <a:rPr lang="pt-BR" dirty="0"/>
              <a:t>de instituições privadas [...]; g) </a:t>
            </a:r>
            <a:r>
              <a:rPr lang="pt-BR" dirty="0" smtClean="0"/>
              <a:t>ideia </a:t>
            </a:r>
            <a:r>
              <a:rPr lang="pt-BR" dirty="0"/>
              <a:t>moderna de </a:t>
            </a:r>
            <a:r>
              <a:rPr lang="pt-BR" dirty="0" smtClean="0"/>
              <a:t>extensão universitária</a:t>
            </a:r>
            <a:r>
              <a:rPr lang="pt-BR" dirty="0"/>
              <a:t>; h) ênfase nas dimensões técnicas e administrativa </a:t>
            </a:r>
            <a:r>
              <a:rPr lang="pt-BR" dirty="0" smtClean="0"/>
              <a:t>do processo </a:t>
            </a:r>
            <a:r>
              <a:rPr lang="pt-BR" dirty="0"/>
              <a:t>de reformulação da educação superior, no sentido </a:t>
            </a:r>
            <a:r>
              <a:rPr lang="pt-BR" dirty="0" smtClean="0"/>
              <a:t>da despolitização </a:t>
            </a:r>
            <a:r>
              <a:rPr lang="pt-BR" dirty="0"/>
              <a:t>da mesma (</a:t>
            </a:r>
            <a:r>
              <a:rPr lang="pt-BR" dirty="0" smtClean="0"/>
              <a:t>PAULA </a:t>
            </a:r>
            <a:r>
              <a:rPr lang="pt-BR" i="1" dirty="0" smtClean="0"/>
              <a:t>apud</a:t>
            </a:r>
            <a:r>
              <a:rPr lang="pt-BR" dirty="0" smtClean="0"/>
              <a:t> FREITAS, 2013, p. 40).</a:t>
            </a:r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251520" y="188640"/>
            <a:ext cx="8640960" cy="95410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>
                <a:solidFill>
                  <a:schemeClr val="bg1"/>
                </a:solidFill>
              </a:rPr>
              <a:t>Influência do “modelo” americano no Brasil e a Reforma Universitária de 1968</a:t>
            </a:r>
            <a:endParaRPr lang="pt-B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71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As Universidade no Brasil: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988840"/>
            <a:ext cx="8784976" cy="4869160"/>
          </a:xfrm>
        </p:spPr>
        <p:txBody>
          <a:bodyPr>
            <a:no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Apesar 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de já 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existirem cursos superiores 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desde 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1808, o 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surgimento da universidade propriamente dita 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foi tardio;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Apenas 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no ano de 1920 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é que é implantada a primeira universidade: 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a Universidade do Rio de Janeiro (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URJ);</a:t>
            </a:r>
          </a:p>
          <a:p>
            <a:pPr marL="1200150" lvl="1" indent="-45720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Reunião </a:t>
            </a:r>
            <a:r>
              <a:rPr lang="pt-BR" sz="2000" dirty="0">
                <a:solidFill>
                  <a:schemeClr val="bg2">
                    <a:lumMod val="10000"/>
                  </a:schemeClr>
                </a:solidFill>
              </a:rPr>
              <a:t>das escolas de Medicina, Politécnica e </a:t>
            </a:r>
            <a:r>
              <a:rPr lang="pt-BR" sz="2000" dirty="0" smtClean="0">
                <a:solidFill>
                  <a:schemeClr val="bg2">
                    <a:lumMod val="10000"/>
                  </a:schemeClr>
                </a:solidFill>
              </a:rPr>
              <a:t>Direito;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Inspiração, principalmente, 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do modelo francês 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(profissionalizante – foco no 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ensino 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e não na pesquisa);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A URJ em geral é considerada 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a primeira universidade do Brasil, 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em 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virtude de 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ter sido 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criada por um decreto federal e de ter tido 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continuidade (serviu de modelo 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</a:rPr>
              <a:t>institucional para outras universidades </a:t>
            </a: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>brasileiras);</a:t>
            </a:r>
            <a:endParaRPr lang="pt-BR" sz="24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746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5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151</Template>
  <TotalTime>374</TotalTime>
  <Words>3010</Words>
  <Application>Microsoft Office PowerPoint</Application>
  <PresentationFormat>Apresentação na tela (4:3)</PresentationFormat>
  <Paragraphs>109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Arial</vt:lpstr>
      <vt:lpstr>Calibri</vt:lpstr>
      <vt:lpstr>151</vt:lpstr>
      <vt:lpstr>UNIVERSIDADE: ENSINO, PESQUISA E FORMAÇÃO DOCENTE</vt:lpstr>
      <vt:lpstr>Aspectos Gerais:</vt:lpstr>
      <vt:lpstr>O “modelo” francês:</vt:lpstr>
      <vt:lpstr>Apresentação do PowerPoint</vt:lpstr>
      <vt:lpstr>O “modelo” alemão:</vt:lpstr>
      <vt:lpstr>Apresentação do PowerPoint</vt:lpstr>
      <vt:lpstr>O “modelo” norte-americano:</vt:lpstr>
      <vt:lpstr>Apresentação do PowerPoint</vt:lpstr>
      <vt:lpstr>As Universidade no Brasil:</vt:lpstr>
      <vt:lpstr>Apresentação do PowerPoint</vt:lpstr>
      <vt:lpstr>Apresentação do PowerPoint</vt:lpstr>
      <vt:lpstr>Apresentação do PowerPoint</vt:lpstr>
      <vt:lpstr>Formação Docente e as Universidades no Brasil:</vt:lpstr>
      <vt:lpstr>Apresentação do PowerPoint</vt:lpstr>
      <vt:lpstr>Aspectos históricos e sociais sobre a formação e a profissão docente: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Resultados:</vt:lpstr>
      <vt:lpstr>Apresentação do PowerPoint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coordenacao</dc:creator>
  <cp:lastModifiedBy>XXX</cp:lastModifiedBy>
  <cp:revision>50</cp:revision>
  <dcterms:created xsi:type="dcterms:W3CDTF">2016-02-02T19:47:14Z</dcterms:created>
  <dcterms:modified xsi:type="dcterms:W3CDTF">2017-10-23T12:12:10Z</dcterms:modified>
</cp:coreProperties>
</file>