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alphaModFix amt="95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286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9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78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593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539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alphaModFix amt="3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47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98297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A FORMAÇÃO DE PROFESSORES DE CIÊNCIAS SOCIAIS FRENTE AS POLÍTICAS EDUCACIONAIS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269466"/>
            <a:ext cx="9144000" cy="165576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t-BR" dirty="0" smtClean="0"/>
              <a:t>Prof. </a:t>
            </a:r>
            <a:r>
              <a:rPr lang="pt-BR" dirty="0" smtClean="0"/>
              <a:t>Jordânia de Araújo Souza</a:t>
            </a:r>
            <a:endParaRPr lang="pt-BR" dirty="0" smtClean="0"/>
          </a:p>
          <a:p>
            <a:pPr>
              <a:spcBef>
                <a:spcPts val="0"/>
              </a:spcBef>
            </a:pPr>
            <a:r>
              <a:rPr lang="pt-BR" smtClean="0"/>
              <a:t>(</a:t>
            </a:r>
            <a:r>
              <a:rPr lang="pt-BR" smtClean="0"/>
              <a:t>jordania.souza@yahoo.com.br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80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714693"/>
            <a:ext cx="10515600" cy="539180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Ainda assim, a Nova LDB (1996), representa uma marco no processo de profissionalização docente (questionamento quanto ao modo e qualidade da expansão);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Necessidade de contato com o debate educacional (disciplinas teóricas e práticas desde o início do curso);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Contato com a escola a partir do Estágio Supervisionado (a partir do meio do curso);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Maior consolidação com as Diretrizes Curriculares Nacionais para a formação de professores da Educação Básica (2001/2002);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Predomínio das Faculdades de Educação das discussões pedagógicas;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Aos Departamentos de Ciências Sociais caberia a formação teórica, sem interlocução com a formação docente (reprodução do modelo “3+1”);</a:t>
            </a:r>
          </a:p>
          <a:p>
            <a:pPr lvl="2" algn="just">
              <a:buFont typeface="Wingdings" pitchFamily="2" charset="2"/>
              <a:buChar char="ü"/>
            </a:pPr>
            <a:r>
              <a:rPr lang="pt-BR" dirty="0" smtClean="0"/>
              <a:t>Licenciaturas inspiradas no bacharelado, em que o ensino específico se sobrepõe ao pedagógico e o conhecimento prático assume um papel secundário;</a:t>
            </a:r>
          </a:p>
        </p:txBody>
      </p:sp>
    </p:spTree>
    <p:extLst>
      <p:ext uri="{BB962C8B-B14F-4D97-AF65-F5344CB8AC3E}">
        <p14:creationId xmlns:p14="http://schemas.microsoft.com/office/powerpoint/2010/main" val="4215619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714693"/>
            <a:ext cx="10515600" cy="539180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reintrodução do ensino de Sociologia no currículo escolar (Parecer CNE/CBE n° 38/06 e lei n° 11.684/o8);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/>
              <a:t>Necessidade de repensar a formação de professores;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/>
              <a:t>Ampliação do número de licenciatura na área;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/>
              <a:t>As Diretrizes Curriculares para os cursos de Ciências Sociais (reconhecimento das necessidades de competências e habilidades próprias ao licenciado </a:t>
            </a:r>
            <a:r>
              <a:rPr lang="pt-BR" dirty="0">
                <a:solidFill>
                  <a:srgbClr val="C00000"/>
                </a:solidFill>
              </a:rPr>
              <a:t>X</a:t>
            </a:r>
            <a:r>
              <a:rPr lang="pt-BR" dirty="0"/>
              <a:t> ausência de clareza sobre quais conteúdos básicos a serem lecionados na educação básica – ausência de um currículo nacional</a:t>
            </a:r>
            <a:r>
              <a:rPr lang="pt-BR" dirty="0" smtClean="0"/>
              <a:t>);</a:t>
            </a:r>
          </a:p>
          <a:p>
            <a:pPr algn="just"/>
            <a:r>
              <a:rPr lang="pt-BR" dirty="0" smtClean="0"/>
              <a:t>Mesmo que tenham ocorrido avanços em torno da discussão sobre a formação docente, estes não tem refletido de forma automática nos curso de formação de professores de Ciências Sociais;</a:t>
            </a:r>
            <a:endParaRPr lang="pt-BR" dirty="0"/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Modelo “3+1”; Integração no mesmo curso do Bacharelado e da Licenciatura; Licenciatura e Bacharelado como cursos distintos);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BR" dirty="0" smtClean="0"/>
              <a:t>O problema da “tradução” dos conteúdos (ausências de metodologias de ensino eficazes voltadas para a escola);</a:t>
            </a:r>
          </a:p>
        </p:txBody>
      </p:sp>
    </p:spTree>
    <p:extLst>
      <p:ext uri="{BB962C8B-B14F-4D97-AF65-F5344CB8AC3E}">
        <p14:creationId xmlns:p14="http://schemas.microsoft.com/office/powerpoint/2010/main" val="3790061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/>
              <a:t>Considerações Finais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35515"/>
            <a:ext cx="10515600" cy="2357492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A formação docente em Ciências Sociais pensada a partir de dois eixos centrais: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pt-BR" sz="2800" dirty="0" smtClean="0"/>
              <a:t>O cenário das políticas de formação docente;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pt-BR" sz="2800" dirty="0" smtClean="0"/>
              <a:t>Papel da Sociologia na Educação Básica (gestores, meio acadêmico e instâncias profissionais);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82021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31294" y="4337046"/>
            <a:ext cx="33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DÚVIDAS?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8428892" y="4337046"/>
            <a:ext cx="35427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QUESTÕES?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846366" y="1216359"/>
            <a:ext cx="65227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CONTRIBUIÇÕES?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110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u="sng" dirty="0" smtClean="0"/>
              <a:t>ASPECTOS GERAIS: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 smtClean="0"/>
              <a:t>Necessidade de problematização das questões relacionadas a Formação de Professores de Ciências Sociais, em sua relação com as políticas de formação docente que têm sido elaboradas no país (Leis de Diretrizes e Bases da Educação);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dirty="0" smtClean="0"/>
              <a:t>Além disso, é preciso considerar que, a ausência da disciplina de Sociologia </a:t>
            </a:r>
            <a:r>
              <a:rPr lang="pt-BR" sz="3200" dirty="0"/>
              <a:t>no currículo escolar, mais que sua presença </a:t>
            </a:r>
            <a:r>
              <a:rPr lang="pt-BR" sz="3200" dirty="0" smtClean="0"/>
              <a:t>já no século XIX, </a:t>
            </a:r>
            <a:r>
              <a:rPr lang="pt-BR" sz="3200" dirty="0"/>
              <a:t>marca decididamente o cenário </a:t>
            </a:r>
            <a:r>
              <a:rPr lang="pt-BR" sz="3200" dirty="0" smtClean="0"/>
              <a:t>atual;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689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u="sng" dirty="0" smtClean="0"/>
              <a:t>O CONTEXTO DAS POLÍTICAS PÚBLICAS EM EDUCAÇÃO: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33201"/>
            <a:ext cx="10515600" cy="4467599"/>
          </a:xfrm>
        </p:spPr>
        <p:txBody>
          <a:bodyPr/>
          <a:lstStyle/>
          <a:p>
            <a:pPr algn="just"/>
            <a:r>
              <a:rPr lang="pt-BR" dirty="0" smtClean="0"/>
              <a:t>Pensando as políticas pública educacionais: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/>
              <a:t>As </a:t>
            </a:r>
            <a:r>
              <a:rPr lang="pt-BR" dirty="0"/>
              <a:t>políticas públicas </a:t>
            </a:r>
            <a:r>
              <a:rPr lang="pt-BR" dirty="0" smtClean="0"/>
              <a:t>são emanadas do </a:t>
            </a:r>
            <a:r>
              <a:rPr lang="pt-BR" dirty="0"/>
              <a:t>poder </a:t>
            </a:r>
            <a:r>
              <a:rPr lang="pt-BR" dirty="0" smtClean="0"/>
              <a:t>público, o que remete ao </a:t>
            </a:r>
            <a:r>
              <a:rPr lang="pt-BR" dirty="0"/>
              <a:t>Estado, </a:t>
            </a:r>
            <a:r>
              <a:rPr lang="pt-BR" dirty="0" smtClean="0"/>
              <a:t>e que seus encaminhamentos afetam </a:t>
            </a:r>
            <a:r>
              <a:rPr lang="pt-BR" dirty="0"/>
              <a:t>tanto </a:t>
            </a:r>
            <a:r>
              <a:rPr lang="pt-BR" dirty="0" smtClean="0"/>
              <a:t>instituições </a:t>
            </a:r>
            <a:r>
              <a:rPr lang="pt-BR" dirty="0"/>
              <a:t>públicas quanto </a:t>
            </a:r>
            <a:r>
              <a:rPr lang="pt-BR" dirty="0" smtClean="0"/>
              <a:t>privadas;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Processo marcado por contradições, embates e antagonismos (os diversos agentes envolvidos tendem a possuir projetos/modelos distintos de sociedade e educação, os quais estão em constante disputa);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/>
              <a:t>Têm </a:t>
            </a:r>
            <a:r>
              <a:rPr lang="pt-BR" dirty="0"/>
              <a:t>como </a:t>
            </a:r>
            <a:r>
              <a:rPr lang="pt-BR" dirty="0" smtClean="0"/>
              <a:t>objeto central de sua reflexão específica, </a:t>
            </a:r>
            <a:r>
              <a:rPr lang="pt-BR" dirty="0"/>
              <a:t>a própria realidade educacional, em especial a </a:t>
            </a:r>
            <a:r>
              <a:rPr lang="pt-BR" dirty="0" smtClean="0"/>
              <a:t>escolar;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No entanto, é preciso reconhecer sempre que a educação pode ocorrer tanto em espaços escolares, como em espaços não escolares (espaços formais e não formais de aprendizagem);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475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606398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No contexto, que remete ao período da colonização brasileira, uma característica marcante seria a  ausência de uma política pública clara com relação a educação;</a:t>
            </a:r>
          </a:p>
          <a:p>
            <a:pPr algn="just"/>
            <a:r>
              <a:rPr lang="pt-BR" dirty="0" smtClean="0"/>
              <a:t>Apenas com </a:t>
            </a:r>
            <a:r>
              <a:rPr lang="pt-BR" dirty="0"/>
              <a:t>as reformas promovidas pelo Marquês de Pombal, </a:t>
            </a:r>
            <a:r>
              <a:rPr lang="pt-BR" dirty="0" smtClean="0"/>
              <a:t>deu-se </a:t>
            </a:r>
            <a:r>
              <a:rPr lang="pt-BR" dirty="0"/>
              <a:t>início </a:t>
            </a:r>
            <a:r>
              <a:rPr lang="pt-BR" dirty="0" smtClean="0"/>
              <a:t>ao desenvolvimento de </a:t>
            </a:r>
            <a:r>
              <a:rPr lang="pt-BR" dirty="0"/>
              <a:t>um sistema nacional de ensino, </a:t>
            </a:r>
            <a:r>
              <a:rPr lang="pt-BR" dirty="0" smtClean="0"/>
              <a:t>associado a </a:t>
            </a:r>
            <a:r>
              <a:rPr lang="pt-BR" dirty="0"/>
              <a:t>elaboração de políticas públicas educacionais mais </a:t>
            </a:r>
            <a:r>
              <a:rPr lang="pt-BR" dirty="0" smtClean="0"/>
              <a:t>claras (</a:t>
            </a:r>
            <a:r>
              <a:rPr lang="pt-BR" i="1" dirty="0" smtClean="0"/>
              <a:t>aulas régias</a:t>
            </a:r>
            <a:r>
              <a:rPr lang="pt-BR" dirty="0" smtClean="0"/>
              <a:t> – financiadas pelo poder público);</a:t>
            </a:r>
          </a:p>
          <a:p>
            <a:pPr algn="just"/>
            <a:r>
              <a:rPr lang="pt-BR" dirty="0" smtClean="0"/>
              <a:t>A educação concebida enquanto dever </a:t>
            </a:r>
            <a:r>
              <a:rPr lang="pt-BR" dirty="0"/>
              <a:t>do </a:t>
            </a:r>
            <a:r>
              <a:rPr lang="pt-BR" dirty="0" smtClean="0"/>
              <a:t>Estado, é algo que ocorre de modo muito gradual, não por acaso, apenas a partir de 1930 (Decreto n° 19.402) é que é criado o Ministério dos Negócios da Educação e Saúde Pública (ministério próprio para tratar das questões relacionadas a educação);</a:t>
            </a:r>
          </a:p>
          <a:p>
            <a:pPr lvl="1" algn="just"/>
            <a:r>
              <a:rPr lang="pt-BR" dirty="0" smtClean="0"/>
              <a:t>Destaque para as presenças e ausências do Estado brasileiro nas questões que dizem respeito a educação (efeitos sobre o contexto atual);</a:t>
            </a:r>
          </a:p>
          <a:p>
            <a:pPr lvl="1" algn="just"/>
            <a:r>
              <a:rPr lang="pt-BR" dirty="0" smtClean="0"/>
              <a:t>Abrangências das reformas promovidas pelo Estado (o local e o nacional – Reforma Francisco Campos, 1931);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170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u="sng" dirty="0" smtClean="0"/>
              <a:t>FORMAÇÃO DOCENTE E O CENÁRIO DO ENSINO DE SOCIOLOGIA: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 década de 1930 como um marco:</a:t>
            </a:r>
          </a:p>
          <a:p>
            <a:pPr lvl="1"/>
            <a:r>
              <a:rPr lang="pt-BR" dirty="0" smtClean="0"/>
              <a:t>Manifesto dos Pioneiros da Educação Nova (1932);</a:t>
            </a:r>
          </a:p>
          <a:p>
            <a:pPr lvl="1"/>
            <a:r>
              <a:rPr lang="pt-BR" dirty="0" smtClean="0"/>
              <a:t>Consolidação da Sociologia no currículo escolar;</a:t>
            </a:r>
          </a:p>
          <a:p>
            <a:pPr lvl="1"/>
            <a:r>
              <a:rPr lang="pt-BR" dirty="0" smtClean="0"/>
              <a:t>Primeiros cursos de graduação em Ciências Sociais do Brasil – Escola Livre de Sociologia e Política de São Paulo (1933) e Universidade de São Paulo (1934);</a:t>
            </a:r>
          </a:p>
          <a:p>
            <a:pPr lvl="1"/>
            <a:r>
              <a:rPr lang="pt-BR" dirty="0" smtClean="0"/>
              <a:t>A formação de professores ainda não constitui aqui uma preocupação;</a:t>
            </a:r>
          </a:p>
          <a:p>
            <a:pPr marL="457200" lvl="1" indent="0">
              <a:buNone/>
            </a:pPr>
            <a:endParaRPr lang="pt-BR" dirty="0" smtClean="0"/>
          </a:p>
          <a:p>
            <a:r>
              <a:rPr lang="pt-BR" dirty="0" smtClean="0"/>
              <a:t>A década de 1940:</a:t>
            </a:r>
          </a:p>
          <a:p>
            <a:pPr lvl="1"/>
            <a:r>
              <a:rPr lang="pt-BR" dirty="0" smtClean="0"/>
              <a:t>Modelo de formação de professores: “3+1” (O que torna a questão da formação de professores de Ciências Sociais ainda mais residual);</a:t>
            </a:r>
          </a:p>
          <a:p>
            <a:pPr lvl="1"/>
            <a:r>
              <a:rPr lang="pt-BR" dirty="0" smtClean="0"/>
              <a:t>A retirada da Sociologia dos currículos escolares em função da Reforma Capanema (1942);</a:t>
            </a:r>
          </a:p>
          <a:p>
            <a:pPr lvl="1"/>
            <a:r>
              <a:rPr lang="pt-BR" dirty="0" smtClean="0"/>
              <a:t>Falta de clareza sobre o papel da Sociologia no currículo escolar (o que leva ao foco na pesquisa e na formação de um quadro técnico e não no ensino);</a:t>
            </a:r>
          </a:p>
          <a:p>
            <a:pPr lvl="1"/>
            <a:r>
              <a:rPr lang="pt-BR" dirty="0" smtClean="0"/>
              <a:t>Centralidade na simples repetição e memorização de conceitos, sem preocupações m construir um olhar sociológico;</a:t>
            </a:r>
          </a:p>
          <a:p>
            <a:pPr lvl="1"/>
            <a:r>
              <a:rPr lang="pt-BR" dirty="0" smtClean="0"/>
              <a:t>O processo de industrialização e as Escolas Técnicas Profissionalizantes (reprodução social);</a:t>
            </a:r>
          </a:p>
          <a:p>
            <a:pPr lvl="1"/>
            <a:r>
              <a:rPr lang="pt-BR" dirty="0" smtClean="0"/>
              <a:t>Primeira Lei de Diretrizes e Bases da Educação (1948), aprovada apenas em 1957;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624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85799"/>
            <a:ext cx="10515600" cy="5513294"/>
          </a:xfrm>
        </p:spPr>
        <p:txBody>
          <a:bodyPr>
            <a:normAutofit/>
          </a:bodyPr>
          <a:lstStyle/>
          <a:p>
            <a:r>
              <a:rPr lang="pt-BR" dirty="0" smtClean="0"/>
              <a:t>A LDB de 1957: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Transpareceu os conflitos, desigualdades e exclusão existentes na sociedade brasileira;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Expansão da tendência privatista;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Quanto a formação docente: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dirty="0" smtClean="0"/>
              <a:t>Papel da escolas normais para a formação de professores primários;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dirty="0" smtClean="0"/>
              <a:t>Já a formação de professores para ensino médio, caberia as faculdades de filosofia, ciências e letras;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dirty="0" smtClean="0"/>
              <a:t>A formação de professores para disciplinas específicas do ensino médio técnico, ficariam a cargo de cursos especiais de educação técnica;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dirty="0" smtClean="0"/>
              <a:t>Também estabelecia que nos institutos de educação poderiam funcionar cursos de formação de professores para o ensino normal, em acordo com as normas estabelecidas para os cursos de pedagógicos das faculdades de filosofia, ciências e letras (esvaziamento da formação docente junto a estas faculdades);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dirty="0" smtClean="0"/>
              <a:t>Os cursos de Ciências Sociais não eram nesse contexto, prioritariamente, cursos de formação de professores;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7780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55494"/>
            <a:ext cx="10515600" cy="6319477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O contexto posterior: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A LDB de 1961;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A reforma universitária de 1968: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200" dirty="0" smtClean="0"/>
              <a:t>Criação das Faculdades de Educação (separação institucional entre Ciências Sociais e Educação/a Educação passa a ser um objeto sociológico pouco prestigiado);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200" dirty="0" smtClean="0"/>
              <a:t>Amplo incentivo à pós-graduação (desenvolvimento da pesquisa nas Ciências Sociais);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200" dirty="0" smtClean="0"/>
              <a:t>Redirecionamento dos cursos de Ciências Sociais (“insulamento acadêmico” do ensino, e de forma mais específica, a questão da formação de professores);</a:t>
            </a:r>
          </a:p>
          <a:p>
            <a:pPr lvl="2" algn="just">
              <a:buFont typeface="Wingdings" panose="05000000000000000000" pitchFamily="2" charset="2"/>
              <a:buChar char="§"/>
            </a:pPr>
            <a:endParaRPr lang="pt-BR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dirty="0" smtClean="0"/>
              <a:t>Reforma da educação básica (LDB 1971):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200" dirty="0" smtClean="0"/>
              <a:t>Profissionalização do ensino médio (afinidade com as demandas de mercado/tendências pedagógicas tecnicistas);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200" dirty="0" smtClean="0"/>
              <a:t>Exigências mínimas para o exercício do magistério, incluindo-se a exigência de licenciatura para o ensino de 1° e 2° grau (passível de ser substituída por curso de curta duração mediante estudos adicionais);</a:t>
            </a:r>
          </a:p>
        </p:txBody>
      </p:sp>
    </p:spTree>
    <p:extLst>
      <p:ext uri="{BB962C8B-B14F-4D97-AF65-F5344CB8AC3E}">
        <p14:creationId xmlns:p14="http://schemas.microsoft.com/office/powerpoint/2010/main" val="3302301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44943"/>
            <a:ext cx="10515600" cy="349941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3200" dirty="0" smtClean="0"/>
              <a:t>E quanto a Sociologia na Educação Básica nesse período?</a:t>
            </a:r>
          </a:p>
          <a:p>
            <a:pPr algn="just"/>
            <a:endParaRPr lang="pt-BR" sz="3200" dirty="0" smtClean="0"/>
          </a:p>
          <a:p>
            <a:pPr lvl="1" algn="just"/>
            <a:r>
              <a:rPr lang="pt-BR" sz="2800" dirty="0" smtClean="0"/>
              <a:t>Desapareceu (enquanto disciplina, mas não enquanto conteúdos);</a:t>
            </a:r>
          </a:p>
          <a:p>
            <a:pPr lvl="1" algn="just"/>
            <a:r>
              <a:rPr lang="pt-BR" sz="2800" dirty="0" smtClean="0"/>
              <a:t>Com a lei n° 7.044 de 18 de outubro de 1982, tem fim a profissionalização compulsória do ensino médio;</a:t>
            </a:r>
          </a:p>
          <a:p>
            <a:pPr lvl="1" algn="just"/>
            <a:r>
              <a:rPr lang="pt-BR" sz="2800" dirty="0" smtClean="0"/>
              <a:t>A Sociologia passou a retornar gradativamente aos currículos escolares (de forma pontual e desarticulada em diversos estados) – reflexos sobre a formação docente;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5330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u="sng" dirty="0" smtClean="0"/>
              <a:t>A NOVA LDB E O CENÁRIO DA FORMAÇÃO DOCENTE: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56845"/>
            <a:ext cx="10515600" cy="4154761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Movimento de incorporação e aprofundamento do neoliberalismo;</a:t>
            </a:r>
          </a:p>
          <a:p>
            <a:pPr algn="just"/>
            <a:r>
              <a:rPr lang="pt-BR" dirty="0" smtClean="0"/>
              <a:t>Processo de “flexibilização” (“flexibilização curricular” – interdisciplinaridade em detrimento de conhecimentos específicos/problemas para o campo da Sociologia);</a:t>
            </a:r>
          </a:p>
          <a:p>
            <a:pPr algn="just"/>
            <a:r>
              <a:rPr lang="pt-BR" dirty="0" smtClean="0"/>
              <a:t>Formação docente flexível e fragmentada (agravada, nas Ciências Sociais pela ausência da disciplina de Sociologia do Ensino Médio);</a:t>
            </a:r>
          </a:p>
          <a:p>
            <a:pPr algn="just"/>
            <a:r>
              <a:rPr lang="pt-BR" dirty="0" smtClean="0"/>
              <a:t>Abertura para a formação docente não universitária (faculdades integradas, faculdades isoladas e centros universitários) – o que fugiria da </a:t>
            </a:r>
            <a:r>
              <a:rPr lang="pt-BR" dirty="0" err="1" smtClean="0"/>
              <a:t>indissociabilidade</a:t>
            </a:r>
            <a:r>
              <a:rPr lang="pt-BR" dirty="0" smtClean="0"/>
              <a:t> entre Ensino, Pesquisa e Extensão;</a:t>
            </a:r>
          </a:p>
        </p:txBody>
      </p:sp>
    </p:spTree>
    <p:extLst>
      <p:ext uri="{BB962C8B-B14F-4D97-AF65-F5344CB8AC3E}">
        <p14:creationId xmlns:p14="http://schemas.microsoft.com/office/powerpoint/2010/main" val="3760303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1346</Words>
  <Application>Microsoft Office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Tema do Office</vt:lpstr>
      <vt:lpstr>A FORMAÇÃO DE PROFESSORES DE CIÊNCIAS SOCIAIS FRENTE AS POLÍTICAS EDUCACIONAIS</vt:lpstr>
      <vt:lpstr>ASPECTOS GERAIS:</vt:lpstr>
      <vt:lpstr>O CONTEXTO DAS POLÍTICAS PÚBLICAS EM EDUCAÇÃO:</vt:lpstr>
      <vt:lpstr>Apresentação do PowerPoint</vt:lpstr>
      <vt:lpstr>FORMAÇÃO DOCENTE E O CENÁRIO DO ENSINO DE SOCIOLOGIA:</vt:lpstr>
      <vt:lpstr>Apresentação do PowerPoint</vt:lpstr>
      <vt:lpstr>Apresentação do PowerPoint</vt:lpstr>
      <vt:lpstr>Apresentação do PowerPoint</vt:lpstr>
      <vt:lpstr>A NOVA LDB E O CENÁRIO DA FORMAÇÃO DOCENTE:</vt:lpstr>
      <vt:lpstr>Apresentação do PowerPoint</vt:lpstr>
      <vt:lpstr>Apresentação do PowerPoint</vt:lpstr>
      <vt:lpstr>Considerações Finais: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Julio</dc:creator>
  <cp:lastModifiedBy>XXX</cp:lastModifiedBy>
  <cp:revision>32</cp:revision>
  <dcterms:created xsi:type="dcterms:W3CDTF">2016-04-12T19:54:15Z</dcterms:created>
  <dcterms:modified xsi:type="dcterms:W3CDTF">2017-10-23T14:16:35Z</dcterms:modified>
</cp:coreProperties>
</file>