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62F7644-B7C8-455D-AECC-C23D46F7BDA5}" type="datetimeFigureOut">
              <a:rPr lang="pt-BR" smtClean="0"/>
              <a:t>26/04/2010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EA85EE0-6541-4612-9BD9-55515A3F444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Organização, Sistemas e Métodos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Profa</a:t>
            </a:r>
            <a:r>
              <a:rPr lang="pt-BR" dirty="0" smtClean="0"/>
              <a:t> </a:t>
            </a:r>
            <a:r>
              <a:rPr lang="pt-BR" dirty="0" err="1" smtClean="0"/>
              <a:t>Milka</a:t>
            </a:r>
            <a:r>
              <a:rPr lang="pt-BR" dirty="0" smtClean="0"/>
              <a:t> Alves Correia Barbosa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 Introdução </a:t>
            </a:r>
            <a:r>
              <a:rPr lang="pt-BR" dirty="0"/>
              <a:t>à Organização, Sistemas e Métodos. Evolução histórica. A Estrutura organizacional</a:t>
            </a:r>
            <a:r>
              <a:rPr lang="pt-BR" dirty="0" smtClean="0"/>
              <a:t>: histórico</a:t>
            </a:r>
            <a:r>
              <a:rPr lang="pt-BR" dirty="0"/>
              <a:t>, tipos, elementos, representação. Departamentalização. Análise organizacional. Gestão </a:t>
            </a:r>
            <a:r>
              <a:rPr lang="pt-BR" dirty="0" smtClean="0"/>
              <a:t>de Processos</a:t>
            </a:r>
            <a:r>
              <a:rPr lang="pt-BR" dirty="0"/>
              <a:t>. Técnicas de representação gráfica. A distribuição do espaço físico. Formulários </a:t>
            </a:r>
            <a:r>
              <a:rPr lang="pt-BR" dirty="0" smtClean="0"/>
              <a:t>e manuais</a:t>
            </a:r>
            <a:r>
              <a:rPr lang="pt-BR" dirty="0"/>
              <a:t>. Sistemas de informações gerenciais.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Proporcionar aos alunos fundamentação teórica e prática que prepare para aplicar O,</a:t>
            </a:r>
            <a:r>
              <a:rPr lang="pt-BR" dirty="0" err="1"/>
              <a:t>S&amp;M</a:t>
            </a:r>
            <a:r>
              <a:rPr lang="pt-BR" dirty="0"/>
              <a:t>, </a:t>
            </a:r>
            <a:r>
              <a:rPr lang="pt-BR" dirty="0" smtClean="0"/>
              <a:t>com vistas </a:t>
            </a:r>
            <a:r>
              <a:rPr lang="pt-BR" dirty="0"/>
              <a:t>à busca de soluções para problemas administrativos/organizacionais.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Específicos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Propiciar ao aluno a compreensão sobre métodos e ferramentas de análise e racionalização</a:t>
            </a:r>
          </a:p>
          <a:p>
            <a:r>
              <a:rPr lang="pt-BR" dirty="0"/>
              <a:t>de processos e estrutura organizacionais;</a:t>
            </a:r>
          </a:p>
          <a:p>
            <a:r>
              <a:rPr lang="pt-BR" dirty="0"/>
              <a:t> Estimular o aluno a analisar problemas do mundo real, identificando soluções baseadas na</a:t>
            </a:r>
          </a:p>
          <a:p>
            <a:r>
              <a:rPr lang="pt-BR" dirty="0"/>
              <a:t>tecnologia da informação, as quais sejam factíveis às organizações;</a:t>
            </a:r>
          </a:p>
          <a:p>
            <a:r>
              <a:rPr lang="pt-BR" dirty="0"/>
              <a:t> Estimular o aluno a desenvolver um projeto de O,S &amp; M, levando-o a delinear um novo</a:t>
            </a:r>
          </a:p>
          <a:p>
            <a:r>
              <a:rPr lang="pt-BR" dirty="0"/>
              <a:t>sistema ou processo de trabalho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Conteúdo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u="sng" dirty="0" smtClean="0"/>
              <a:t>Semana 01</a:t>
            </a:r>
            <a:r>
              <a:rPr lang="pt-BR" dirty="0" smtClean="0"/>
              <a:t>: Introdução à OSM</a:t>
            </a:r>
          </a:p>
          <a:p>
            <a:pPr>
              <a:buNone/>
            </a:pPr>
            <a:r>
              <a:rPr lang="pt-BR" b="1" u="sng" dirty="0" smtClean="0"/>
              <a:t>Semana 02</a:t>
            </a:r>
            <a:r>
              <a:rPr lang="pt-BR" dirty="0" smtClean="0"/>
              <a:t>: Organizações e Estrutura Organizacional</a:t>
            </a:r>
          </a:p>
          <a:p>
            <a:pPr>
              <a:buNone/>
            </a:pPr>
            <a:r>
              <a:rPr lang="pt-BR" b="1" u="sng" dirty="0" smtClean="0"/>
              <a:t>Semana 03</a:t>
            </a:r>
            <a:r>
              <a:rPr lang="pt-BR" dirty="0" smtClean="0"/>
              <a:t>: Processos Organizacionais</a:t>
            </a:r>
          </a:p>
          <a:p>
            <a:pPr>
              <a:buNone/>
            </a:pPr>
            <a:r>
              <a:rPr lang="pt-BR" b="1" u="sng" dirty="0" smtClean="0"/>
              <a:t>Semana 04</a:t>
            </a:r>
            <a:r>
              <a:rPr lang="pt-BR" dirty="0" smtClean="0"/>
              <a:t>: Formulários</a:t>
            </a:r>
          </a:p>
          <a:p>
            <a:pPr>
              <a:buNone/>
            </a:pPr>
            <a:r>
              <a:rPr lang="pt-BR" b="1" u="sng" dirty="0" smtClean="0"/>
              <a:t>Semana 05</a:t>
            </a:r>
            <a:r>
              <a:rPr lang="pt-BR" dirty="0" smtClean="0"/>
              <a:t>: Arranjo Físico</a:t>
            </a:r>
          </a:p>
          <a:p>
            <a:pPr>
              <a:buNone/>
            </a:pPr>
            <a:r>
              <a:rPr lang="pt-BR" b="1" u="sng" dirty="0" smtClean="0"/>
              <a:t>Semana 06</a:t>
            </a:r>
            <a:r>
              <a:rPr lang="pt-BR" dirty="0" smtClean="0"/>
              <a:t>: Distribuição do Trabalho e Manuais da Organização</a:t>
            </a:r>
          </a:p>
          <a:p>
            <a:pPr>
              <a:buNone/>
            </a:pPr>
            <a:r>
              <a:rPr lang="pt-BR" b="1" u="sng" dirty="0" smtClean="0"/>
              <a:t>Semana 07</a:t>
            </a:r>
            <a:r>
              <a:rPr lang="pt-BR" dirty="0" smtClean="0"/>
              <a:t>: Sistema de Informação Gerencial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Cronograma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42910" y="2285992"/>
          <a:ext cx="7715304" cy="3714776"/>
        </p:xfrm>
        <a:graphic>
          <a:graphicData uri="http://schemas.openxmlformats.org/drawingml/2006/table">
            <a:tbl>
              <a:tblPr/>
              <a:tblGrid>
                <a:gridCol w="3629747"/>
                <a:gridCol w="4085557"/>
              </a:tblGrid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Verdana"/>
                          <a:ea typeface="Calibri"/>
                          <a:cs typeface="Times-Roman"/>
                        </a:rPr>
                        <a:t>PERÍODO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b="1">
                          <a:latin typeface="Verdana"/>
                          <a:ea typeface="Calibri"/>
                          <a:cs typeface="Times-Roman"/>
                        </a:rPr>
                        <a:t>UNIDADES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01 a 07.05.2010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01 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08 a 14.05.2010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02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15 a 21.05.2010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03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22 a 28.05.2010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04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29.05 a 04.06.2010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05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05 a 11.06.2010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06 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>
                          <a:latin typeface="Verdana"/>
                          <a:ea typeface="Calibri"/>
                          <a:cs typeface="Times-Roman"/>
                        </a:rPr>
                        <a:t>12 a 18.06.2010</a:t>
                      </a:r>
                      <a:endParaRPr lang="pt-B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Verdana"/>
                          <a:ea typeface="Calibri"/>
                          <a:cs typeface="Times-Roman"/>
                        </a:rPr>
                        <a:t>Unidade 07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71538" y="2357429"/>
          <a:ext cx="7072362" cy="3596640"/>
        </p:xfrm>
        <a:graphic>
          <a:graphicData uri="http://schemas.openxmlformats.org/drawingml/2006/table">
            <a:tbl>
              <a:tblPr/>
              <a:tblGrid>
                <a:gridCol w="2277391"/>
                <a:gridCol w="2678243"/>
                <a:gridCol w="2116728"/>
              </a:tblGrid>
              <a:tr h="61233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Verdana"/>
                          <a:ea typeface="Calibri"/>
                          <a:cs typeface="Times New Roman"/>
                        </a:rPr>
                        <a:t>AB1</a:t>
                      </a: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pt-BR" sz="2000" b="1" dirty="0">
                          <a:latin typeface="Verdana"/>
                          <a:ea typeface="Calibri"/>
                          <a:cs typeface="Times New Roman"/>
                        </a:rPr>
                        <a:t>Totalizando 10,00 (dez pontos)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 presencial 01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Introdutória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1,0 (um ponto-extra)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 presencial 02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Análise filme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1,0 (um ponto-extra)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01 </a:t>
                      </a:r>
                      <a:r>
                        <a:rPr lang="pt-BR" sz="18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Análise organizacional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2,0 (dois pontos)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02 </a:t>
                      </a:r>
                      <a:r>
                        <a:rPr lang="pt-BR" sz="18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organograma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2,0 (dois pontos)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03 </a:t>
                      </a:r>
                      <a:r>
                        <a:rPr lang="pt-BR" sz="18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Atividade fluxograma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2,0 (dois pontos)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6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Parcial trabalho 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Até o item 4.2 do trabalho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Verdana"/>
                          <a:ea typeface="Calibri"/>
                          <a:cs typeface="Times New Roman"/>
                        </a:rPr>
                        <a:t>4,0 (quadro pontos)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Avaliação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85786" y="2284405"/>
          <a:ext cx="7572428" cy="3352800"/>
        </p:xfrm>
        <a:graphic>
          <a:graphicData uri="http://schemas.openxmlformats.org/drawingml/2006/table">
            <a:tbl>
              <a:tblPr/>
              <a:tblGrid>
                <a:gridCol w="2438419"/>
                <a:gridCol w="2867614"/>
                <a:gridCol w="2266395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Verdana"/>
                          <a:ea typeface="Calibri"/>
                          <a:cs typeface="Times New Roman"/>
                        </a:rPr>
                        <a:t>AB2</a:t>
                      </a: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pt-BR" sz="2000" b="1" dirty="0">
                          <a:latin typeface="Verdana"/>
                          <a:ea typeface="Calibri"/>
                          <a:cs typeface="Times New Roman"/>
                        </a:rPr>
                        <a:t>Totalizando 10,00 (dez pontos)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953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Prova escrita individual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Unidades 04, 05,06 e 07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>
                          <a:latin typeface="Verdana"/>
                          <a:ea typeface="Calibri"/>
                          <a:cs typeface="Times New Roman"/>
                        </a:rPr>
                        <a:t>4,0 (quatro pontos)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3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04 </a:t>
                      </a:r>
                      <a:r>
                        <a:rPr lang="pt-BR" sz="20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Layout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1,0 (um ponto)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3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05 </a:t>
                      </a:r>
                      <a:r>
                        <a:rPr lang="pt-BR" sz="20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Formulário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1,0 (um ponto-extra)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3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06 </a:t>
                      </a:r>
                      <a:r>
                        <a:rPr lang="pt-BR" sz="20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>
                          <a:latin typeface="Verdana"/>
                          <a:ea typeface="Calibri"/>
                          <a:cs typeface="Times New Roman"/>
                        </a:rPr>
                        <a:t>Atividade QDT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1,0 (um ponto)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3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Atividade 07 </a:t>
                      </a:r>
                      <a:r>
                        <a:rPr lang="pt-BR" sz="2000" dirty="0" err="1">
                          <a:latin typeface="Verdana"/>
                          <a:ea typeface="Calibri"/>
                          <a:cs typeface="Times New Roman"/>
                        </a:rPr>
                        <a:t>Moodle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>
                          <a:latin typeface="Verdana"/>
                          <a:ea typeface="Calibri"/>
                          <a:cs typeface="Times New Roman"/>
                        </a:rPr>
                        <a:t>Projeto SIG – versão final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Verdana"/>
                          <a:ea typeface="Calibri"/>
                          <a:cs typeface="Times New Roman"/>
                        </a:rPr>
                        <a:t>4,0 (quatro pontos)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</TotalTime>
  <Words>380</Words>
  <Application>Microsoft Office PowerPoint</Application>
  <PresentationFormat>Apresentação na tela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Urbano</vt:lpstr>
      <vt:lpstr>Organização, Sistemas e Métodos</vt:lpstr>
      <vt:lpstr>Ementa</vt:lpstr>
      <vt:lpstr>Objetivo Geral</vt:lpstr>
      <vt:lpstr>Objetivos Específicos</vt:lpstr>
      <vt:lpstr>Conteúdo</vt:lpstr>
      <vt:lpstr>Cronograma</vt:lpstr>
      <vt:lpstr>Avaliação</vt:lpstr>
      <vt:lpstr>Avaliação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Organização, Sistemas e Métodos</dc:title>
  <dc:creator>MilkaeFlavio</dc:creator>
  <cp:lastModifiedBy>MilkaeFlavio</cp:lastModifiedBy>
  <cp:revision>3</cp:revision>
  <dcterms:created xsi:type="dcterms:W3CDTF">2010-04-26T16:49:04Z</dcterms:created>
  <dcterms:modified xsi:type="dcterms:W3CDTF">2010-04-26T17:02:22Z</dcterms:modified>
</cp:coreProperties>
</file>