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0"/>
  </p:notesMasterIdLst>
  <p:sldIdLst>
    <p:sldId id="256" r:id="rId2"/>
    <p:sldId id="257" r:id="rId3"/>
    <p:sldId id="258" r:id="rId4"/>
    <p:sldId id="363" r:id="rId5"/>
    <p:sldId id="261" r:id="rId6"/>
    <p:sldId id="364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365" r:id="rId25"/>
    <p:sldId id="366" r:id="rId26"/>
    <p:sldId id="279" r:id="rId27"/>
    <p:sldId id="280" r:id="rId28"/>
    <p:sldId id="283" r:id="rId29"/>
    <p:sldId id="287" r:id="rId30"/>
    <p:sldId id="285" r:id="rId31"/>
    <p:sldId id="281" r:id="rId32"/>
    <p:sldId id="282" r:id="rId33"/>
    <p:sldId id="284" r:id="rId34"/>
    <p:sldId id="286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67" r:id="rId95"/>
    <p:sldId id="348" r:id="rId96"/>
    <p:sldId id="349" r:id="rId97"/>
    <p:sldId id="350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</p:sldIdLst>
  <p:sldSz cx="18288000" cy="10287000"/>
  <p:notesSz cx="6858000" cy="9144000"/>
  <p:embeddedFontLst>
    <p:embeddedFont>
      <p:font typeface="Halant Medium" panose="020B0604020202020204" charset="0"/>
      <p:regular r:id="rId111"/>
    </p:embeddedFont>
    <p:embeddedFont>
      <p:font typeface="Montserrat Classic" panose="020B0604020202020204" charset="0"/>
      <p:regular r:id="rId112"/>
    </p:embeddedFont>
    <p:embeddedFont>
      <p:font typeface="Montserrat Classic Bold" panose="020B0604020202020204" charset="0"/>
      <p:regular r:id="rId113"/>
    </p:embeddedFont>
    <p:embeddedFont>
      <p:font typeface="Montserrat Light" panose="00000400000000000000" pitchFamily="2" charset="0"/>
      <p:regular r:id="rId114"/>
      <p:italic r:id="rId115"/>
    </p:embeddedFont>
    <p:embeddedFont>
      <p:font typeface="Montserrat Light Bold" panose="020B0604020202020204" charset="0"/>
      <p:regular r:id="rId1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21" autoAdjust="0"/>
  </p:normalViewPr>
  <p:slideViewPr>
    <p:cSldViewPr snapToGrid="0">
      <p:cViewPr varScale="1">
        <p:scale>
          <a:sx n="41" d="100"/>
          <a:sy n="41" d="100"/>
        </p:scale>
        <p:origin x="105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2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3.fntdata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4.fntdata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1F9D3-A45D-414F-8524-0A1BEA839406}" type="datetimeFigureOut">
              <a:rPr lang="pt-BR" smtClean="0"/>
              <a:t>22/07/2026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BCD11-BAA9-4B8B-B50E-0047705D2E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749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BCD11-BAA9-4B8B-B50E-0047705D2E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2212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BCD11-BAA9-4B8B-B50E-0047705D2EC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207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BCD11-BAA9-4B8B-B50E-0047705D2EC7}" type="slidenum">
              <a:rPr lang="pt-BR" smtClean="0"/>
              <a:t>106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408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645314" y="6946530"/>
            <a:ext cx="11076998" cy="513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9"/>
              </a:lnSpc>
            </a:pPr>
            <a:endParaRPr lang="en-US" sz="3249" spc="32" dirty="0">
              <a:solidFill>
                <a:srgbClr val="202020"/>
              </a:solidFill>
              <a:latin typeface="Montserrat Classic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B377EEC-FAD5-4B10-9BB1-CC0D464775A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" b="3660"/>
          <a:stretch/>
        </p:blipFill>
        <p:spPr bwMode="auto">
          <a:xfrm>
            <a:off x="0" y="1"/>
            <a:ext cx="18287999" cy="102869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5"/>
          <p:cNvSpPr txBox="1"/>
          <p:nvPr/>
        </p:nvSpPr>
        <p:spPr>
          <a:xfrm>
            <a:off x="9804710" y="8101549"/>
            <a:ext cx="13301922" cy="5124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352" dirty="0">
                <a:solidFill>
                  <a:srgbClr val="202020"/>
                </a:solidFill>
                <a:latin typeface="Montserrat Classic"/>
              </a:rPr>
              <a:t>ENF. HALLEY SILVA  ROCHA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6300" y="25527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47650" y="-1009650"/>
            <a:ext cx="2552700" cy="40767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17849850" y="-53801"/>
            <a:ext cx="1447800" cy="1037890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842072" y="1287463"/>
            <a:ext cx="12930018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"/>
              </a:rPr>
              <a:t>Aspectos Éticos Legais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700784" y="3348677"/>
            <a:ext cx="15558516" cy="4635949"/>
            <a:chOff x="0" y="0"/>
            <a:chExt cx="20744688" cy="6181265"/>
          </a:xfrm>
        </p:grpSpPr>
        <p:sp>
          <p:nvSpPr>
            <p:cNvPr id="7" name="TextBox 7"/>
            <p:cNvSpPr txBox="1"/>
            <p:nvPr/>
          </p:nvSpPr>
          <p:spPr>
            <a:xfrm>
              <a:off x="0" y="1196684"/>
              <a:ext cx="20744688" cy="49845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4"/>
                </a:lnSpc>
              </a:pP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Art. 1º- É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lícito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ao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Enfermeiro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, a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Inserção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de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Cateter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Periférico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Central.</a:t>
              </a:r>
            </a:p>
            <a:p>
              <a:pPr algn="l">
                <a:lnSpc>
                  <a:spcPts val="4994"/>
                </a:lnSpc>
              </a:pP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Art. 2º- O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Enfermeiro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para o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desempenho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de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tal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atividade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,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deverá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ter-se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submetido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a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qualificação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e/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ou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capacitação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profissional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.</a:t>
              </a:r>
            </a:p>
            <a:p>
              <a:pPr algn="l">
                <a:lnSpc>
                  <a:spcPts val="4994"/>
                </a:lnSpc>
              </a:pP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Art. 3º- Esta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Resolução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entra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em vigor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na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data de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sua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publicação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,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revogando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disposições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 em </a:t>
              </a:r>
              <a:r>
                <a:rPr lang="en-US" sz="3567" spc="71" dirty="0" err="1">
                  <a:solidFill>
                    <a:srgbClr val="202020"/>
                  </a:solidFill>
                  <a:latin typeface="Montserrat Light"/>
                </a:rPr>
                <a:t>contrário</a:t>
              </a:r>
              <a:r>
                <a:rPr lang="en-US" sz="3567" spc="71" dirty="0">
                  <a:solidFill>
                    <a:srgbClr val="202020"/>
                  </a:solidFill>
                  <a:latin typeface="Montserrat Light"/>
                </a:rPr>
                <a:t>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20744688" cy="907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663"/>
                </a:lnSpc>
              </a:pPr>
              <a:r>
                <a:rPr lang="en-US" sz="4045" spc="404">
                  <a:solidFill>
                    <a:srgbClr val="202020"/>
                  </a:solidFill>
                  <a:latin typeface="Montserrat Classic"/>
                </a:rPr>
                <a:t>RESOLUÇÃO COFEN-258/2001</a:t>
              </a: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29417" y="1709369"/>
            <a:ext cx="13829166" cy="6868262"/>
          </a:xfrm>
          <a:custGeom>
            <a:avLst/>
            <a:gdLst/>
            <a:ahLst/>
            <a:cxnLst/>
            <a:rect l="l" t="t" r="r" b="b"/>
            <a:pathLst>
              <a:path w="13829166" h="6868262">
                <a:moveTo>
                  <a:pt x="0" y="0"/>
                </a:moveTo>
                <a:lnTo>
                  <a:pt x="13829166" y="0"/>
                </a:lnTo>
                <a:lnTo>
                  <a:pt x="13829166" y="6868262"/>
                </a:lnTo>
                <a:lnTo>
                  <a:pt x="0" y="68682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4659" b="-172781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59634" y="0"/>
            <a:ext cx="8968732" cy="10287000"/>
          </a:xfrm>
          <a:custGeom>
            <a:avLst/>
            <a:gdLst/>
            <a:ahLst/>
            <a:cxnLst/>
            <a:rect l="l" t="t" r="r" b="b"/>
            <a:pathLst>
              <a:path w="8968732" h="10287000">
                <a:moveTo>
                  <a:pt x="0" y="0"/>
                </a:moveTo>
                <a:lnTo>
                  <a:pt x="8968732" y="0"/>
                </a:lnTo>
                <a:lnTo>
                  <a:pt x="89687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1434269" y="7734503"/>
            <a:ext cx="3319395" cy="3319395"/>
          </a:xfrm>
          <a:custGeom>
            <a:avLst/>
            <a:gdLst/>
            <a:ahLst/>
            <a:cxnLst/>
            <a:rect l="l" t="t" r="r" b="b"/>
            <a:pathLst>
              <a:path w="3319395" h="3319395">
                <a:moveTo>
                  <a:pt x="0" y="0"/>
                </a:moveTo>
                <a:lnTo>
                  <a:pt x="3319395" y="0"/>
                </a:lnTo>
                <a:lnTo>
                  <a:pt x="3319395" y="3319395"/>
                </a:lnTo>
                <a:lnTo>
                  <a:pt x="0" y="33193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7785538" y="3654327"/>
            <a:ext cx="9473762" cy="4133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7735" lvl="1" indent="-418868" algn="l">
              <a:lnSpc>
                <a:spcPts val="4656"/>
              </a:lnSpc>
              <a:buFont typeface="Arial"/>
              <a:buChar char="•"/>
            </a:pPr>
            <a:r>
              <a:rPr lang="en-US" sz="3880" spc="593">
                <a:solidFill>
                  <a:srgbClr val="202020"/>
                </a:solidFill>
                <a:latin typeface="Montserrat Light"/>
              </a:rPr>
              <a:t>Implementar bundles de cuidados e manutenção;</a:t>
            </a:r>
          </a:p>
          <a:p>
            <a:pPr marL="837735" lvl="1" indent="-418868" algn="l">
              <a:lnSpc>
                <a:spcPts val="4656"/>
              </a:lnSpc>
              <a:buFont typeface="Arial"/>
              <a:buChar char="•"/>
            </a:pPr>
            <a:r>
              <a:rPr lang="en-US" sz="3880" spc="593">
                <a:solidFill>
                  <a:srgbClr val="202020"/>
                </a:solidFill>
                <a:latin typeface="Montserrat Light"/>
              </a:rPr>
              <a:t>Higiene rigorosa das mãos;</a:t>
            </a:r>
          </a:p>
          <a:p>
            <a:pPr marL="837735" lvl="1" indent="-418868" algn="l">
              <a:lnSpc>
                <a:spcPts val="4656"/>
              </a:lnSpc>
              <a:buFont typeface="Arial"/>
              <a:buChar char="•"/>
            </a:pPr>
            <a:r>
              <a:rPr lang="en-US" sz="3880" spc="593">
                <a:solidFill>
                  <a:srgbClr val="202020"/>
                </a:solidFill>
                <a:latin typeface="Montserrat Light"/>
              </a:rPr>
              <a:t>Assepsia do HUB do cateter; </a:t>
            </a:r>
          </a:p>
          <a:p>
            <a:pPr marL="837735" lvl="1" indent="-418868" algn="l">
              <a:lnSpc>
                <a:spcPts val="4656"/>
              </a:lnSpc>
              <a:buFont typeface="Arial"/>
              <a:buChar char="•"/>
            </a:pPr>
            <a:r>
              <a:rPr lang="en-US" sz="3880" spc="593">
                <a:solidFill>
                  <a:srgbClr val="202020"/>
                </a:solidFill>
                <a:latin typeface="Montserrat Light"/>
              </a:rPr>
              <a:t>Preservação das veias;</a:t>
            </a:r>
          </a:p>
          <a:p>
            <a:pPr marL="837735" lvl="1" indent="-418868" algn="l">
              <a:lnSpc>
                <a:spcPts val="4656"/>
              </a:lnSpc>
              <a:buFont typeface="Arial"/>
              <a:buChar char="•"/>
            </a:pPr>
            <a:r>
              <a:rPr lang="en-US" sz="3880" spc="593">
                <a:solidFill>
                  <a:srgbClr val="202020"/>
                </a:solidFill>
                <a:latin typeface="Montserrat Light"/>
              </a:rPr>
              <a:t>Manter cateter pérvio.</a:t>
            </a:r>
          </a:p>
        </p:txBody>
      </p:sp>
      <p:grpSp>
        <p:nvGrpSpPr>
          <p:cNvPr id="6" name="Group 6"/>
          <p:cNvGrpSpPr/>
          <p:nvPr/>
        </p:nvGrpSpPr>
        <p:grpSpPr>
          <a:xfrm rot="5400000">
            <a:off x="16680957" y="8773740"/>
            <a:ext cx="1165300" cy="1240921"/>
            <a:chOff x="0" y="0"/>
            <a:chExt cx="1553733" cy="16545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2"/>
                  </a:lnTo>
                  <a:lnTo>
                    <a:pt x="0" y="472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588565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1"/>
                  </a:lnTo>
                  <a:lnTo>
                    <a:pt x="0" y="472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1182110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2"/>
                  </a:lnTo>
                  <a:lnTo>
                    <a:pt x="0" y="472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880689" y="3404072"/>
            <a:ext cx="4634380" cy="4634362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9999" r="-1999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4262" y="2593492"/>
            <a:ext cx="6378832" cy="2799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1"/>
              </a:lnSpc>
            </a:pPr>
            <a:r>
              <a:rPr lang="en-US" sz="4322" spc="1227">
                <a:solidFill>
                  <a:srgbClr val="344A66"/>
                </a:solidFill>
                <a:latin typeface="Halant Medium"/>
              </a:rPr>
              <a:t>EU SALVO UM ACESSO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5994" y="6534525"/>
            <a:ext cx="5951931" cy="227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70"/>
              </a:lnSpc>
            </a:pPr>
            <a:r>
              <a:rPr lang="en-US" sz="4336" spc="836">
                <a:solidFill>
                  <a:srgbClr val="344A66"/>
                </a:solidFill>
                <a:latin typeface="Halant Medium"/>
              </a:rPr>
              <a:t>EU SALVO UMA VIDA</a:t>
            </a:r>
          </a:p>
        </p:txBody>
      </p:sp>
      <p:sp>
        <p:nvSpPr>
          <p:cNvPr id="14" name="AutoShape 14"/>
          <p:cNvSpPr/>
          <p:nvPr/>
        </p:nvSpPr>
        <p:spPr>
          <a:xfrm>
            <a:off x="-3465804" y="381000"/>
            <a:ext cx="13002131" cy="1381425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750406" y="561975"/>
            <a:ext cx="15903679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spc="54">
                <a:solidFill>
                  <a:srgbClr val="202020"/>
                </a:solidFill>
                <a:latin typeface="Montserrat Classic Bold"/>
              </a:rPr>
              <a:t>PREVENÇÃO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6567322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11146328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Retirada do cateter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2955492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Término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terapia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proposta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Presença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sinais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flogisticos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no sitio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Posicionamento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inadequado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Trombose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Danos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Obstrução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responda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manobras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Infiltração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/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extravasamento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Mediante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qualquer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complicação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permita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manutenção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põe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risco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saúde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6567322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11146328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Técnica de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Retirada</a:t>
            </a:r>
            <a:endParaRPr lang="en-US" sz="8000" spc="72" dirty="0">
              <a:solidFill>
                <a:srgbClr val="202020"/>
              </a:solidFill>
              <a:latin typeface="Montserrat Classic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04866" y="2747615"/>
            <a:ext cx="16998857" cy="738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Lavar as mãos, preparar o material necessário, parar a infusão;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Avaliar o sítio de inserção;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Retirar curativo oclusivo, tendo cuidado de não ferir a pele;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Remover cateter lenta e delicadamente, exercendo tração firme e constante;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Realizar hemostasia mecânica ao termino da retirada até cessar o sangramento;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Medir e examinar cateter para certificar a retirada completa do mesmo, comparar o comprimento do cateter retirado com o comprimento documentado, registrar;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Se houver resistência realizar compressa morna por 15 a 30 minutos, se persistir interromper o procedimento, realizar novo curativo e aguardar 12 a 24h para nova tentativa, considerar raio-x.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6567322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11146328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Troca do cateter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667679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Antes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realizarmos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troca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devemos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avaliar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riscos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benefícios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procedimento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em especial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população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alto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risco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queimadura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transplantes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RN’s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lactentes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infecção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suspeita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infecção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Uma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troca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deve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ser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considerada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se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houver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necessidade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diferente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mal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posicionado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com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funcionamento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inadequado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acesso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venoso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limitado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outros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locais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estiverem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indisponíveis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tunelizados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podem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ser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trocados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se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houverem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evidencias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infecção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465458" y="984821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465804" y="381000"/>
            <a:ext cx="13002131" cy="1381425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431956" y="2064825"/>
            <a:ext cx="9424088" cy="8222175"/>
          </a:xfrm>
          <a:custGeom>
            <a:avLst/>
            <a:gdLst/>
            <a:ahLst/>
            <a:cxnLst/>
            <a:rect l="l" t="t" r="r" b="b"/>
            <a:pathLst>
              <a:path w="9424088" h="8222175">
                <a:moveTo>
                  <a:pt x="0" y="0"/>
                </a:moveTo>
                <a:lnTo>
                  <a:pt x="9424088" y="0"/>
                </a:lnTo>
                <a:lnTo>
                  <a:pt x="9424088" y="8222175"/>
                </a:lnTo>
                <a:lnTo>
                  <a:pt x="0" y="8222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750406" y="561975"/>
            <a:ext cx="15903679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spc="54">
                <a:solidFill>
                  <a:srgbClr val="202020"/>
                </a:solidFill>
                <a:latin typeface="Montserrat Classic Bold"/>
              </a:rPr>
              <a:t>TROCA DE CATÉTER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69757"/>
            <a:ext cx="16548786" cy="5753300"/>
          </a:xfrm>
          <a:custGeom>
            <a:avLst/>
            <a:gdLst/>
            <a:ahLst/>
            <a:cxnLst/>
            <a:rect l="l" t="t" r="r" b="b"/>
            <a:pathLst>
              <a:path w="16548786" h="5753300">
                <a:moveTo>
                  <a:pt x="0" y="0"/>
                </a:moveTo>
                <a:lnTo>
                  <a:pt x="16548786" y="0"/>
                </a:lnTo>
                <a:lnTo>
                  <a:pt x="16548786" y="5753299"/>
                </a:lnTo>
                <a:lnTo>
                  <a:pt x="0" y="57532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404" t="-15034" r="-4293" b="-8054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2486" y="1368511"/>
            <a:ext cx="18458185" cy="8154416"/>
          </a:xfrm>
          <a:custGeom>
            <a:avLst/>
            <a:gdLst/>
            <a:ahLst/>
            <a:cxnLst/>
            <a:rect l="l" t="t" r="r" b="b"/>
            <a:pathLst>
              <a:path w="18458185" h="8154416">
                <a:moveTo>
                  <a:pt x="0" y="0"/>
                </a:moveTo>
                <a:lnTo>
                  <a:pt x="18458186" y="0"/>
                </a:lnTo>
                <a:lnTo>
                  <a:pt x="18458186" y="8154416"/>
                </a:lnTo>
                <a:lnTo>
                  <a:pt x="0" y="81544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36373" y="5143500"/>
            <a:ext cx="1662012" cy="594169"/>
          </a:xfrm>
          <a:custGeom>
            <a:avLst/>
            <a:gdLst/>
            <a:ahLst/>
            <a:cxnLst/>
            <a:rect l="l" t="t" r="r" b="b"/>
            <a:pathLst>
              <a:path w="1662012" h="594169">
                <a:moveTo>
                  <a:pt x="0" y="0"/>
                </a:moveTo>
                <a:lnTo>
                  <a:pt x="1662012" y="0"/>
                </a:lnTo>
                <a:lnTo>
                  <a:pt x="1662012" y="594169"/>
                </a:lnTo>
                <a:lnTo>
                  <a:pt x="0" y="5941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84401" y="-333445"/>
            <a:ext cx="12581076" cy="3416269"/>
          </a:xfrm>
          <a:custGeom>
            <a:avLst/>
            <a:gdLst/>
            <a:ahLst/>
            <a:cxnLst/>
            <a:rect l="l" t="t" r="r" b="b"/>
            <a:pathLst>
              <a:path w="12581076" h="3416269">
                <a:moveTo>
                  <a:pt x="0" y="0"/>
                </a:moveTo>
                <a:lnTo>
                  <a:pt x="12581076" y="0"/>
                </a:lnTo>
                <a:lnTo>
                  <a:pt x="12581076" y="3416269"/>
                </a:lnTo>
                <a:lnTo>
                  <a:pt x="0" y="3416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27" r="-2558" b="-22063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2906069" y="3082824"/>
            <a:ext cx="13137740" cy="3307118"/>
          </a:xfrm>
          <a:custGeom>
            <a:avLst/>
            <a:gdLst/>
            <a:ahLst/>
            <a:cxnLst/>
            <a:rect l="l" t="t" r="r" b="b"/>
            <a:pathLst>
              <a:path w="13137740" h="3307118">
                <a:moveTo>
                  <a:pt x="0" y="0"/>
                </a:moveTo>
                <a:lnTo>
                  <a:pt x="13137740" y="0"/>
                </a:lnTo>
                <a:lnTo>
                  <a:pt x="13137740" y="3307118"/>
                </a:lnTo>
                <a:lnTo>
                  <a:pt x="0" y="3307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057" b="-906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6282135"/>
            <a:ext cx="18359850" cy="3354644"/>
          </a:xfrm>
          <a:custGeom>
            <a:avLst/>
            <a:gdLst/>
            <a:ahLst/>
            <a:cxnLst/>
            <a:rect l="l" t="t" r="r" b="b"/>
            <a:pathLst>
              <a:path w="18359850" h="3354644">
                <a:moveTo>
                  <a:pt x="0" y="0"/>
                </a:moveTo>
                <a:lnTo>
                  <a:pt x="18359850" y="0"/>
                </a:lnTo>
                <a:lnTo>
                  <a:pt x="18359850" y="3354644"/>
                </a:lnTo>
                <a:lnTo>
                  <a:pt x="0" y="3354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28087" b="-1236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9686" y="2478726"/>
            <a:ext cx="17028627" cy="4753978"/>
          </a:xfrm>
          <a:custGeom>
            <a:avLst/>
            <a:gdLst/>
            <a:ahLst/>
            <a:cxnLst/>
            <a:rect l="l" t="t" r="r" b="b"/>
            <a:pathLst>
              <a:path w="17028627" h="4753978">
                <a:moveTo>
                  <a:pt x="0" y="0"/>
                </a:moveTo>
                <a:lnTo>
                  <a:pt x="17028628" y="0"/>
                </a:lnTo>
                <a:lnTo>
                  <a:pt x="17028628" y="4753978"/>
                </a:lnTo>
                <a:lnTo>
                  <a:pt x="0" y="47539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180" t="-108302" r="-48279" b="-19539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9711499">
            <a:off x="11654773" y="3186970"/>
            <a:ext cx="3870341" cy="1093371"/>
          </a:xfrm>
          <a:custGeom>
            <a:avLst/>
            <a:gdLst/>
            <a:ahLst/>
            <a:cxnLst/>
            <a:rect l="l" t="t" r="r" b="b"/>
            <a:pathLst>
              <a:path w="3870341" h="1093371">
                <a:moveTo>
                  <a:pt x="0" y="0"/>
                </a:moveTo>
                <a:lnTo>
                  <a:pt x="3870341" y="0"/>
                </a:lnTo>
                <a:lnTo>
                  <a:pt x="3870341" y="1093372"/>
                </a:lnTo>
                <a:lnTo>
                  <a:pt x="0" y="10933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-278027" y="0"/>
            <a:ext cx="9909180" cy="10287000"/>
          </a:xfrm>
          <a:custGeom>
            <a:avLst/>
            <a:gdLst/>
            <a:ahLst/>
            <a:cxnLst/>
            <a:rect l="l" t="t" r="r" b="b"/>
            <a:pathLst>
              <a:path w="9909180" h="10287000">
                <a:moveTo>
                  <a:pt x="0" y="0"/>
                </a:moveTo>
                <a:lnTo>
                  <a:pt x="9909180" y="0"/>
                </a:lnTo>
                <a:lnTo>
                  <a:pt x="99091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0465234" y="203629"/>
            <a:ext cx="6726076" cy="275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543" spc="181">
                <a:solidFill>
                  <a:srgbClr val="202020"/>
                </a:solidFill>
                <a:latin typeface="Montserrat Classic Bold"/>
              </a:rPr>
              <a:t>Anatomia e Fisiologia do Sistema Cardiovascular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10187" y="3401061"/>
            <a:ext cx="7628147" cy="5857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3102" lvl="1" indent="-326551" algn="l">
              <a:lnSpc>
                <a:spcPts val="4235"/>
              </a:lnSpc>
              <a:buFont typeface="Arial"/>
              <a:buChar char="•"/>
            </a:pPr>
            <a:r>
              <a:rPr lang="en-US" sz="3025" spc="302">
                <a:solidFill>
                  <a:srgbClr val="202020"/>
                </a:solidFill>
                <a:latin typeface="Montserrat Light"/>
              </a:rPr>
              <a:t>Endocárdio: camada mais interna, é similar a camada íntima dos vasos;</a:t>
            </a:r>
          </a:p>
          <a:p>
            <a:pPr marL="653102" lvl="1" indent="-326551" algn="l">
              <a:lnSpc>
                <a:spcPts val="4235"/>
              </a:lnSpc>
              <a:buFont typeface="Arial"/>
              <a:buChar char="•"/>
            </a:pPr>
            <a:r>
              <a:rPr lang="en-US" sz="3025" spc="302">
                <a:solidFill>
                  <a:srgbClr val="202020"/>
                </a:solidFill>
                <a:latin typeface="Montserrat Light"/>
              </a:rPr>
              <a:t>Miocárdio: constituído por fibras musculares cardíacas;</a:t>
            </a:r>
          </a:p>
          <a:p>
            <a:pPr marL="653102" lvl="1" indent="-326551" algn="l">
              <a:lnSpc>
                <a:spcPts val="4235"/>
              </a:lnSpc>
              <a:buFont typeface="Arial"/>
              <a:buChar char="•"/>
            </a:pPr>
            <a:r>
              <a:rPr lang="en-US" sz="3025" spc="302">
                <a:solidFill>
                  <a:srgbClr val="202020"/>
                </a:solidFill>
                <a:latin typeface="Montserrat Light"/>
              </a:rPr>
              <a:t>Epicárdio: camada externa, membrana serosa do coração, forma o revestimento visceral do coração;</a:t>
            </a:r>
          </a:p>
          <a:p>
            <a:pPr marL="653102" lvl="1" indent="-326551" algn="l">
              <a:lnSpc>
                <a:spcPts val="4235"/>
              </a:lnSpc>
              <a:buFont typeface="Arial"/>
              <a:buChar char="•"/>
            </a:pPr>
            <a:r>
              <a:rPr lang="en-US" sz="3025" spc="302">
                <a:solidFill>
                  <a:srgbClr val="202020"/>
                </a:solidFill>
                <a:latin typeface="Montserrat Light"/>
              </a:rPr>
              <a:t>Pericárdio: Formada pelo epitélio pavimentoso simples.</a:t>
            </a:r>
          </a:p>
        </p:txBody>
      </p:sp>
      <p:sp>
        <p:nvSpPr>
          <p:cNvPr id="7" name="AutoShape 7"/>
          <p:cNvSpPr/>
          <p:nvPr/>
        </p:nvSpPr>
        <p:spPr>
          <a:xfrm>
            <a:off x="9593053" y="1780403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10726909" y="9791563"/>
            <a:ext cx="7157158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 spc="230">
                <a:solidFill>
                  <a:srgbClr val="202020"/>
                </a:solidFill>
                <a:latin typeface="Montserrat Classic"/>
              </a:rPr>
              <a:t>(DANGELO; FANTINI, 2016; KHOURI, 2020)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52863" y="2245295"/>
            <a:ext cx="15182274" cy="7414599"/>
          </a:xfrm>
          <a:custGeom>
            <a:avLst/>
            <a:gdLst/>
            <a:ahLst/>
            <a:cxnLst/>
            <a:rect l="l" t="t" r="r" b="b"/>
            <a:pathLst>
              <a:path w="15182274" h="7414599">
                <a:moveTo>
                  <a:pt x="0" y="0"/>
                </a:moveTo>
                <a:lnTo>
                  <a:pt x="15182274" y="0"/>
                </a:lnTo>
                <a:lnTo>
                  <a:pt x="15182274" y="7414600"/>
                </a:lnTo>
                <a:lnTo>
                  <a:pt x="0" y="7414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3082072" y="611402"/>
            <a:ext cx="1253375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2"/>
              </a:lnSpc>
            </a:pPr>
            <a:r>
              <a:rPr lang="en-US" sz="4543" spc="181">
                <a:solidFill>
                  <a:srgbClr val="202020"/>
                </a:solidFill>
                <a:latin typeface="Montserrat Classic Bold"/>
              </a:rPr>
              <a:t>Anatomia e Fisiologia do Sistema Cardiovascular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277981" y="9782175"/>
            <a:ext cx="2522786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VIEIRA, 2020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085561" y="1983538"/>
            <a:ext cx="9711555" cy="8303462"/>
          </a:xfrm>
          <a:custGeom>
            <a:avLst/>
            <a:gdLst/>
            <a:ahLst/>
            <a:cxnLst/>
            <a:rect l="l" t="t" r="r" b="b"/>
            <a:pathLst>
              <a:path w="9711555" h="8303462">
                <a:moveTo>
                  <a:pt x="0" y="0"/>
                </a:moveTo>
                <a:lnTo>
                  <a:pt x="9711555" y="0"/>
                </a:lnTo>
                <a:lnTo>
                  <a:pt x="9711555" y="8303462"/>
                </a:lnTo>
                <a:lnTo>
                  <a:pt x="0" y="83034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6679" b="-334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Anatomia da Pele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Anatomia da Pele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050499"/>
            <a:ext cx="16239473" cy="3069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spc="290">
                <a:solidFill>
                  <a:srgbClr val="202020"/>
                </a:solidFill>
                <a:latin typeface="Montserrat Classic Bold"/>
              </a:rPr>
              <a:t>EPIDERME</a:t>
            </a: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 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Células escamosas, menos sensível do que as estruturas inferiores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Flora residente e transitória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Primeira linha de defesa contra infecções 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Mais fina e o estrato córneo  é mal formado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A espessura varia com a idade  e as exposições a elementos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7701" y="5916105"/>
            <a:ext cx="17118266" cy="4098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sz="2900" spc="290">
                <a:solidFill>
                  <a:srgbClr val="202020"/>
                </a:solidFill>
                <a:latin typeface="Montserrat Classic Bold"/>
              </a:rPr>
              <a:t>DERME</a:t>
            </a: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 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Superfície mais grossa;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Localizada abaixo da epiderme;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Formada por vasos sanguíneos, folículos capilares, glândulas sudoríparas sebáceas, músculos e nervos;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Reage rapidamente ao estímulo doloroso, às mudanças de temperatura e à sensação de pressão, é a camada mais dolorosa durante à punção venosa- grande quantidade de veias e nervos contidos nesta bainha.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Anatomia da Pele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065780"/>
            <a:ext cx="16239473" cy="4098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spc="290">
                <a:solidFill>
                  <a:srgbClr val="202020"/>
                </a:solidFill>
                <a:latin typeface="Montserrat Classic Bold"/>
              </a:rPr>
              <a:t>TECIDO SUBCUTÂNEO</a:t>
            </a:r>
          </a:p>
          <a:p>
            <a:pPr algn="ctr">
              <a:lnSpc>
                <a:spcPts val="4060"/>
              </a:lnSpc>
            </a:pPr>
            <a:endParaRPr lang="en-US" sz="2900" spc="290">
              <a:solidFill>
                <a:srgbClr val="202020"/>
              </a:solidFill>
              <a:latin typeface="Montserrat Classic Bold"/>
            </a:endParaRP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Abaixo da derme e epiderme;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Formado por tecido conjuntivo e adiposo;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Reage a estimulação química e imunológica- se situam as células de defesa;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Apresenta uma grande propensão para as infecções e celulite </a:t>
            </a:r>
          </a:p>
          <a:p>
            <a:pPr marL="626111" lvl="1" indent="-313055" algn="just">
              <a:lnSpc>
                <a:spcPts val="4060"/>
              </a:lnSpc>
              <a:buFont typeface="Arial"/>
              <a:buChar char="•"/>
            </a:pPr>
            <a:r>
              <a:rPr lang="en-US" sz="2900" spc="290">
                <a:solidFill>
                  <a:srgbClr val="202020"/>
                </a:solidFill>
                <a:latin typeface="Montserrat Classic"/>
              </a:rPr>
              <a:t>Propicia cobertura das veias sanguíneas.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374530" y="2521808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1404090" y="-708609"/>
            <a:ext cx="3429000" cy="88392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084851" y="586739"/>
            <a:ext cx="15829575" cy="941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US" sz="6600" spc="59">
                <a:solidFill>
                  <a:srgbClr val="202020"/>
                </a:solidFill>
                <a:latin typeface="Montserrat Classic Bold"/>
              </a:rPr>
              <a:t>OBJETIVOS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42224" y="2516279"/>
            <a:ext cx="15514830" cy="10678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36626" lvl="1" algn="l">
              <a:lnSpc>
                <a:spcPts val="4365"/>
              </a:lnSpc>
            </a:pPr>
            <a:endParaRPr lang="en-US" sz="3118" spc="62" dirty="0">
              <a:solidFill>
                <a:srgbClr val="202020"/>
              </a:solidFill>
              <a:latin typeface="Montserrat Light Bold"/>
            </a:endParaRPr>
          </a:p>
          <a:p>
            <a:pPr marL="673252" lvl="1" indent="-336626" algn="l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Reconhecer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aspectos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éticos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legais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relacionados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à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inserção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manejo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Cateter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Venoso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Central(CVC) em neonatos ;</a:t>
            </a:r>
          </a:p>
          <a:p>
            <a:pPr marL="673252" lvl="1" indent="-336626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Reconhecer as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indicações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contraindicações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CVC -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utilizando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a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técnicade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Seldinger 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modifiicada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(TSM)  em Neonatos;</a:t>
            </a:r>
          </a:p>
          <a:p>
            <a:pPr marL="673252" lvl="1" indent="-336626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Indicar as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veias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escolha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sítios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inserção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CVC, com base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nos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critérios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clínicos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anatômicos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;</a:t>
            </a:r>
          </a:p>
          <a:p>
            <a:pPr marL="793826" lvl="1" indent="-457200" algn="l">
              <a:lnSpc>
                <a:spcPts val="4365"/>
              </a:lnSpc>
              <a:buFont typeface="Arial" panose="020B0604020202020204" pitchFamily="34" charset="0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Realizar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passos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da 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inserção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 do CVC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utilizando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a técnica de  Seldinger modificada  de forma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simulada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;</a:t>
            </a:r>
          </a:p>
          <a:p>
            <a:pPr marL="673252" lvl="1" indent="-336626" algn="l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Identificar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garantir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o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posicionamento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adequado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CVC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através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da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avaliação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radiológica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;</a:t>
            </a:r>
          </a:p>
          <a:p>
            <a:pPr marL="673252" lvl="1" indent="-336626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Relacionar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cuidados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necessários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para a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implantação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,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manutenção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remoção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CVC.</a:t>
            </a:r>
          </a:p>
          <a:p>
            <a:pPr marL="673252" lvl="1" indent="-336626">
              <a:lnSpc>
                <a:spcPts val="4365"/>
              </a:lnSpc>
              <a:buFont typeface="Arial"/>
              <a:buChar char="•"/>
            </a:pP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Identificar as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principais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complicações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do CVC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assim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como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a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prevenção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o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tratamento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;</a:t>
            </a:r>
          </a:p>
          <a:p>
            <a:pPr marL="793826" lvl="1" indent="-457200" algn="l">
              <a:lnSpc>
                <a:spcPts val="4365"/>
              </a:lnSpc>
              <a:buFont typeface="Arial" panose="020B0604020202020204" pitchFamily="34" charset="0"/>
              <a:buChar char="•"/>
            </a:pP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Avaliar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intervir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nas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complicações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associadas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ao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CVC de forma Segura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baseada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e </a:t>
            </a:r>
            <a:r>
              <a:rPr lang="en-US" sz="3118" spc="62" dirty="0" err="1">
                <a:solidFill>
                  <a:srgbClr val="202020"/>
                </a:solidFill>
                <a:latin typeface="Montserrat Light Bold"/>
              </a:rPr>
              <a:t>evidências</a:t>
            </a:r>
            <a:r>
              <a:rPr lang="en-US" sz="3118" spc="62" dirty="0">
                <a:solidFill>
                  <a:srgbClr val="202020"/>
                </a:solidFill>
                <a:latin typeface="Montserrat Light Bold"/>
              </a:rPr>
              <a:t> ; </a:t>
            </a:r>
          </a:p>
          <a:p>
            <a:pPr marL="336626" lvl="1" algn="l">
              <a:lnSpc>
                <a:spcPts val="4365"/>
              </a:lnSpc>
            </a:pPr>
            <a:endParaRPr lang="en-US" sz="3118" spc="62" dirty="0">
              <a:solidFill>
                <a:srgbClr val="202020"/>
              </a:solidFill>
              <a:latin typeface="Montserrat Light Bold"/>
            </a:endParaRPr>
          </a:p>
          <a:p>
            <a:pPr algn="l">
              <a:lnSpc>
                <a:spcPts val="4365"/>
              </a:lnSpc>
            </a:pPr>
            <a:endParaRPr lang="en-US" sz="3118" spc="62" dirty="0">
              <a:solidFill>
                <a:srgbClr val="202020"/>
              </a:solidFill>
              <a:latin typeface="Montserrat Light Bold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-2432790" y="2832526"/>
            <a:ext cx="4865579" cy="4865579"/>
          </a:xfrm>
          <a:custGeom>
            <a:avLst/>
            <a:gdLst/>
            <a:ahLst/>
            <a:cxnLst/>
            <a:rect l="l" t="t" r="r" b="b"/>
            <a:pathLst>
              <a:path w="4865579" h="4865579">
                <a:moveTo>
                  <a:pt x="0" y="0"/>
                </a:moveTo>
                <a:lnTo>
                  <a:pt x="4865580" y="0"/>
                </a:lnTo>
                <a:lnTo>
                  <a:pt x="4865580" y="4865579"/>
                </a:lnTo>
                <a:lnTo>
                  <a:pt x="0" y="4865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48626" y="637412"/>
            <a:ext cx="14790748" cy="9012177"/>
          </a:xfrm>
          <a:custGeom>
            <a:avLst/>
            <a:gdLst/>
            <a:ahLst/>
            <a:cxnLst/>
            <a:rect l="l" t="t" r="r" b="b"/>
            <a:pathLst>
              <a:path w="14790748" h="9012177">
                <a:moveTo>
                  <a:pt x="0" y="0"/>
                </a:moveTo>
                <a:lnTo>
                  <a:pt x="14790748" y="0"/>
                </a:lnTo>
                <a:lnTo>
                  <a:pt x="14790748" y="9012176"/>
                </a:lnTo>
                <a:lnTo>
                  <a:pt x="0" y="90121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5277981" y="9782175"/>
            <a:ext cx="2522786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VIEIRA, 2020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6300" y="25527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940988" y="-499934"/>
            <a:ext cx="2552700" cy="40767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17849850" y="-53801"/>
            <a:ext cx="1447800" cy="1037890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32860" y="3500566"/>
            <a:ext cx="15526440" cy="5701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69"/>
              </a:lnSpc>
            </a:pP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Túnica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adventícia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: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camada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mais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externa,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consiste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de um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tecido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conjuntivo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contorna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sustenta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. </a:t>
            </a:r>
          </a:p>
          <a:p>
            <a:pPr algn="l">
              <a:lnSpc>
                <a:spcPts val="4969"/>
              </a:lnSpc>
            </a:pP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Túnica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média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: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formada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por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tecido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muscular 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elástico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contem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fibras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nervosas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responsáveis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pela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vasoconstrição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vasodilatação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. </a:t>
            </a:r>
          </a:p>
          <a:p>
            <a:pPr algn="l">
              <a:lnSpc>
                <a:spcPts val="4969"/>
              </a:lnSpc>
            </a:pP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Túnica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 Bold"/>
              </a:rPr>
              <a:t>íntima</a:t>
            </a:r>
            <a:r>
              <a:rPr lang="en-US" sz="3549" spc="70" dirty="0">
                <a:solidFill>
                  <a:srgbClr val="202020"/>
                </a:solidFill>
                <a:latin typeface="Montserrat Light Bold"/>
              </a:rPr>
              <a:t>: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camada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reveste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vaso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internamente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, 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fica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contato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com o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circulante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. A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superfície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é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macia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permite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facilmente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passagem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pelos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vasos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. </a:t>
            </a:r>
          </a:p>
          <a:p>
            <a:pPr algn="l">
              <a:lnSpc>
                <a:spcPts val="4969"/>
              </a:lnSpc>
            </a:pP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Possui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camada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fina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células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referidas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como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revestimento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49" spc="70" dirty="0" err="1">
                <a:solidFill>
                  <a:srgbClr val="202020"/>
                </a:solidFill>
                <a:latin typeface="Montserrat Light"/>
              </a:rPr>
              <a:t>endotelial</a:t>
            </a:r>
            <a:r>
              <a:rPr lang="en-US" sz="3549" spc="70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11712" y="942975"/>
            <a:ext cx="15526440" cy="1624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2"/>
              </a:lnSpc>
            </a:pPr>
            <a:r>
              <a:rPr lang="en-US" sz="4680" spc="468" dirty="0">
                <a:solidFill>
                  <a:srgbClr val="202020"/>
                </a:solidFill>
                <a:latin typeface="Montserrat Classic"/>
              </a:rPr>
              <a:t>A PAREDE DOS VASOS É DIVIDIDA EM 03 CAMADAS: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9549004"/>
            <a:ext cx="8564215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(DANGELO; FANTINI, 2016;VIEIRA, 2020)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02534" y="249092"/>
            <a:ext cx="15197380" cy="9844232"/>
          </a:xfrm>
          <a:custGeom>
            <a:avLst/>
            <a:gdLst/>
            <a:ahLst/>
            <a:cxnLst/>
            <a:rect l="l" t="t" r="r" b="b"/>
            <a:pathLst>
              <a:path w="15197380" h="9844232">
                <a:moveTo>
                  <a:pt x="0" y="0"/>
                </a:moveTo>
                <a:lnTo>
                  <a:pt x="15197380" y="0"/>
                </a:lnTo>
                <a:lnTo>
                  <a:pt x="15197380" y="9844232"/>
                </a:lnTo>
                <a:lnTo>
                  <a:pt x="0" y="9844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5277981" y="9782175"/>
            <a:ext cx="2522786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VIEIRA, 2020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6300" y="25527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940988" y="-499934"/>
            <a:ext cx="2552700" cy="40767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17849850" y="-53801"/>
            <a:ext cx="1447800" cy="1037890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611712" y="1538416"/>
            <a:ext cx="6398281" cy="8058213"/>
          </a:xfrm>
          <a:custGeom>
            <a:avLst/>
            <a:gdLst/>
            <a:ahLst/>
            <a:cxnLst/>
            <a:rect l="l" t="t" r="r" b="b"/>
            <a:pathLst>
              <a:path w="6398281" h="8058213">
                <a:moveTo>
                  <a:pt x="0" y="0"/>
                </a:moveTo>
                <a:lnTo>
                  <a:pt x="6398282" y="0"/>
                </a:lnTo>
                <a:lnTo>
                  <a:pt x="6398282" y="8058213"/>
                </a:lnTo>
                <a:lnTo>
                  <a:pt x="0" y="80582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8430126" y="2740488"/>
            <a:ext cx="8999592" cy="426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4217" lvl="1" indent="-422109" algn="l">
              <a:lnSpc>
                <a:spcPts val="5474"/>
              </a:lnSpc>
              <a:buFont typeface="Arial"/>
              <a:buChar char="•"/>
            </a:pPr>
            <a:r>
              <a:rPr lang="en-US" sz="3910" spc="78">
                <a:solidFill>
                  <a:srgbClr val="202020"/>
                </a:solidFill>
                <a:latin typeface="Montserrat Light Bold"/>
              </a:rPr>
              <a:t>Projeções semilunares da túnica íntima;</a:t>
            </a:r>
          </a:p>
          <a:p>
            <a:pPr marL="844217" lvl="1" indent="-422109" algn="l">
              <a:lnSpc>
                <a:spcPts val="5474"/>
              </a:lnSpc>
              <a:buFont typeface="Arial"/>
              <a:buChar char="•"/>
            </a:pPr>
            <a:r>
              <a:rPr lang="en-US" sz="3910" spc="78">
                <a:solidFill>
                  <a:srgbClr val="202020"/>
                </a:solidFill>
                <a:latin typeface="Montserrat Light Bold"/>
              </a:rPr>
              <a:t>Formadas por endotélio, colágeno e fibras elásticas;</a:t>
            </a:r>
          </a:p>
          <a:p>
            <a:pPr marL="844217" lvl="1" indent="-422109" algn="l">
              <a:lnSpc>
                <a:spcPts val="5474"/>
              </a:lnSpc>
              <a:buFont typeface="Arial"/>
              <a:buChar char="•"/>
            </a:pPr>
            <a:r>
              <a:rPr lang="en-US" sz="3910" spc="78">
                <a:solidFill>
                  <a:srgbClr val="202020"/>
                </a:solidFill>
                <a:latin typeface="Montserrat Light Bold"/>
              </a:rPr>
              <a:t>Responsáveis por impedir o fluxo sanguíneo retrógado.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32860" y="233187"/>
            <a:ext cx="15526440" cy="795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2"/>
              </a:lnSpc>
            </a:pPr>
            <a:r>
              <a:rPr lang="en-US" sz="4680" spc="468">
                <a:solidFill>
                  <a:srgbClr val="202020"/>
                </a:solidFill>
                <a:latin typeface="Montserrat Classic"/>
              </a:rPr>
              <a:t>VÁLVULAS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9549004"/>
            <a:ext cx="8564215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(DANGELO; FANTINI, 2016;VIEIRA, 2020)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435FC30-E66C-763E-663D-8CBF2BB325FD}"/>
              </a:ext>
            </a:extLst>
          </p:cNvPr>
          <p:cNvSpPr txBox="1"/>
          <p:nvPr/>
        </p:nvSpPr>
        <p:spPr>
          <a:xfrm>
            <a:off x="1477108" y="1242646"/>
            <a:ext cx="16013723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Montserrat Classic" panose="020B0604020202020204" charset="0"/>
              </a:rPr>
              <a:t>Glicocálice Endotelial e sua Relevância no Acesso Vascular Seguro.</a:t>
            </a:r>
          </a:p>
          <a:p>
            <a:endParaRPr lang="pt-BR" sz="4000" b="1" dirty="0">
              <a:latin typeface="Montserrat Classic" panose="020B060402020202020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800" dirty="0">
                <a:latin typeface="Arial" panose="020B0604020202020204" pitchFamily="34" charset="0"/>
              </a:rPr>
              <a:t>Estrutura polissacarídica que recobre o endotélio vascular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800" dirty="0">
                <a:latin typeface="Arial" panose="020B0604020202020204" pitchFamily="34" charset="0"/>
              </a:rPr>
              <a:t>Constituída por glicoproteínas, proteoglicanos e glicosaminoglicanos (ex.: heparam sulfato, hialuronano, ácido siálico)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pt-BR" altLang="pt-BR" sz="2800" dirty="0">
              <a:latin typeface="Arial" panose="020B0604020202020204" pitchFamily="34" charset="0"/>
            </a:endParaRPr>
          </a:p>
          <a:p>
            <a:r>
              <a:rPr lang="pt-BR" sz="2800" b="1" dirty="0"/>
              <a:t>Funções Fisiológicas Essenciais</a:t>
            </a:r>
            <a:endParaRPr lang="pt-BR" sz="2800" dirty="0"/>
          </a:p>
          <a:p>
            <a:r>
              <a:rPr lang="pt-BR" sz="2800" b="1" dirty="0"/>
              <a:t>Barreira seletiva vascular</a:t>
            </a:r>
            <a:r>
              <a:rPr lang="pt-BR" sz="2800" dirty="0"/>
              <a:t>: regula permeabilidade; </a:t>
            </a:r>
          </a:p>
          <a:p>
            <a:r>
              <a:rPr lang="pt-BR" sz="2800" b="1" dirty="0"/>
              <a:t>Mecanotransdução</a:t>
            </a:r>
            <a:r>
              <a:rPr lang="pt-BR" sz="2800" dirty="0"/>
              <a:t>: resposta ao estresse de cisalhamento → liberação de óxido nítrico → vasodilatação </a:t>
            </a:r>
          </a:p>
          <a:p>
            <a:r>
              <a:rPr lang="pt-BR" sz="2800" b="1" dirty="0"/>
              <a:t>Modulação inflamatória</a:t>
            </a:r>
            <a:r>
              <a:rPr lang="pt-BR" sz="2800" dirty="0"/>
              <a:t>: controle do rolamento e extravasamento leucocitário </a:t>
            </a:r>
          </a:p>
          <a:p>
            <a:r>
              <a:rPr lang="pt-BR" sz="2800" b="1" dirty="0"/>
              <a:t>Proteção vascular</a:t>
            </a:r>
            <a:r>
              <a:rPr lang="pt-BR" sz="2800" dirty="0"/>
              <a:t>: impede adesão de patógenos, células tumorais e moléculas catiônicas</a:t>
            </a:r>
          </a:p>
          <a:p>
            <a:endParaRPr lang="pt-BR" sz="4000" b="1" dirty="0">
              <a:latin typeface="Montserrat Classic" panose="020B0604020202020204" charset="0"/>
            </a:endParaRPr>
          </a:p>
          <a:p>
            <a:endParaRPr lang="pt-BR" sz="4000" b="1" dirty="0">
              <a:latin typeface="Montserrat Classic" panose="020B060402020202020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4E25AAE-975F-6EA1-2009-C82DB7AE6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6"/>
            <a:ext cx="2487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altLang="pt-B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8431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37D7FB2-C6CD-5490-D3FB-65E874372B00}"/>
              </a:ext>
            </a:extLst>
          </p:cNvPr>
          <p:cNvSpPr txBox="1"/>
          <p:nvPr/>
        </p:nvSpPr>
        <p:spPr>
          <a:xfrm>
            <a:off x="1219199" y="1022811"/>
            <a:ext cx="15638586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latin typeface="Montserrat Classic" panose="020B0604020202020204" charset="0"/>
              </a:rPr>
              <a:t>Glicocálice Endotelial e sua Relevância no Acesso Vascular Seguro.</a:t>
            </a:r>
          </a:p>
          <a:p>
            <a:r>
              <a:rPr lang="pt-BR" sz="4000" b="1" dirty="0"/>
              <a:t>Implicações para a Inserção de CVC:</a:t>
            </a:r>
            <a:endParaRPr lang="pt-BR" sz="4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2800" dirty="0"/>
              <a:t>Integridade do glicocálice está diretamente associada à preservação da parede vascular </a:t>
            </a:r>
          </a:p>
          <a:p>
            <a:endParaRPr lang="pt-B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  Lesões mecânicas durante punção podem desencadear: </a:t>
            </a:r>
          </a:p>
          <a:p>
            <a:pPr lvl="1"/>
            <a:r>
              <a:rPr lang="pt-BR" sz="2800" dirty="0"/>
              <a:t>Disfunção endotelial </a:t>
            </a:r>
          </a:p>
          <a:p>
            <a:pPr lvl="1"/>
            <a:r>
              <a:rPr lang="pt-BR" sz="2800" dirty="0"/>
              <a:t>Ativação inflamatória </a:t>
            </a:r>
          </a:p>
          <a:p>
            <a:pPr lvl="1"/>
            <a:r>
              <a:rPr lang="pt-BR" sz="2800" dirty="0"/>
              <a:t>Aumento da permeabilidade vascular</a:t>
            </a:r>
          </a:p>
          <a:p>
            <a:endParaRPr lang="pt-BR" sz="4000" b="1" dirty="0">
              <a:latin typeface="Montserrat Classic" panose="020B060402020202020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C23A96C-4B1B-05F7-451C-148640E08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9068" y="3947379"/>
            <a:ext cx="56483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29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0786" y="182038"/>
            <a:ext cx="16686428" cy="10104962"/>
          </a:xfrm>
          <a:custGeom>
            <a:avLst/>
            <a:gdLst/>
            <a:ahLst/>
            <a:cxnLst/>
            <a:rect l="l" t="t" r="r" b="b"/>
            <a:pathLst>
              <a:path w="16686428" h="10104962">
                <a:moveTo>
                  <a:pt x="0" y="0"/>
                </a:moveTo>
                <a:lnTo>
                  <a:pt x="16686428" y="0"/>
                </a:lnTo>
                <a:lnTo>
                  <a:pt x="16686428" y="10104962"/>
                </a:lnTo>
                <a:lnTo>
                  <a:pt x="0" y="10104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463" t="-50685" r="-40779" b="-1665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1372120" y="9824063"/>
            <a:ext cx="6538221" cy="27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0"/>
              </a:lnSpc>
              <a:spcBef>
                <a:spcPct val="0"/>
              </a:spcBef>
            </a:pPr>
            <a:r>
              <a:rPr lang="en-US" sz="1621" spc="162">
                <a:solidFill>
                  <a:srgbClr val="000000"/>
                </a:solidFill>
                <a:latin typeface="Montserrat Classic"/>
              </a:rPr>
              <a:t>NATIONAL ASSOCIATION OF NEONATAL NURSES, 2015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9147" y="260763"/>
            <a:ext cx="15309706" cy="9765474"/>
          </a:xfrm>
          <a:custGeom>
            <a:avLst/>
            <a:gdLst/>
            <a:ahLst/>
            <a:cxnLst/>
            <a:rect l="l" t="t" r="r" b="b"/>
            <a:pathLst>
              <a:path w="15309706" h="9765474">
                <a:moveTo>
                  <a:pt x="0" y="0"/>
                </a:moveTo>
                <a:lnTo>
                  <a:pt x="15309706" y="0"/>
                </a:lnTo>
                <a:lnTo>
                  <a:pt x="15309706" y="9765474"/>
                </a:lnTo>
                <a:lnTo>
                  <a:pt x="0" y="97654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981" t="-43119" r="-41474" b="-1505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1372120" y="9824063"/>
            <a:ext cx="6538221" cy="27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0"/>
              </a:lnSpc>
              <a:spcBef>
                <a:spcPct val="0"/>
              </a:spcBef>
            </a:pPr>
            <a:r>
              <a:rPr lang="en-US" sz="1621" spc="162">
                <a:solidFill>
                  <a:srgbClr val="000000"/>
                </a:solidFill>
                <a:latin typeface="Montserrat Classic"/>
              </a:rPr>
              <a:t>NATIONAL ASSOCIATION OF NEONATAL NURSES, 2015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06259" y="0"/>
            <a:ext cx="8089963" cy="10287000"/>
          </a:xfrm>
          <a:custGeom>
            <a:avLst/>
            <a:gdLst/>
            <a:ahLst/>
            <a:cxnLst/>
            <a:rect l="l" t="t" r="r" b="b"/>
            <a:pathLst>
              <a:path w="8089963" h="10287000">
                <a:moveTo>
                  <a:pt x="0" y="0"/>
                </a:moveTo>
                <a:lnTo>
                  <a:pt x="8089963" y="0"/>
                </a:lnTo>
                <a:lnTo>
                  <a:pt x="808996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772" t="-25408" r="-100355" b="-508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9144000" y="0"/>
            <a:ext cx="7697622" cy="10287000"/>
          </a:xfrm>
          <a:custGeom>
            <a:avLst/>
            <a:gdLst/>
            <a:ahLst/>
            <a:cxnLst/>
            <a:rect l="l" t="t" r="r" b="b"/>
            <a:pathLst>
              <a:path w="7697622" h="10287000">
                <a:moveTo>
                  <a:pt x="0" y="0"/>
                </a:moveTo>
                <a:lnTo>
                  <a:pt x="7697622" y="0"/>
                </a:lnTo>
                <a:lnTo>
                  <a:pt x="769762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0949" t="-33939" r="-124309" b="-1131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 rot="-5400000">
            <a:off x="14596694" y="6250616"/>
            <a:ext cx="6538221" cy="27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0"/>
              </a:lnSpc>
              <a:spcBef>
                <a:spcPct val="0"/>
              </a:spcBef>
            </a:pPr>
            <a:r>
              <a:rPr lang="en-US" sz="1621" spc="162">
                <a:solidFill>
                  <a:srgbClr val="000000"/>
                </a:solidFill>
                <a:latin typeface="Montserrat Classic"/>
              </a:rPr>
              <a:t>NATIONAL ASSOCIATION OF NEONATAL NURSES, 2015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89387" y="0"/>
            <a:ext cx="9815817" cy="10481269"/>
          </a:xfrm>
          <a:custGeom>
            <a:avLst/>
            <a:gdLst/>
            <a:ahLst/>
            <a:cxnLst/>
            <a:rect l="l" t="t" r="r" b="b"/>
            <a:pathLst>
              <a:path w="9815817" h="10481269">
                <a:moveTo>
                  <a:pt x="0" y="0"/>
                </a:moveTo>
                <a:lnTo>
                  <a:pt x="9815817" y="0"/>
                </a:lnTo>
                <a:lnTo>
                  <a:pt x="9815817" y="10481269"/>
                </a:lnTo>
                <a:lnTo>
                  <a:pt x="0" y="104812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4195" t="-39969" r="-109082" b="-2498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1372120" y="9824063"/>
            <a:ext cx="6538221" cy="27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0"/>
              </a:lnSpc>
              <a:spcBef>
                <a:spcPct val="0"/>
              </a:spcBef>
            </a:pPr>
            <a:r>
              <a:rPr lang="en-US" sz="1621" spc="162">
                <a:solidFill>
                  <a:srgbClr val="000000"/>
                </a:solidFill>
                <a:latin typeface="Montserrat Classic"/>
              </a:rPr>
              <a:t>NATIONAL ASSOCIATION OF NEONATAL NURSES, 2015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47652" y="2019300"/>
            <a:ext cx="39832" cy="847725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8547627" y="3253740"/>
            <a:ext cx="438150" cy="43815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5A09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547627" y="1975190"/>
            <a:ext cx="438150" cy="438150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5A09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528577" y="4448810"/>
            <a:ext cx="438150" cy="438150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5A09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873334" y="3168015"/>
            <a:ext cx="715715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ASPECTOS ÉTICOS E LEGAIS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73334" y="4317683"/>
            <a:ext cx="7157158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ASPECTOS ANATÔMICOS E FISIOLÓGICOS DO SISTEMA CARDIOVASCULAR E DA PELE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873334" y="6259354"/>
            <a:ext cx="7157158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PECULIARIDADES DA INSERÇÃO, MANUTENÇÃO E RETIRADA DO CVC </a:t>
            </a:r>
          </a:p>
        </p:txBody>
      </p:sp>
      <p:sp>
        <p:nvSpPr>
          <p:cNvPr id="12" name="Freeform 12"/>
          <p:cNvSpPr/>
          <p:nvPr/>
        </p:nvSpPr>
        <p:spPr>
          <a:xfrm>
            <a:off x="-898619" y="-637798"/>
            <a:ext cx="3375628" cy="3375628"/>
          </a:xfrm>
          <a:custGeom>
            <a:avLst/>
            <a:gdLst/>
            <a:ahLst/>
            <a:cxnLst/>
            <a:rect l="l" t="t" r="r" b="b"/>
            <a:pathLst>
              <a:path w="3375628" h="3375628">
                <a:moveTo>
                  <a:pt x="0" y="0"/>
                </a:moveTo>
                <a:lnTo>
                  <a:pt x="3375629" y="0"/>
                </a:lnTo>
                <a:lnTo>
                  <a:pt x="3375629" y="3375629"/>
                </a:lnTo>
                <a:lnTo>
                  <a:pt x="0" y="33756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AutoShape 13"/>
          <p:cNvSpPr/>
          <p:nvPr/>
        </p:nvSpPr>
        <p:spPr>
          <a:xfrm>
            <a:off x="419100" y="2814906"/>
            <a:ext cx="25545" cy="5517657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14" name="AutoShape 14"/>
          <p:cNvSpPr/>
          <p:nvPr/>
        </p:nvSpPr>
        <p:spPr>
          <a:xfrm>
            <a:off x="-636266" y="8298475"/>
            <a:ext cx="2186932" cy="253745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789195" y="3749040"/>
            <a:ext cx="7499877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"/>
              </a:rPr>
              <a:t>CONTEÚDO</a:t>
            </a:r>
          </a:p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"/>
              </a:rPr>
              <a:t>PROGRAMÁTICO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73334" y="8201025"/>
            <a:ext cx="556447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PREVENÇÃO E MANEJOS DE COMPLICAÇÕES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8568409" y="6373643"/>
            <a:ext cx="438150" cy="438150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5A098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873334" y="1952625"/>
            <a:ext cx="715715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CONCEITOS E HISTÓRIA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8548493" y="8298475"/>
            <a:ext cx="438150" cy="438150"/>
            <a:chOff x="0" y="0"/>
            <a:chExt cx="6350000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35A098"/>
            </a:solid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51304" y="0"/>
            <a:ext cx="13839209" cy="10099773"/>
          </a:xfrm>
          <a:custGeom>
            <a:avLst/>
            <a:gdLst/>
            <a:ahLst/>
            <a:cxnLst/>
            <a:rect l="l" t="t" r="r" b="b"/>
            <a:pathLst>
              <a:path w="13839209" h="10099773">
                <a:moveTo>
                  <a:pt x="0" y="0"/>
                </a:moveTo>
                <a:lnTo>
                  <a:pt x="13839209" y="0"/>
                </a:lnTo>
                <a:lnTo>
                  <a:pt x="13839209" y="10099773"/>
                </a:lnTo>
                <a:lnTo>
                  <a:pt x="0" y="100997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388" t="-44316" r="-72328" b="-4189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1372120" y="9824063"/>
            <a:ext cx="6538221" cy="27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70"/>
              </a:lnSpc>
              <a:spcBef>
                <a:spcPct val="0"/>
              </a:spcBef>
            </a:pPr>
            <a:r>
              <a:rPr lang="en-US" sz="1621" spc="162">
                <a:solidFill>
                  <a:srgbClr val="000000"/>
                </a:solidFill>
                <a:latin typeface="Montserrat Classic"/>
              </a:rPr>
              <a:t>NATIONAL ASSOCIATION OF NEONATAL NURSES, 2015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VEIAS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340162"/>
            <a:ext cx="16239473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 Bold"/>
              </a:rPr>
              <a:t>BASÍLICA</a:t>
            </a: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É a primeira escolha, pois é larga, região antebucital, mais lateralizada no antebraço e com apenas 4 a 8 válvulas.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81100" y="5264785"/>
            <a:ext cx="16239473" cy="372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 dirty="0">
                <a:solidFill>
                  <a:srgbClr val="202020"/>
                </a:solidFill>
                <a:latin typeface="Montserrat Classic Bold"/>
              </a:rPr>
              <a:t>CEFÁLICA</a:t>
            </a:r>
          </a:p>
          <a:p>
            <a:pPr algn="ctr">
              <a:lnSpc>
                <a:spcPts val="4200"/>
              </a:lnSpc>
            </a:pPr>
            <a:endParaRPr lang="en-US" sz="3000" spc="300" dirty="0">
              <a:solidFill>
                <a:srgbClr val="202020"/>
              </a:solidFill>
              <a:latin typeface="Montserrat Classic Bold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Menor do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que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basílica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,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possui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curso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variável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de 6 a 10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válvulas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,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lada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radial do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antebraço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, com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risco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potencial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para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flebite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e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mau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posicionamento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.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abdução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a 90° do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braço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em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relação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região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axilar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e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consequente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retificação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dessa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função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podem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minimizar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  <a:ea typeface="Montserrat Classic"/>
              </a:rPr>
              <a:t>dificuldade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  <a:ea typeface="Montserrat Classic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91428" y="9220200"/>
            <a:ext cx="8396572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 dirty="0">
                <a:solidFill>
                  <a:srgbClr val="202020"/>
                </a:solidFill>
                <a:latin typeface="Montserrat Classic"/>
              </a:rPr>
              <a:t> PROGRAMA DE ATUALIZAÇÃO EM NEONATOLOGIA-SEMCAD, 2018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VEIAS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014345"/>
            <a:ext cx="16239473" cy="425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 Bold"/>
              </a:rPr>
              <a:t>AXILAR</a:t>
            </a: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É larga, útil para grandes volumes.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Origina-se da união da veia basílica com a veia cefálica que, passando por sob a clavícula, com o nome de subclávia, mergulha no tórax sob a denominação de veia braquicefálica. Está forma na cava superior, que deságua na veia auricular.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91428" y="9220200"/>
            <a:ext cx="8396572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 dirty="0">
                <a:solidFill>
                  <a:srgbClr val="202020"/>
                </a:solidFill>
                <a:latin typeface="Montserrat Classic"/>
              </a:rPr>
              <a:t> PROGRAMA DE ATUALIZAÇÃO EM NEONATOLOGIA-SEMCAD, 2018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VEIAS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07532"/>
            <a:ext cx="16239473" cy="265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 dirty="0">
                <a:solidFill>
                  <a:srgbClr val="202020"/>
                </a:solidFill>
                <a:latin typeface="Montserrat Classic Bold"/>
              </a:rPr>
              <a:t>SAFENA</a:t>
            </a: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Localizada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região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mediana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da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perna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, é longa, com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sete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a quinze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válvulas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(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quanto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mais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baixa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,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mais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válvulas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). É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importante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observar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o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desenvolvimento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de edema em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membros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inferiores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. 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pequena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safena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região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lateral da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perna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com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pequeno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diâmetro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 é </a:t>
            </a:r>
            <a:r>
              <a:rPr lang="en-US" sz="3000" spc="300" dirty="0" err="1">
                <a:solidFill>
                  <a:srgbClr val="202020"/>
                </a:solidFill>
                <a:latin typeface="Montserrat Classic"/>
              </a:rPr>
              <a:t>tortuosa</a:t>
            </a: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19827" y="6032594"/>
            <a:ext cx="16239473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 Bold"/>
              </a:rPr>
              <a:t>FEMORAL</a:t>
            </a: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Localizada abaixo do acesso do ligamento inguinal, é mais dificíl o posicionamento.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91428" y="9220200"/>
            <a:ext cx="8396572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 dirty="0">
                <a:solidFill>
                  <a:srgbClr val="202020"/>
                </a:solidFill>
                <a:latin typeface="Montserrat Classic"/>
              </a:rPr>
              <a:t> PROGRAMA DE ATUALIZAÇÃO EM NEONATOLOGIA-SEMCAD, 2018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7845967" y="114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17617367" y="-233680"/>
            <a:ext cx="495300" cy="48768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2946475" y="407930"/>
            <a:ext cx="11989728" cy="12320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9"/>
              </a:lnSpc>
            </a:pPr>
            <a:r>
              <a:rPr lang="en-US" sz="8099" spc="323">
                <a:solidFill>
                  <a:srgbClr val="202020"/>
                </a:solidFill>
                <a:latin typeface="Montserrat Classic Bold"/>
              </a:rPr>
              <a:t>VEIAS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014345"/>
            <a:ext cx="16239473" cy="4257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>
                <a:solidFill>
                  <a:srgbClr val="202020"/>
                </a:solidFill>
                <a:latin typeface="Montserrat Classic Bold"/>
              </a:rPr>
              <a:t>JUGULAR EXTERNA</a:t>
            </a: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algn="ctr">
              <a:lnSpc>
                <a:spcPts val="4200"/>
              </a:lnSpc>
            </a:pPr>
            <a:endParaRPr lang="en-US" sz="3000" spc="300">
              <a:solidFill>
                <a:srgbClr val="202020"/>
              </a:solidFill>
              <a:latin typeface="Montserrat Classic Bold"/>
            </a:endParaRPr>
          </a:p>
          <a:p>
            <a:pPr marL="647700" lvl="1" indent="-323850" algn="just">
              <a:lnSpc>
                <a:spcPts val="4200"/>
              </a:lnSpc>
              <a:buFont typeface="Arial"/>
              <a:buChar char="•"/>
            </a:pPr>
            <a:r>
              <a:rPr lang="en-US" sz="3000" spc="300">
                <a:solidFill>
                  <a:srgbClr val="202020"/>
                </a:solidFill>
                <a:latin typeface="Montserrat Classic"/>
              </a:rPr>
              <a:t>É proeminente e mais visível, aceita cateter mais largo, com pouca distância para o sistema venoso central. Devido ao alto índice de infecção pela proximidade das vias aéreas e o risco potencial de pneumotórax, este veia fica reservada para a eventual incapacidade de acessar os vasos anteriormente citados.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91428" y="9220200"/>
            <a:ext cx="8396572" cy="763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 dirty="0">
                <a:solidFill>
                  <a:srgbClr val="202020"/>
                </a:solidFill>
                <a:latin typeface="Montserrat Classic"/>
              </a:rPr>
              <a:t> PROGRAMA DE ATUALIZAÇÃO EM NEONATOLOGIA-SEMCAD, 2018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485900" y="1095375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CVC - SELDINGER</a:t>
            </a:r>
          </a:p>
        </p:txBody>
      </p:sp>
      <p:sp>
        <p:nvSpPr>
          <p:cNvPr id="5" name="Freeform 5"/>
          <p:cNvSpPr/>
          <p:nvPr/>
        </p:nvSpPr>
        <p:spPr>
          <a:xfrm>
            <a:off x="15633339" y="7812192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2"/>
                </a:lnTo>
                <a:lnTo>
                  <a:pt x="0" y="325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485900" y="3651568"/>
            <a:ext cx="15773400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cateterismo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venoso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central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utilizando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a técnica de Seldinger modificada,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consiste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puncionar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periférica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com um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sobre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agulha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retirando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seguida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agulha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inserindo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pelo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um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fio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guia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poucos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centímetros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após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permanecendo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na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circulação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periférica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5900" y="6150397"/>
            <a:ext cx="15773400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é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então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removido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sobre 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guia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permanece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mantendo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trajetória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. Logo em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seguida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é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inserido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o CVC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pelo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fio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guia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movimentos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circulares, 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fio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guia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é lentamente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removido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medida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200" spc="64" dirty="0" err="1">
                <a:solidFill>
                  <a:srgbClr val="202020"/>
                </a:solidFill>
                <a:latin typeface="Montserrat Light"/>
              </a:rPr>
              <a:t>avança</a:t>
            </a:r>
            <a:r>
              <a:rPr lang="en-US" sz="3200" spc="64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485900" y="1095375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BENEFÍCIOS</a:t>
            </a:r>
          </a:p>
        </p:txBody>
      </p:sp>
      <p:sp>
        <p:nvSpPr>
          <p:cNvPr id="5" name="Freeform 5"/>
          <p:cNvSpPr/>
          <p:nvPr/>
        </p:nvSpPr>
        <p:spPr>
          <a:xfrm>
            <a:off x="15633339" y="7812192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2"/>
                </a:lnTo>
                <a:lnTo>
                  <a:pt x="0" y="325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2550033"/>
            <a:ext cx="17792700" cy="756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Mínimo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manuseio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estresse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o RN;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Diminuir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número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punções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periféricas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/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flebotomia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Menor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exposição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 do RN à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dor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,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complicações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iatrogênicas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Diminuição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sangramento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após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catéter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punção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menor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calibre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relação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PICC;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Técnica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fácil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aprendizado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Maior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nível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habilidade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com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sobre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agulha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pela equipe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enfermagem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Indicado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quando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necessita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infusão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grandes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volumes;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Menor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custo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hospitais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1905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485900" y="496570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INDICAÇÕES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7200" y="2435568"/>
            <a:ext cx="17792700" cy="756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Prematuridade;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  <a:ea typeface="Montserrat Light"/>
              </a:rPr>
              <a:t>Impossibilidade de AVC por inserção de PICC- 1° opção;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Antibioticoterapia &gt; 06 dias;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Soluções com [ ] &gt; 10% , osmolaridade &gt; 900 mOsm e ph &lt; 5 ou &gt; 9;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Infusão de drogas vasoativas e vesicantes;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Transfusão e coleta de sangue;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Indicação de cirurgia de grande porte ( cardíaca, neurológica, gástrica);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Realização de exsanguineotransfusão;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Monitorização da pressão venosa central;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Indicação de infusão venosa por tempo superior a 7 dias e inferior a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95300" y="1085850"/>
            <a:ext cx="10128955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CONTRAINDICAÇÕES</a:t>
            </a:r>
          </a:p>
        </p:txBody>
      </p:sp>
      <p:sp>
        <p:nvSpPr>
          <p:cNvPr id="5" name="Freeform 5"/>
          <p:cNvSpPr/>
          <p:nvPr/>
        </p:nvSpPr>
        <p:spPr>
          <a:xfrm>
            <a:off x="15633339" y="7812192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2"/>
                </a:lnTo>
                <a:lnTo>
                  <a:pt x="0" y="325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711543" y="3216910"/>
            <a:ext cx="16062754" cy="604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RN com discrasia sanguínea, avaliar risco benefício;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RN com alterações  anatômicas e \ou estruturas que interfiram na progressão do cateter;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RN com alterações anatômicas ou estruturais que interfiram na progressão do cateter;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Sítio de inserção com sinais flogísticos, edemas, hematomas e lesões cutâneas;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RN hemodinamicamente instável.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4899159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95300" y="1085850"/>
            <a:ext cx="11982469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19"/>
              </a:lnSpc>
            </a:pPr>
            <a:r>
              <a:rPr lang="en-US" sz="6199" spc="55">
                <a:solidFill>
                  <a:srgbClr val="202020"/>
                </a:solidFill>
                <a:latin typeface="Montserrat Classic Bold"/>
              </a:rPr>
              <a:t>CARACTERÍSTICAS DO CVC</a:t>
            </a:r>
          </a:p>
        </p:txBody>
      </p:sp>
      <p:sp>
        <p:nvSpPr>
          <p:cNvPr id="5" name="Freeform 5"/>
          <p:cNvSpPr/>
          <p:nvPr/>
        </p:nvSpPr>
        <p:spPr>
          <a:xfrm>
            <a:off x="15633339" y="7812192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2"/>
                </a:lnTo>
                <a:lnTo>
                  <a:pt x="0" y="325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711543" y="3978910"/>
            <a:ext cx="16062754" cy="5279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poliuretano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termo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-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sensível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Biocompatível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Radiopaco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Maleável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Resistente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trombo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Compatível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vários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produtos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químicos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Resistente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formação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memória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AF225D5D-CF0A-46B3-B417-66F3B7194232}"/>
              </a:ext>
            </a:extLst>
          </p:cNvPr>
          <p:cNvSpPr/>
          <p:nvPr/>
        </p:nvSpPr>
        <p:spPr>
          <a:xfrm>
            <a:off x="970156" y="245327"/>
            <a:ext cx="16347687" cy="2007220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</a:rPr>
              <a:t>Dispositivos de  acesso venoso periférico : classificação por comprimento  e indicação clínica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C59E1C8-B5EA-A069-8B07-4CBB1F49C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1381" y="2573655"/>
            <a:ext cx="6276462" cy="320992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59D2140-1A73-8FE3-5107-C0ED10D55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02" y="2573655"/>
            <a:ext cx="3937635" cy="39376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BEC0059-2E87-4DC4-0BA6-96383C9FE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762" y="6434975"/>
            <a:ext cx="3937635" cy="330338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6A78D62-C29F-09A1-FF28-275269CD6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6324" y="2573655"/>
            <a:ext cx="4257675" cy="425767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68EEF75-23BC-F449-0577-A280B24E32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7236" y="6272213"/>
            <a:ext cx="4895850" cy="370522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0326AAF2-A359-EEBC-4DD4-A45C9E2115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3999" y="7635240"/>
            <a:ext cx="3672567" cy="234219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0A1A42A-1481-8364-7EDF-A842A31EE6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45832" y="7553085"/>
            <a:ext cx="4895850" cy="275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50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4899159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53623" y="2820129"/>
            <a:ext cx="9533983" cy="7469062"/>
          </a:xfrm>
          <a:custGeom>
            <a:avLst/>
            <a:gdLst/>
            <a:ahLst/>
            <a:cxnLst/>
            <a:rect l="l" t="t" r="r" b="b"/>
            <a:pathLst>
              <a:path w="9533983" h="7469062">
                <a:moveTo>
                  <a:pt x="0" y="0"/>
                </a:moveTo>
                <a:lnTo>
                  <a:pt x="9533983" y="0"/>
                </a:lnTo>
                <a:lnTo>
                  <a:pt x="9533983" y="7469062"/>
                </a:lnTo>
                <a:lnTo>
                  <a:pt x="0" y="74690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187606" y="2820129"/>
            <a:ext cx="7818280" cy="6876100"/>
          </a:xfrm>
          <a:custGeom>
            <a:avLst/>
            <a:gdLst/>
            <a:ahLst/>
            <a:cxnLst/>
            <a:rect l="l" t="t" r="r" b="b"/>
            <a:pathLst>
              <a:path w="7818280" h="6876100">
                <a:moveTo>
                  <a:pt x="0" y="0"/>
                </a:moveTo>
                <a:lnTo>
                  <a:pt x="7818279" y="0"/>
                </a:lnTo>
                <a:lnTo>
                  <a:pt x="7818279" y="6876100"/>
                </a:lnTo>
                <a:lnTo>
                  <a:pt x="0" y="6876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1085850"/>
            <a:ext cx="11982469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19"/>
              </a:lnSpc>
            </a:pPr>
            <a:r>
              <a:rPr lang="en-US" sz="6199" spc="55">
                <a:solidFill>
                  <a:srgbClr val="202020"/>
                </a:solidFill>
                <a:latin typeface="Montserrat Classic Bold"/>
              </a:rPr>
              <a:t>MATERIAIS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7185159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692502" y="2759436"/>
            <a:ext cx="9860935" cy="7395701"/>
          </a:xfrm>
          <a:custGeom>
            <a:avLst/>
            <a:gdLst/>
            <a:ahLst/>
            <a:cxnLst/>
            <a:rect l="l" t="t" r="r" b="b"/>
            <a:pathLst>
              <a:path w="9860935" h="7395701">
                <a:moveTo>
                  <a:pt x="0" y="0"/>
                </a:moveTo>
                <a:lnTo>
                  <a:pt x="9860935" y="0"/>
                </a:lnTo>
                <a:lnTo>
                  <a:pt x="9860935" y="7395701"/>
                </a:lnTo>
                <a:lnTo>
                  <a:pt x="0" y="73957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95300" y="675005"/>
            <a:ext cx="14268469" cy="2593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19"/>
              </a:lnSpc>
            </a:pPr>
            <a:r>
              <a:rPr lang="en-US" sz="6199" spc="55">
                <a:solidFill>
                  <a:srgbClr val="202020"/>
                </a:solidFill>
                <a:latin typeface="Montserrat Classic Bold"/>
              </a:rPr>
              <a:t>ESCOLHA PARA ACESSO VENOSO CENTRAL</a:t>
            </a:r>
          </a:p>
          <a:p>
            <a:pPr algn="l">
              <a:lnSpc>
                <a:spcPts val="6819"/>
              </a:lnSpc>
            </a:pPr>
            <a:endParaRPr lang="en-US" sz="6199" spc="55">
              <a:solidFill>
                <a:srgbClr val="202020"/>
              </a:solidFill>
              <a:latin typeface="Montserrat Classic 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58481" y="764145"/>
            <a:ext cx="15571039" cy="8758709"/>
          </a:xfrm>
          <a:custGeom>
            <a:avLst/>
            <a:gdLst/>
            <a:ahLst/>
            <a:cxnLst/>
            <a:rect l="l" t="t" r="r" b="b"/>
            <a:pathLst>
              <a:path w="15571039" h="8758709">
                <a:moveTo>
                  <a:pt x="0" y="0"/>
                </a:moveTo>
                <a:lnTo>
                  <a:pt x="15571038" y="0"/>
                </a:lnTo>
                <a:lnTo>
                  <a:pt x="15571038" y="8758710"/>
                </a:lnTo>
                <a:lnTo>
                  <a:pt x="0" y="8758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5266819" y="9782175"/>
            <a:ext cx="254511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LANIER, 2018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79939" y="180947"/>
            <a:ext cx="7461723" cy="10106053"/>
          </a:xfrm>
          <a:custGeom>
            <a:avLst/>
            <a:gdLst/>
            <a:ahLst/>
            <a:cxnLst/>
            <a:rect l="l" t="t" r="r" b="b"/>
            <a:pathLst>
              <a:path w="7461723" h="10106053">
                <a:moveTo>
                  <a:pt x="0" y="0"/>
                </a:moveTo>
                <a:lnTo>
                  <a:pt x="7461723" y="0"/>
                </a:lnTo>
                <a:lnTo>
                  <a:pt x="7461723" y="10106053"/>
                </a:lnTo>
                <a:lnTo>
                  <a:pt x="0" y="101060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5266819" y="9782175"/>
            <a:ext cx="2545110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LANIER, 2018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311344" y="955040"/>
            <a:ext cx="17185159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670983" y="3813292"/>
            <a:ext cx="16058299" cy="5678238"/>
          </a:xfrm>
          <a:custGeom>
            <a:avLst/>
            <a:gdLst/>
            <a:ahLst/>
            <a:cxnLst/>
            <a:rect l="l" t="t" r="r" b="b"/>
            <a:pathLst>
              <a:path w="16058299" h="5678238">
                <a:moveTo>
                  <a:pt x="0" y="0"/>
                </a:moveTo>
                <a:lnTo>
                  <a:pt x="16058299" y="0"/>
                </a:lnTo>
                <a:lnTo>
                  <a:pt x="16058299" y="5678238"/>
                </a:lnTo>
                <a:lnTo>
                  <a:pt x="0" y="5678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382" t="-62145" r="-20405" b="-3860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86381" y="1553845"/>
            <a:ext cx="14268469" cy="878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19"/>
              </a:lnSpc>
            </a:pPr>
            <a:r>
              <a:rPr lang="en-US" sz="6199" spc="55">
                <a:solidFill>
                  <a:srgbClr val="202020"/>
                </a:solidFill>
                <a:latin typeface="Montserrat Classic Bold"/>
              </a:rPr>
              <a:t>ESCOLHA DA VEIA PARA ACESSO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1037907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1506220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LIMITAÇÕES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5300" y="4165514"/>
            <a:ext cx="17792700" cy="299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Necessita de um protocolo institucional para sua implantação, manutenção e retirada;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Deve ser inserido por um profissional treinado e qualificado;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>
                <a:solidFill>
                  <a:srgbClr val="202020"/>
                </a:solidFill>
                <a:latin typeface="Montserrat Light"/>
              </a:rPr>
              <a:t>Tamanho pequeno, muita das vezes não fica central.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3465804" y="605421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95300" y="3994416"/>
            <a:ext cx="14996038" cy="6292584"/>
          </a:xfrm>
          <a:custGeom>
            <a:avLst/>
            <a:gdLst/>
            <a:ahLst/>
            <a:cxnLst/>
            <a:rect l="l" t="t" r="r" b="b"/>
            <a:pathLst>
              <a:path w="14996038" h="6292584">
                <a:moveTo>
                  <a:pt x="0" y="0"/>
                </a:moveTo>
                <a:lnTo>
                  <a:pt x="14996038" y="0"/>
                </a:lnTo>
                <a:lnTo>
                  <a:pt x="14996038" y="6292584"/>
                </a:lnTo>
                <a:lnTo>
                  <a:pt x="0" y="62925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6447" t="-82238" r="-11850" b="-1663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1073734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COMPETÊNCIAS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34172" y="3014293"/>
            <a:ext cx="1190327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202020"/>
                </a:solidFill>
                <a:latin typeface="Montserrat Classic Bold"/>
              </a:rPr>
              <a:t>VAI ALÉM DE HABILIDADES PSICOMOTORAS, INCLUI: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19050"/>
            <a:ext cx="21849835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39144" y="2529879"/>
            <a:ext cx="17848856" cy="7540877"/>
          </a:xfrm>
          <a:custGeom>
            <a:avLst/>
            <a:gdLst/>
            <a:ahLst/>
            <a:cxnLst/>
            <a:rect l="l" t="t" r="r" b="b"/>
            <a:pathLst>
              <a:path w="17848856" h="7540877">
                <a:moveTo>
                  <a:pt x="0" y="0"/>
                </a:moveTo>
                <a:lnTo>
                  <a:pt x="17848856" y="0"/>
                </a:lnTo>
                <a:lnTo>
                  <a:pt x="17848856" y="7540878"/>
                </a:lnTo>
                <a:lnTo>
                  <a:pt x="0" y="7540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39144" y="544513"/>
            <a:ext cx="17259300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500">
                <a:solidFill>
                  <a:srgbClr val="000000"/>
                </a:solidFill>
                <a:latin typeface="Montserrat Classic Bold"/>
              </a:rPr>
              <a:t>FATORES DE SELEÇÃO E INSERÇÃO DE CVC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001763" y="9750747"/>
            <a:ext cx="3982935" cy="11374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4"/>
              </a:lnSpc>
              <a:spcBef>
                <a:spcPct val="0"/>
              </a:spcBef>
            </a:pPr>
            <a:r>
              <a:rPr lang="en-US" sz="3324" spc="332" dirty="0">
                <a:solidFill>
                  <a:srgbClr val="000000"/>
                </a:solidFill>
                <a:latin typeface="Montserrat Classic"/>
              </a:rPr>
              <a:t>MOUREAU, 2024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03608" y="600065"/>
            <a:ext cx="17159308" cy="9950880"/>
          </a:xfrm>
          <a:custGeom>
            <a:avLst/>
            <a:gdLst/>
            <a:ahLst/>
            <a:cxnLst/>
            <a:rect l="l" t="t" r="r" b="b"/>
            <a:pathLst>
              <a:path w="17159308" h="9950880">
                <a:moveTo>
                  <a:pt x="0" y="0"/>
                </a:moveTo>
                <a:lnTo>
                  <a:pt x="17159308" y="0"/>
                </a:lnTo>
                <a:lnTo>
                  <a:pt x="17159308" y="9950881"/>
                </a:lnTo>
                <a:lnTo>
                  <a:pt x="0" y="99508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9" r="-2705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14225" y="1494376"/>
            <a:ext cx="15459549" cy="8792624"/>
          </a:xfrm>
          <a:custGeom>
            <a:avLst/>
            <a:gdLst/>
            <a:ahLst/>
            <a:cxnLst/>
            <a:rect l="l" t="t" r="r" b="b"/>
            <a:pathLst>
              <a:path w="15459549" h="8792624">
                <a:moveTo>
                  <a:pt x="0" y="0"/>
                </a:moveTo>
                <a:lnTo>
                  <a:pt x="15459550" y="0"/>
                </a:lnTo>
                <a:lnTo>
                  <a:pt x="15459550" y="8792624"/>
                </a:lnTo>
                <a:lnTo>
                  <a:pt x="0" y="87926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86" t="-6583" b="-974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19050"/>
            <a:ext cx="21849835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39144" y="544513"/>
            <a:ext cx="17259300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500">
                <a:solidFill>
                  <a:srgbClr val="000000"/>
                </a:solidFill>
                <a:latin typeface="Montserrat Classic Bold"/>
              </a:rPr>
              <a:t>CARACTERÍSTICAS DAS VEIAS PARA PUNÇÃO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8622935" y="9763125"/>
            <a:ext cx="8917996" cy="478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FONTE: Hafiane et al., 2024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CF7F4E5-BE2C-1677-A338-BDF027895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69" y="1109817"/>
            <a:ext cx="6488336" cy="865330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DBE81BA-F462-31CF-A126-3FE786C223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5912" y="1109817"/>
            <a:ext cx="9391650" cy="789622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C1E67AC-267E-DEC1-ABAC-AB054B8E5FBC}"/>
              </a:ext>
            </a:extLst>
          </p:cNvPr>
          <p:cNvSpPr txBox="1"/>
          <p:nvPr/>
        </p:nvSpPr>
        <p:spPr>
          <a:xfrm flipH="1">
            <a:off x="7779118" y="339209"/>
            <a:ext cx="6569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TÉCNICA DE SELDINGERM CLÁSSSICA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EFC8F55-D131-4481-2A22-041C288040D5}"/>
              </a:ext>
            </a:extLst>
          </p:cNvPr>
          <p:cNvSpPr txBox="1"/>
          <p:nvPr/>
        </p:nvSpPr>
        <p:spPr>
          <a:xfrm>
            <a:off x="1957753" y="9679255"/>
            <a:ext cx="3716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dirty="0"/>
          </a:p>
          <a:p>
            <a:r>
              <a:rPr lang="pt-BR" b="1" dirty="0"/>
              <a:t>SVEN IVAR SELDINGER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19050"/>
            <a:ext cx="21849835" cy="223554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771525" y="3727579"/>
            <a:ext cx="17516475" cy="4810956"/>
          </a:xfrm>
          <a:custGeom>
            <a:avLst/>
            <a:gdLst/>
            <a:ahLst/>
            <a:cxnLst/>
            <a:rect l="l" t="t" r="r" b="b"/>
            <a:pathLst>
              <a:path w="17516475" h="4810956">
                <a:moveTo>
                  <a:pt x="0" y="0"/>
                </a:moveTo>
                <a:lnTo>
                  <a:pt x="17516475" y="0"/>
                </a:lnTo>
                <a:lnTo>
                  <a:pt x="17516475" y="4810956"/>
                </a:lnTo>
                <a:lnTo>
                  <a:pt x="0" y="48109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45" t="-65769" r="-8656" b="-4727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514350" y="209722"/>
            <a:ext cx="17259300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500">
                <a:solidFill>
                  <a:srgbClr val="000000"/>
                </a:solidFill>
                <a:latin typeface="Montserrat Classic Bold"/>
              </a:rPr>
              <a:t>CARACTERÍSTICAS DAS VEIAS DE FÁCIL PUNÇÃO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744299" y="9708013"/>
            <a:ext cx="11416646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spc="200">
                <a:solidFill>
                  <a:srgbClr val="000000"/>
                </a:solidFill>
                <a:latin typeface="Montserrat Classic"/>
              </a:rPr>
              <a:t>ARREGUY-SENA; CARVALHO, 2008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93506" y="381000"/>
            <a:ext cx="20459700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57200" y="1076325"/>
            <a:ext cx="16285213" cy="80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5600" spc="50" dirty="0">
                <a:solidFill>
                  <a:srgbClr val="202020"/>
                </a:solidFill>
                <a:latin typeface="Montserrat Classic Bold"/>
              </a:rPr>
              <a:t>AVALIAÇÃO VENOSA EM PEDIATRIA</a:t>
            </a:r>
          </a:p>
        </p:txBody>
      </p:sp>
      <p:sp>
        <p:nvSpPr>
          <p:cNvPr id="5" name="Freeform 5"/>
          <p:cNvSpPr/>
          <p:nvPr/>
        </p:nvSpPr>
        <p:spPr>
          <a:xfrm>
            <a:off x="2586305" y="2400300"/>
            <a:ext cx="7151791" cy="7759866"/>
          </a:xfrm>
          <a:custGeom>
            <a:avLst/>
            <a:gdLst/>
            <a:ahLst/>
            <a:cxnLst/>
            <a:rect l="l" t="t" r="r" b="b"/>
            <a:pathLst>
              <a:path w="7151791" h="7759866">
                <a:moveTo>
                  <a:pt x="0" y="0"/>
                </a:moveTo>
                <a:lnTo>
                  <a:pt x="7151791" y="0"/>
                </a:lnTo>
                <a:lnTo>
                  <a:pt x="7151791" y="7759866"/>
                </a:lnTo>
                <a:lnTo>
                  <a:pt x="0" y="77598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928" t="-27390" r="-108583" b="-366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1555569" y="3110525"/>
            <a:ext cx="6210625" cy="5786251"/>
          </a:xfrm>
          <a:custGeom>
            <a:avLst/>
            <a:gdLst/>
            <a:ahLst/>
            <a:cxnLst/>
            <a:rect l="l" t="t" r="r" b="b"/>
            <a:pathLst>
              <a:path w="6210625" h="5786251">
                <a:moveTo>
                  <a:pt x="0" y="0"/>
                </a:moveTo>
                <a:lnTo>
                  <a:pt x="6210625" y="0"/>
                </a:lnTo>
                <a:lnTo>
                  <a:pt x="6210625" y="5786251"/>
                </a:lnTo>
                <a:lnTo>
                  <a:pt x="0" y="57862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5856" t="-72288" r="-27426" b="-4356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8952558" y="9810916"/>
            <a:ext cx="11416646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spc="200">
                <a:solidFill>
                  <a:srgbClr val="000000"/>
                </a:solidFill>
                <a:latin typeface="Montserrat Classic"/>
              </a:rPr>
              <a:t>FREIRE; ARREGUY-SENA; MÜLLER, 2017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5A0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74527" y="7478556"/>
            <a:ext cx="3456144" cy="3456144"/>
          </a:xfrm>
          <a:custGeom>
            <a:avLst/>
            <a:gdLst/>
            <a:ahLst/>
            <a:cxnLst/>
            <a:rect l="l" t="t" r="r" b="b"/>
            <a:pathLst>
              <a:path w="3456144" h="3456144">
                <a:moveTo>
                  <a:pt x="0" y="0"/>
                </a:moveTo>
                <a:lnTo>
                  <a:pt x="3456144" y="0"/>
                </a:lnTo>
                <a:lnTo>
                  <a:pt x="3456144" y="3456144"/>
                </a:lnTo>
                <a:lnTo>
                  <a:pt x="0" y="3456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581025" y="-419100"/>
            <a:ext cx="38100" cy="11353800"/>
          </a:xfrm>
          <a:prstGeom prst="rect">
            <a:avLst/>
          </a:prstGeom>
          <a:solidFill>
            <a:srgbClr val="F4F4F4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-304800" y="-990600"/>
            <a:ext cx="1676400" cy="3543300"/>
          </a:xfrm>
          <a:prstGeom prst="rect">
            <a:avLst/>
          </a:prstGeom>
          <a:solidFill>
            <a:srgbClr val="F4F4F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757123" y="4347491"/>
            <a:ext cx="10243255" cy="337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 dirty="0">
                <a:solidFill>
                  <a:srgbClr val="F4F4F4"/>
                </a:solidFill>
                <a:latin typeface="Montserrat Classic Bold"/>
              </a:rPr>
              <a:t>Técnica de </a:t>
            </a:r>
            <a:r>
              <a:rPr lang="en-US" sz="8000" spc="72" dirty="0" err="1">
                <a:solidFill>
                  <a:srgbClr val="F4F4F4"/>
                </a:solidFill>
                <a:latin typeface="Montserrat Classic Bold"/>
              </a:rPr>
              <a:t>implantação</a:t>
            </a:r>
            <a:r>
              <a:rPr lang="en-US" sz="8000" spc="72" dirty="0">
                <a:solidFill>
                  <a:srgbClr val="F4F4F4"/>
                </a:solidFill>
                <a:latin typeface="Montserrat Classic Bold"/>
              </a:rPr>
              <a:t> do CVC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657225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1211580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AutoShape 5"/>
          <p:cNvSpPr/>
          <p:nvPr/>
        </p:nvSpPr>
        <p:spPr>
          <a:xfrm>
            <a:off x="1028700" y="6793127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AutoShape 6"/>
          <p:cNvSpPr/>
          <p:nvPr/>
        </p:nvSpPr>
        <p:spPr>
          <a:xfrm>
            <a:off x="6572250" y="6795186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7" name="AutoShape 7"/>
          <p:cNvSpPr/>
          <p:nvPr/>
        </p:nvSpPr>
        <p:spPr>
          <a:xfrm>
            <a:off x="12115800" y="6795186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6837634" y="4642161"/>
            <a:ext cx="4612731" cy="1028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6"/>
              </a:lnSpc>
              <a:spcBef>
                <a:spcPct val="0"/>
              </a:spcBef>
            </a:pPr>
            <a:r>
              <a:rPr lang="en-US" sz="2990" spc="299">
                <a:solidFill>
                  <a:srgbClr val="F4F4F4"/>
                </a:solidFill>
                <a:latin typeface="Montserrat Classic"/>
              </a:rPr>
              <a:t>MANUTENÇÃO DA NORMOTERMIA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442603" y="4518011"/>
            <a:ext cx="4489895" cy="10117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6"/>
              </a:lnSpc>
              <a:spcBef>
                <a:spcPct val="0"/>
              </a:spcBef>
            </a:pPr>
            <a:r>
              <a:rPr lang="en-US" sz="2918" spc="291">
                <a:solidFill>
                  <a:srgbClr val="F4F4F4"/>
                </a:solidFill>
                <a:latin typeface="Montserrat Classic"/>
              </a:rPr>
              <a:t>ESTABILIZAÇÃO DO QUADRO CLÍNICO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31571" y="7463739"/>
            <a:ext cx="4267423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F4F4F4"/>
                </a:solidFill>
                <a:latin typeface="Montserrat Classic"/>
              </a:rPr>
              <a:t>PERMIABILIDADE DAS VAS E TOT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646803" y="7463739"/>
            <a:ext cx="499439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F4F4F4"/>
                </a:solidFill>
                <a:latin typeface="Montserrat Classic"/>
              </a:rPr>
              <a:t>PROMOVER SEDAÇÃO E ANALGESIA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279201" y="6930339"/>
            <a:ext cx="4816697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F4F4F4"/>
                </a:solidFill>
                <a:latin typeface="Montserrat Classic"/>
              </a:rPr>
              <a:t>INFORMAR A FAMÍLIASOBRE O PROCEDIMENTO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1571" y="4311332"/>
            <a:ext cx="4267423" cy="160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en-US" sz="3099" spc="309">
                <a:solidFill>
                  <a:srgbClr val="F4F4F4"/>
                </a:solidFill>
                <a:latin typeface="Montserrat Classic"/>
              </a:rPr>
              <a:t>MONITORIZAÇÃO CARDIORRESPIRATÓRIA</a:t>
            </a:r>
          </a:p>
        </p:txBody>
      </p:sp>
      <p:sp>
        <p:nvSpPr>
          <p:cNvPr id="14" name="AutoShape 14"/>
          <p:cNvSpPr/>
          <p:nvPr/>
        </p:nvSpPr>
        <p:spPr>
          <a:xfrm>
            <a:off x="-2631722" y="19050"/>
            <a:ext cx="21849835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647285" y="650240"/>
            <a:ext cx="16285213" cy="80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5600" spc="50">
                <a:solidFill>
                  <a:srgbClr val="202020"/>
                </a:solidFill>
                <a:latin typeface="Montserrat Classic Bold"/>
              </a:rPr>
              <a:t>CUIDADOS COM O RN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95300" y="1085850"/>
            <a:ext cx="10128955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ESCOLHA DOS VASOS</a:t>
            </a:r>
          </a:p>
        </p:txBody>
      </p:sp>
      <p:sp>
        <p:nvSpPr>
          <p:cNvPr id="5" name="Freeform 5"/>
          <p:cNvSpPr/>
          <p:nvPr/>
        </p:nvSpPr>
        <p:spPr>
          <a:xfrm>
            <a:off x="15633339" y="7812192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2"/>
                </a:lnTo>
                <a:lnTo>
                  <a:pt x="0" y="32519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028700" y="3382899"/>
            <a:ext cx="16062754" cy="5482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 algn="l">
              <a:lnSpc>
                <a:spcPts val="6227"/>
              </a:lnSpc>
              <a:buFont typeface="Arial"/>
              <a:buChar char="•"/>
            </a:pP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VASOS DE PRIMEIRA ESCOLHA</a:t>
            </a:r>
          </a:p>
          <a:p>
            <a:pPr marL="1554477" lvl="2" indent="-518159" algn="l">
              <a:lnSpc>
                <a:spcPts val="6227"/>
              </a:lnSpc>
              <a:buFont typeface="Arial"/>
              <a:buChar char="⚬"/>
            </a:pP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Membros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superiores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basílica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axilar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cefálica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, cubital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mediana</a:t>
            </a:r>
            <a:endParaRPr lang="en-US" sz="3599" spc="71" dirty="0">
              <a:solidFill>
                <a:srgbClr val="202020"/>
              </a:solidFill>
              <a:latin typeface="Montserrat Light"/>
            </a:endParaRPr>
          </a:p>
          <a:p>
            <a:pPr marL="1554477" lvl="2" indent="-518159" algn="l">
              <a:lnSpc>
                <a:spcPts val="6227"/>
              </a:lnSpc>
              <a:buFont typeface="Arial"/>
              <a:buChar char="⚬"/>
            </a:pP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Menor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número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válvulas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</a:t>
            </a:r>
          </a:p>
          <a:p>
            <a:pPr marL="1554477" lvl="2" indent="-518159" algn="l">
              <a:lnSpc>
                <a:spcPts val="6227"/>
              </a:lnSpc>
              <a:buFont typeface="Arial"/>
              <a:buChar char="⚬"/>
            </a:pP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Menor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risco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infecção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relação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a jugular e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safena</a:t>
            </a:r>
            <a:endParaRPr lang="en-US" sz="3599" spc="71" dirty="0">
              <a:solidFill>
                <a:srgbClr val="202020"/>
              </a:solidFill>
              <a:latin typeface="Montserrat Light"/>
            </a:endParaRPr>
          </a:p>
          <a:p>
            <a:pPr marL="1554477" lvl="2" indent="-518159" algn="l">
              <a:lnSpc>
                <a:spcPts val="6227"/>
              </a:lnSpc>
              <a:buFont typeface="Arial"/>
              <a:buChar char="⚬"/>
            </a:pP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Membros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inferiores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safena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, magna,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poplítea</a:t>
            </a:r>
            <a:endParaRPr lang="en-US" sz="3599" spc="71" dirty="0">
              <a:solidFill>
                <a:srgbClr val="202020"/>
              </a:solidFill>
              <a:latin typeface="Montserrat Light"/>
            </a:endParaRPr>
          </a:p>
          <a:p>
            <a:pPr marL="1554477" lvl="2" indent="-518159" algn="l">
              <a:lnSpc>
                <a:spcPts val="6227"/>
              </a:lnSpc>
              <a:buFont typeface="Arial"/>
              <a:buChar char="⚬"/>
            </a:pP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Cervical e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cefálica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: jugular externa,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temporais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599" spc="71" dirty="0" err="1">
                <a:solidFill>
                  <a:srgbClr val="202020"/>
                </a:solidFill>
                <a:latin typeface="Montserrat Light"/>
              </a:rPr>
              <a:t>epicranianas</a:t>
            </a:r>
            <a:r>
              <a:rPr lang="en-US" sz="3599" spc="71" dirty="0">
                <a:solidFill>
                  <a:srgbClr val="202020"/>
                </a:solidFill>
                <a:latin typeface="Montserrat Light"/>
              </a:rPr>
              <a:t> e auriculares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34650" y="9750934"/>
            <a:ext cx="5109418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2016; MOUREAU, 2024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Medidas para controle da dor </a:t>
            </a:r>
          </a:p>
        </p:txBody>
      </p:sp>
      <p:sp>
        <p:nvSpPr>
          <p:cNvPr id="5" name="Freeform 5"/>
          <p:cNvSpPr/>
          <p:nvPr/>
        </p:nvSpPr>
        <p:spPr>
          <a:xfrm>
            <a:off x="16108847" y="8169108"/>
            <a:ext cx="3251922" cy="3251922"/>
          </a:xfrm>
          <a:custGeom>
            <a:avLst/>
            <a:gdLst/>
            <a:ahLst/>
            <a:cxnLst/>
            <a:rect l="l" t="t" r="r" b="b"/>
            <a:pathLst>
              <a:path w="3251922" h="3251922">
                <a:moveTo>
                  <a:pt x="0" y="0"/>
                </a:moveTo>
                <a:lnTo>
                  <a:pt x="3251922" y="0"/>
                </a:lnTo>
                <a:lnTo>
                  <a:pt x="3251922" y="3251923"/>
                </a:lnTo>
                <a:lnTo>
                  <a:pt x="0" y="3251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210065" y="3054155"/>
            <a:ext cx="17277608" cy="67409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851" lvl="1" indent="-370925" algn="l">
              <a:lnSpc>
                <a:spcPts val="5944"/>
              </a:lnSpc>
              <a:buFont typeface="Arial"/>
              <a:buChar char="•"/>
            </a:pP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RN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intubado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utilizar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medidas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farmacológicas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acordo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com a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prescrição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médica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41851" lvl="1" indent="-370925" algn="l">
              <a:lnSpc>
                <a:spcPts val="5944"/>
              </a:lnSpc>
              <a:buFont typeface="Arial"/>
              <a:buChar char="•"/>
            </a:pP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RN em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ventilação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espontânea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medidas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farmacológicas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farmacológicas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:</a:t>
            </a:r>
          </a:p>
          <a:p>
            <a:pPr marL="1483702" lvl="2" indent="-494567" algn="l">
              <a:lnSpc>
                <a:spcPts val="5944"/>
              </a:lnSpc>
              <a:buFont typeface="Arial"/>
              <a:buChar char="⚬"/>
            </a:pP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Sucção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nutritiva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: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bico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luva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dedo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enluvado</a:t>
            </a:r>
            <a:endParaRPr lang="en-US" sz="3436" spc="68" dirty="0">
              <a:solidFill>
                <a:srgbClr val="202020"/>
              </a:solidFill>
              <a:latin typeface="Montserrat Light"/>
            </a:endParaRPr>
          </a:p>
          <a:p>
            <a:pPr marL="1483702" lvl="2" indent="-494567" algn="l">
              <a:lnSpc>
                <a:spcPts val="5944"/>
              </a:lnSpc>
              <a:buFont typeface="Arial"/>
              <a:buChar char="⚬"/>
            </a:pP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Sucção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adocicada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: usar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associado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à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sucção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nutritiva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glicose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25%, 0,5 – 2ml,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porção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anterior da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língua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,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dois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minutos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antes do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procedimento</a:t>
            </a:r>
            <a:endParaRPr lang="en-US" sz="3436" spc="68" dirty="0">
              <a:solidFill>
                <a:srgbClr val="202020"/>
              </a:solidFill>
              <a:latin typeface="Montserrat Light"/>
            </a:endParaRPr>
          </a:p>
          <a:p>
            <a:pPr marL="1483702" lvl="2" indent="-494567" algn="l">
              <a:lnSpc>
                <a:spcPts val="5944"/>
              </a:lnSpc>
              <a:buFont typeface="Arial"/>
              <a:buChar char="⚬"/>
            </a:pP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Enrolamento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: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posicionamento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contido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confortável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36" spc="68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3436" spc="68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 dirty="0">
                <a:solidFill>
                  <a:srgbClr val="202020"/>
                </a:solidFill>
                <a:latin typeface="Montserrat Classic Bold"/>
              </a:rPr>
              <a:t>Técnica de </a:t>
            </a:r>
            <a:r>
              <a:rPr lang="en-US" sz="6699" spc="60" dirty="0" err="1">
                <a:solidFill>
                  <a:srgbClr val="202020"/>
                </a:solidFill>
                <a:latin typeface="Montserrat Classic Bold"/>
              </a:rPr>
              <a:t>Mensuração</a:t>
            </a:r>
            <a:endParaRPr lang="en-US" sz="6699" spc="60" dirty="0">
              <a:solidFill>
                <a:srgbClr val="202020"/>
              </a:solidFill>
              <a:latin typeface="Montserrat Classic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0065" y="2803689"/>
            <a:ext cx="18077935" cy="6991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2655" lvl="1" indent="-346327" algn="l">
              <a:lnSpc>
                <a:spcPts val="5550"/>
              </a:lnSpc>
              <a:buFont typeface="Arial"/>
              <a:buChar char="•"/>
            </a:pPr>
            <a:r>
              <a:rPr lang="en-US" sz="3208" spc="64">
                <a:solidFill>
                  <a:srgbClr val="202020"/>
                </a:solidFill>
                <a:latin typeface="Montserrat Light"/>
                <a:ea typeface="Montserrat Light"/>
              </a:rPr>
              <a:t>Membros superiores, lado direito: medir do ponto de inserção, ao longo do trajeto da veia, até a extremidade esternal da clavícula direita (cabeça da clavícula direita) e, descer até o 3° espaço intercostal direito (sempre medir circunferência do membro a ser puncionado).</a:t>
            </a:r>
          </a:p>
          <a:p>
            <a:pPr marL="692655" lvl="1" indent="-346327" algn="l">
              <a:lnSpc>
                <a:spcPts val="5550"/>
              </a:lnSpc>
              <a:buFont typeface="Arial"/>
              <a:buChar char="•"/>
            </a:pPr>
            <a:r>
              <a:rPr lang="en-US" sz="3208" spc="64">
                <a:solidFill>
                  <a:srgbClr val="202020"/>
                </a:solidFill>
                <a:latin typeface="Montserrat Light"/>
                <a:ea typeface="Montserrat Light"/>
              </a:rPr>
              <a:t>Lado esquerdo: medir do ponto de inserção, ao longo do trajeto da veia, até a extremidade esternal da clavícula direita (cabeça da clavícula direita) e, descer até o 3° espaço intercostal.</a:t>
            </a:r>
          </a:p>
          <a:p>
            <a:pPr marL="692655" lvl="1" indent="-346327" algn="l">
              <a:lnSpc>
                <a:spcPts val="5550"/>
              </a:lnSpc>
              <a:buFont typeface="Arial"/>
              <a:buChar char="•"/>
            </a:pPr>
            <a:r>
              <a:rPr lang="en-US" sz="3208" spc="64">
                <a:solidFill>
                  <a:srgbClr val="202020"/>
                </a:solidFill>
                <a:latin typeface="Montserrat Light"/>
              </a:rPr>
              <a:t>Membros inferiores, lado direito e esquerdo: medir do ponto de inserção, longo do trajeto da veia, até a região inguinal, seguir até a cicatriz umbilical, finalizando no apêndice xifoide.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2631722" y="617855"/>
            <a:ext cx="14559349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57200" y="3326547"/>
            <a:ext cx="14127129" cy="6770495"/>
          </a:xfrm>
          <a:custGeom>
            <a:avLst/>
            <a:gdLst/>
            <a:ahLst/>
            <a:cxnLst/>
            <a:rect l="l" t="t" r="r" b="b"/>
            <a:pathLst>
              <a:path w="14127129" h="6770495">
                <a:moveTo>
                  <a:pt x="0" y="0"/>
                </a:moveTo>
                <a:lnTo>
                  <a:pt x="14127129" y="0"/>
                </a:lnTo>
                <a:lnTo>
                  <a:pt x="14127129" y="6770496"/>
                </a:lnTo>
                <a:lnTo>
                  <a:pt x="0" y="67704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3334939" y="731270"/>
            <a:ext cx="3924361" cy="5190554"/>
          </a:xfrm>
          <a:custGeom>
            <a:avLst/>
            <a:gdLst/>
            <a:ahLst/>
            <a:cxnLst/>
            <a:rect l="l" t="t" r="r" b="b"/>
            <a:pathLst>
              <a:path w="3924361" h="5190554">
                <a:moveTo>
                  <a:pt x="0" y="0"/>
                </a:moveTo>
                <a:lnTo>
                  <a:pt x="3924361" y="0"/>
                </a:lnTo>
                <a:lnTo>
                  <a:pt x="3924361" y="5190554"/>
                </a:lnTo>
                <a:lnTo>
                  <a:pt x="0" y="51905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Material Necessário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34403" y="0"/>
            <a:ext cx="10698013" cy="10287000"/>
          </a:xfrm>
          <a:custGeom>
            <a:avLst/>
            <a:gdLst/>
            <a:ahLst/>
            <a:cxnLst/>
            <a:rect l="l" t="t" r="r" b="b"/>
            <a:pathLst>
              <a:path w="10698013" h="10287000">
                <a:moveTo>
                  <a:pt x="0" y="0"/>
                </a:moveTo>
                <a:lnTo>
                  <a:pt x="10698013" y="0"/>
                </a:lnTo>
                <a:lnTo>
                  <a:pt x="1069801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676" t="-2378" b="-2378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277708" y="3196786"/>
            <a:ext cx="5854443" cy="6061514"/>
          </a:xfrm>
          <a:custGeom>
            <a:avLst/>
            <a:gdLst/>
            <a:ahLst/>
            <a:cxnLst/>
            <a:rect l="l" t="t" r="r" b="b"/>
            <a:pathLst>
              <a:path w="5854443" h="6061514">
                <a:moveTo>
                  <a:pt x="0" y="0"/>
                </a:moveTo>
                <a:lnTo>
                  <a:pt x="5854444" y="0"/>
                </a:lnTo>
                <a:lnTo>
                  <a:pt x="5854444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21860" y="3196786"/>
            <a:ext cx="5854443" cy="6061514"/>
          </a:xfrm>
          <a:custGeom>
            <a:avLst/>
            <a:gdLst/>
            <a:ahLst/>
            <a:cxnLst/>
            <a:rect l="l" t="t" r="r" b="b"/>
            <a:pathLst>
              <a:path w="5854443" h="6061514">
                <a:moveTo>
                  <a:pt x="0" y="0"/>
                </a:moveTo>
                <a:lnTo>
                  <a:pt x="5854443" y="0"/>
                </a:lnTo>
                <a:lnTo>
                  <a:pt x="5854443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2433557" y="3196786"/>
            <a:ext cx="5854443" cy="6061514"/>
          </a:xfrm>
          <a:custGeom>
            <a:avLst/>
            <a:gdLst/>
            <a:ahLst/>
            <a:cxnLst/>
            <a:rect l="l" t="t" r="r" b="b"/>
            <a:pathLst>
              <a:path w="5854443" h="6061514">
                <a:moveTo>
                  <a:pt x="0" y="0"/>
                </a:moveTo>
                <a:lnTo>
                  <a:pt x="5854443" y="0"/>
                </a:lnTo>
                <a:lnTo>
                  <a:pt x="5854443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 PUNÇÃO DO CVC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E559A00-1E89-6EBC-D821-966440FBD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46" y="814470"/>
            <a:ext cx="17092246" cy="947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867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95300" y="3196786"/>
            <a:ext cx="5863856" cy="6061514"/>
          </a:xfrm>
          <a:custGeom>
            <a:avLst/>
            <a:gdLst/>
            <a:ahLst/>
            <a:cxnLst/>
            <a:rect l="l" t="t" r="r" b="b"/>
            <a:pathLst>
              <a:path w="5863856" h="6061514">
                <a:moveTo>
                  <a:pt x="0" y="0"/>
                </a:moveTo>
                <a:lnTo>
                  <a:pt x="5863856" y="0"/>
                </a:lnTo>
                <a:lnTo>
                  <a:pt x="5863856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191426" y="3198810"/>
            <a:ext cx="5082146" cy="6061514"/>
          </a:xfrm>
          <a:custGeom>
            <a:avLst/>
            <a:gdLst/>
            <a:ahLst/>
            <a:cxnLst/>
            <a:rect l="l" t="t" r="r" b="b"/>
            <a:pathLst>
              <a:path w="5082146" h="6061514">
                <a:moveTo>
                  <a:pt x="0" y="0"/>
                </a:moveTo>
                <a:lnTo>
                  <a:pt x="5082146" y="0"/>
                </a:lnTo>
                <a:lnTo>
                  <a:pt x="5082146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9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2900464" y="3198810"/>
            <a:ext cx="5387536" cy="6063538"/>
          </a:xfrm>
          <a:custGeom>
            <a:avLst/>
            <a:gdLst/>
            <a:ahLst/>
            <a:cxnLst/>
            <a:rect l="l" t="t" r="r" b="b"/>
            <a:pathLst>
              <a:path w="5387536" h="6063538">
                <a:moveTo>
                  <a:pt x="0" y="0"/>
                </a:moveTo>
                <a:lnTo>
                  <a:pt x="5387536" y="0"/>
                </a:lnTo>
                <a:lnTo>
                  <a:pt x="5387536" y="6063539"/>
                </a:lnTo>
                <a:lnTo>
                  <a:pt x="0" y="60635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53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 PUNÇÃO DO CVC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6603238" y="3413029"/>
            <a:ext cx="5081525" cy="6063538"/>
          </a:xfrm>
          <a:custGeom>
            <a:avLst/>
            <a:gdLst/>
            <a:ahLst/>
            <a:cxnLst/>
            <a:rect l="l" t="t" r="r" b="b"/>
            <a:pathLst>
              <a:path w="5081525" h="6063538">
                <a:moveTo>
                  <a:pt x="0" y="0"/>
                </a:moveTo>
                <a:lnTo>
                  <a:pt x="5081524" y="0"/>
                </a:lnTo>
                <a:lnTo>
                  <a:pt x="5081524" y="6063538"/>
                </a:lnTo>
                <a:lnTo>
                  <a:pt x="0" y="60635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525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2009948" y="3413029"/>
            <a:ext cx="5957979" cy="6061514"/>
          </a:xfrm>
          <a:custGeom>
            <a:avLst/>
            <a:gdLst/>
            <a:ahLst/>
            <a:cxnLst/>
            <a:rect l="l" t="t" r="r" b="b"/>
            <a:pathLst>
              <a:path w="5957979" h="6061514">
                <a:moveTo>
                  <a:pt x="0" y="0"/>
                </a:moveTo>
                <a:lnTo>
                  <a:pt x="5957979" y="0"/>
                </a:lnTo>
                <a:lnTo>
                  <a:pt x="5957979" y="6061514"/>
                </a:lnTo>
                <a:lnTo>
                  <a:pt x="0" y="606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495300" y="3411005"/>
            <a:ext cx="5847319" cy="6063538"/>
          </a:xfrm>
          <a:custGeom>
            <a:avLst/>
            <a:gdLst/>
            <a:ahLst/>
            <a:cxnLst/>
            <a:rect l="l" t="t" r="r" b="b"/>
            <a:pathLst>
              <a:path w="5847319" h="6063538">
                <a:moveTo>
                  <a:pt x="0" y="0"/>
                </a:moveTo>
                <a:lnTo>
                  <a:pt x="5847319" y="0"/>
                </a:lnTo>
                <a:lnTo>
                  <a:pt x="5847319" y="6063538"/>
                </a:lnTo>
                <a:lnTo>
                  <a:pt x="0" y="60635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 PUNÇÃO DO CVC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1722" y="617855"/>
            <a:ext cx="1721605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95300" y="3285885"/>
            <a:ext cx="5114673" cy="5972415"/>
          </a:xfrm>
          <a:custGeom>
            <a:avLst/>
            <a:gdLst/>
            <a:ahLst/>
            <a:cxnLst/>
            <a:rect l="l" t="t" r="r" b="b"/>
            <a:pathLst>
              <a:path w="5114673" h="5972415">
                <a:moveTo>
                  <a:pt x="0" y="0"/>
                </a:moveTo>
                <a:lnTo>
                  <a:pt x="5114673" y="0"/>
                </a:lnTo>
                <a:lnTo>
                  <a:pt x="5114673" y="5972415"/>
                </a:lnTo>
                <a:lnTo>
                  <a:pt x="0" y="59724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221" b="-1263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6216327" y="3229248"/>
            <a:ext cx="3423200" cy="6085689"/>
          </a:xfrm>
          <a:custGeom>
            <a:avLst/>
            <a:gdLst/>
            <a:ahLst/>
            <a:cxnLst/>
            <a:rect l="l" t="t" r="r" b="b"/>
            <a:pathLst>
              <a:path w="3423200" h="6085689">
                <a:moveTo>
                  <a:pt x="0" y="0"/>
                </a:moveTo>
                <a:lnTo>
                  <a:pt x="3423200" y="0"/>
                </a:lnTo>
                <a:lnTo>
                  <a:pt x="3423200" y="6085689"/>
                </a:lnTo>
                <a:lnTo>
                  <a:pt x="0" y="60856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245881" y="3285885"/>
            <a:ext cx="3423200" cy="6085689"/>
          </a:xfrm>
          <a:custGeom>
            <a:avLst/>
            <a:gdLst/>
            <a:ahLst/>
            <a:cxnLst/>
            <a:rect l="l" t="t" r="r" b="b"/>
            <a:pathLst>
              <a:path w="3423200" h="6085689">
                <a:moveTo>
                  <a:pt x="0" y="0"/>
                </a:moveTo>
                <a:lnTo>
                  <a:pt x="3423200" y="0"/>
                </a:lnTo>
                <a:lnTo>
                  <a:pt x="3423200" y="6085688"/>
                </a:lnTo>
                <a:lnTo>
                  <a:pt x="0" y="60856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4325930" y="3285885"/>
            <a:ext cx="3413923" cy="6085689"/>
          </a:xfrm>
          <a:custGeom>
            <a:avLst/>
            <a:gdLst/>
            <a:ahLst/>
            <a:cxnLst/>
            <a:rect l="l" t="t" r="r" b="b"/>
            <a:pathLst>
              <a:path w="3413923" h="6085689">
                <a:moveTo>
                  <a:pt x="0" y="0"/>
                </a:moveTo>
                <a:lnTo>
                  <a:pt x="3413923" y="0"/>
                </a:lnTo>
                <a:lnTo>
                  <a:pt x="3413923" y="6085688"/>
                </a:lnTo>
                <a:lnTo>
                  <a:pt x="0" y="6085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495300" y="1085850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 PUNÇÃO DO CVC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49871" y="0"/>
            <a:ext cx="12269786" cy="10287000"/>
          </a:xfrm>
          <a:custGeom>
            <a:avLst/>
            <a:gdLst/>
            <a:ahLst/>
            <a:cxnLst/>
            <a:rect l="l" t="t" r="r" b="b"/>
            <a:pathLst>
              <a:path w="12269786" h="10287000">
                <a:moveTo>
                  <a:pt x="0" y="0"/>
                </a:moveTo>
                <a:lnTo>
                  <a:pt x="12269786" y="0"/>
                </a:lnTo>
                <a:lnTo>
                  <a:pt x="1226978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145" r="-197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 rot="-5400000">
            <a:off x="-2381211" y="4846603"/>
            <a:ext cx="7997414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CONTROLE RADIOLÓGICO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18875" y="380963"/>
            <a:ext cx="14340425" cy="9906037"/>
          </a:xfrm>
          <a:custGeom>
            <a:avLst/>
            <a:gdLst/>
            <a:ahLst/>
            <a:cxnLst/>
            <a:rect l="l" t="t" r="r" b="b"/>
            <a:pathLst>
              <a:path w="14340425" h="9906037">
                <a:moveTo>
                  <a:pt x="0" y="0"/>
                </a:moveTo>
                <a:lnTo>
                  <a:pt x="14340425" y="0"/>
                </a:lnTo>
                <a:lnTo>
                  <a:pt x="14340425" y="9906037"/>
                </a:lnTo>
                <a:lnTo>
                  <a:pt x="0" y="9906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23" t="-30511" r="-269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 rot="-5400000">
            <a:off x="-3307749" y="4235439"/>
            <a:ext cx="9603793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Controle Radiológico Incidências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534025" y="0"/>
            <a:ext cx="13219951" cy="10287000"/>
          </a:xfrm>
          <a:custGeom>
            <a:avLst/>
            <a:gdLst/>
            <a:ahLst/>
            <a:cxnLst/>
            <a:rect l="l" t="t" r="r" b="b"/>
            <a:pathLst>
              <a:path w="13219951" h="10287000">
                <a:moveTo>
                  <a:pt x="0" y="0"/>
                </a:moveTo>
                <a:lnTo>
                  <a:pt x="13219950" y="0"/>
                </a:lnTo>
                <a:lnTo>
                  <a:pt x="1321995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 rot="-5400000">
            <a:off x="-2412103" y="5340873"/>
            <a:ext cx="7997414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CONTROLE RADIOLÓGICO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68638" y="-563184"/>
            <a:ext cx="13576032" cy="11213613"/>
          </a:xfrm>
          <a:custGeom>
            <a:avLst/>
            <a:gdLst/>
            <a:ahLst/>
            <a:cxnLst/>
            <a:rect l="l" t="t" r="r" b="b"/>
            <a:pathLst>
              <a:path w="13576032" h="11213613">
                <a:moveTo>
                  <a:pt x="0" y="0"/>
                </a:moveTo>
                <a:lnTo>
                  <a:pt x="13576032" y="0"/>
                </a:lnTo>
                <a:lnTo>
                  <a:pt x="13576032" y="11213614"/>
                </a:lnTo>
                <a:lnTo>
                  <a:pt x="0" y="112136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 rot="-5400000">
            <a:off x="-2381211" y="4846603"/>
            <a:ext cx="7997414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CONTROLE RADIOLÓGICO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472678" y="2402920"/>
            <a:ext cx="10374823" cy="7667837"/>
          </a:xfrm>
          <a:custGeom>
            <a:avLst/>
            <a:gdLst/>
            <a:ahLst/>
            <a:cxnLst/>
            <a:rect l="l" t="t" r="r" b="b"/>
            <a:pathLst>
              <a:path w="10374823" h="7667837">
                <a:moveTo>
                  <a:pt x="0" y="0"/>
                </a:moveTo>
                <a:lnTo>
                  <a:pt x="10374823" y="0"/>
                </a:lnTo>
                <a:lnTo>
                  <a:pt x="10374823" y="7667837"/>
                </a:lnTo>
                <a:lnTo>
                  <a:pt x="0" y="76678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921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0" y="-265110"/>
            <a:ext cx="18288000" cy="239000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 rot="-5400000">
            <a:off x="-2381211" y="4846603"/>
            <a:ext cx="7997414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CONTROLE RADIOLÓGICO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0" y="466725"/>
            <a:ext cx="18288000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spc="339">
                <a:solidFill>
                  <a:srgbClr val="202020"/>
                </a:solidFill>
                <a:latin typeface="Montserrat Classic Bold"/>
              </a:rPr>
              <a:t>A CARINA PODE SER USADA COMO REFERÊNCIA RADIOGRÁFICA POSICIONAMENTO  ADEQUADO DA PONTA DO CVC 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5155" y="358414"/>
            <a:ext cx="14559349" cy="186484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309949" y="838715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Angulação Ideal do Catéter</a:t>
            </a:r>
          </a:p>
        </p:txBody>
      </p:sp>
      <p:sp>
        <p:nvSpPr>
          <p:cNvPr id="4" name="Freeform 4"/>
          <p:cNvSpPr/>
          <p:nvPr/>
        </p:nvSpPr>
        <p:spPr>
          <a:xfrm>
            <a:off x="2277304" y="2470390"/>
            <a:ext cx="13733393" cy="7842259"/>
          </a:xfrm>
          <a:custGeom>
            <a:avLst/>
            <a:gdLst/>
            <a:ahLst/>
            <a:cxnLst/>
            <a:rect l="l" t="t" r="r" b="b"/>
            <a:pathLst>
              <a:path w="13733393" h="7842259">
                <a:moveTo>
                  <a:pt x="0" y="0"/>
                </a:moveTo>
                <a:lnTo>
                  <a:pt x="13733392" y="0"/>
                </a:lnTo>
                <a:lnTo>
                  <a:pt x="13733392" y="7842259"/>
                </a:lnTo>
                <a:lnTo>
                  <a:pt x="0" y="78422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48" t="-40924" b="-19402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5155" y="358414"/>
            <a:ext cx="15393430" cy="186484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587976" y="2492905"/>
            <a:ext cx="8161645" cy="7301471"/>
          </a:xfrm>
          <a:custGeom>
            <a:avLst/>
            <a:gdLst/>
            <a:ahLst/>
            <a:cxnLst/>
            <a:rect l="l" t="t" r="r" b="b"/>
            <a:pathLst>
              <a:path w="8161645" h="7301471">
                <a:moveTo>
                  <a:pt x="0" y="0"/>
                </a:moveTo>
                <a:lnTo>
                  <a:pt x="8161645" y="0"/>
                </a:lnTo>
                <a:lnTo>
                  <a:pt x="8161645" y="7301472"/>
                </a:lnTo>
                <a:lnTo>
                  <a:pt x="0" y="73014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706179" y="2492905"/>
            <a:ext cx="8261665" cy="7301471"/>
          </a:xfrm>
          <a:custGeom>
            <a:avLst/>
            <a:gdLst/>
            <a:ahLst/>
            <a:cxnLst/>
            <a:rect l="l" t="t" r="r" b="b"/>
            <a:pathLst>
              <a:path w="8261665" h="7301471">
                <a:moveTo>
                  <a:pt x="0" y="0"/>
                </a:moveTo>
                <a:lnTo>
                  <a:pt x="8261665" y="0"/>
                </a:lnTo>
                <a:lnTo>
                  <a:pt x="8261665" y="7301472"/>
                </a:lnTo>
                <a:lnTo>
                  <a:pt x="0" y="7301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09949" y="838715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Reposicionamento do catéter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91428" y="9914256"/>
            <a:ext cx="8396572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>
                <a:solidFill>
                  <a:srgbClr val="202020"/>
                </a:solidFill>
                <a:latin typeface="Montserrat Classic"/>
              </a:rPr>
              <a:t>FONTE: AUTOR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76300" y="25527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693852" y="-438150"/>
            <a:ext cx="2552700" cy="40767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17849850" y="-53801"/>
            <a:ext cx="1447800" cy="1037890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873422" y="3150234"/>
            <a:ext cx="15400452" cy="5613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0235" lvl="1" indent="-430117" algn="l">
              <a:lnSpc>
                <a:spcPts val="5578"/>
              </a:lnSpc>
              <a:buFont typeface="Arial"/>
              <a:buChar char="•"/>
            </a:pP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A National Association Of Neonatal Nurses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recomenda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a técnica de Seldinger em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pacientes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neonatais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devido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à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dificuldade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nessa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clientela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.</a:t>
            </a:r>
          </a:p>
          <a:p>
            <a:pPr marL="860235" lvl="1" indent="-430117" algn="l">
              <a:lnSpc>
                <a:spcPts val="5578"/>
              </a:lnSpc>
              <a:buFont typeface="Arial"/>
              <a:buChar char="•"/>
            </a:pP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A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Infunsion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Nurses Society indica usar o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método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mais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seguro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disponível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,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incluindo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a técnica de Seldinger 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suas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variações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CVC, a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fim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reduzir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risco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complicações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relacionadas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 à </a:t>
            </a:r>
            <a:r>
              <a:rPr lang="en-US" sz="3984" spc="7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984" spc="79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692692" y="9546882"/>
            <a:ext cx="7157158" cy="478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 dirty="0">
                <a:solidFill>
                  <a:srgbClr val="202020"/>
                </a:solidFill>
                <a:latin typeface="Montserrat Classic"/>
              </a:rPr>
              <a:t>(INS 2024, NANN, 2022)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08639" y="700517"/>
            <a:ext cx="12930018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TÉCNICA SELDINGER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5155" y="358414"/>
            <a:ext cx="15393430" cy="186484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09949" y="3042902"/>
            <a:ext cx="8502575" cy="6215398"/>
          </a:xfrm>
          <a:custGeom>
            <a:avLst/>
            <a:gdLst/>
            <a:ahLst/>
            <a:cxnLst/>
            <a:rect l="l" t="t" r="r" b="b"/>
            <a:pathLst>
              <a:path w="8502575" h="6215398">
                <a:moveTo>
                  <a:pt x="0" y="0"/>
                </a:moveTo>
                <a:lnTo>
                  <a:pt x="8502575" y="0"/>
                </a:lnTo>
                <a:lnTo>
                  <a:pt x="8502575" y="6215398"/>
                </a:lnTo>
                <a:lnTo>
                  <a:pt x="0" y="62153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1891" b="-3698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827002" y="2855980"/>
            <a:ext cx="8020020" cy="6402320"/>
          </a:xfrm>
          <a:custGeom>
            <a:avLst/>
            <a:gdLst/>
            <a:ahLst/>
            <a:cxnLst/>
            <a:rect l="l" t="t" r="r" b="b"/>
            <a:pathLst>
              <a:path w="8020020" h="6402320">
                <a:moveTo>
                  <a:pt x="0" y="0"/>
                </a:moveTo>
                <a:lnTo>
                  <a:pt x="8020020" y="0"/>
                </a:lnTo>
                <a:lnTo>
                  <a:pt x="8020020" y="6402320"/>
                </a:lnTo>
                <a:lnTo>
                  <a:pt x="0" y="64023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239" b="-811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09949" y="838715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Avaliação Radiológica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91428" y="9914256"/>
            <a:ext cx="8396572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>
                <a:solidFill>
                  <a:srgbClr val="202020"/>
                </a:solidFill>
                <a:latin typeface="Montserrat Classic"/>
              </a:rPr>
              <a:t>FONTE: AUTOR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365155" y="358414"/>
            <a:ext cx="15393430" cy="1864841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2386557"/>
            <a:ext cx="7555756" cy="7733120"/>
          </a:xfrm>
          <a:custGeom>
            <a:avLst/>
            <a:gdLst/>
            <a:ahLst/>
            <a:cxnLst/>
            <a:rect l="l" t="t" r="r" b="b"/>
            <a:pathLst>
              <a:path w="7555756" h="7733120">
                <a:moveTo>
                  <a:pt x="0" y="0"/>
                </a:moveTo>
                <a:lnTo>
                  <a:pt x="7555756" y="0"/>
                </a:lnTo>
                <a:lnTo>
                  <a:pt x="7555756" y="7733121"/>
                </a:lnTo>
                <a:lnTo>
                  <a:pt x="0" y="77331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6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507887" y="2386557"/>
            <a:ext cx="8658249" cy="7170771"/>
          </a:xfrm>
          <a:custGeom>
            <a:avLst/>
            <a:gdLst/>
            <a:ahLst/>
            <a:cxnLst/>
            <a:rect l="l" t="t" r="r" b="b"/>
            <a:pathLst>
              <a:path w="8658249" h="7170771">
                <a:moveTo>
                  <a:pt x="0" y="0"/>
                </a:moveTo>
                <a:lnTo>
                  <a:pt x="8658249" y="0"/>
                </a:lnTo>
                <a:lnTo>
                  <a:pt x="8658249" y="7170771"/>
                </a:lnTo>
                <a:lnTo>
                  <a:pt x="0" y="71707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717" t="-1949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309949" y="838715"/>
            <a:ext cx="13527063" cy="961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69"/>
              </a:lnSpc>
            </a:pPr>
            <a:r>
              <a:rPr lang="en-US" sz="6699" spc="60">
                <a:solidFill>
                  <a:srgbClr val="202020"/>
                </a:solidFill>
                <a:latin typeface="Montserrat Classic Bold"/>
              </a:rPr>
              <a:t>Avaliação Radiológica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891428" y="9914256"/>
            <a:ext cx="8396572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spc="220">
                <a:solidFill>
                  <a:srgbClr val="202020"/>
                </a:solidFill>
                <a:latin typeface="Montserrat Classic"/>
              </a:rPr>
              <a:t>FONTE: AUTOR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MANUTENÇÃO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7200" y="2641917"/>
            <a:ext cx="17792700" cy="756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responsável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pela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do CVC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deve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fazer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registro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impresso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próprio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raio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-x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só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após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liberar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uso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curativo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do CVC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usando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técnica ANTT;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troca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cobertura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com gaze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48h e com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curativo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transparente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estéril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07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dias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,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cobertura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curativo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durante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banho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desinfecção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das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conexões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usando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técnica ANTT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por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no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mínimo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15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segundos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Avaliar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no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mínimo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vez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dia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sítio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MANUTENÇÃO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57200" y="3022917"/>
            <a:ext cx="16526132" cy="6803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Trocar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equipos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respeitando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aprazamento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instituído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: HV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medicamentos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infusão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contínua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– 96h;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HV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medicamentos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intermitentes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24h;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NPP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24h;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hemocomponentes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término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bolsa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Identificar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curativo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equipo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nome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 data;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Em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caso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resistência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comunicar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enfermeiro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aplicar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força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injetar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quando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houver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resistência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755649" lvl="1" indent="-377824" algn="l">
              <a:lnSpc>
                <a:spcPts val="6054"/>
              </a:lnSpc>
              <a:buFont typeface="Arial"/>
              <a:buChar char="•"/>
            </a:pP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flushing antes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após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administração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medicamentos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3433763" y="2400300"/>
            <a:ext cx="13067473" cy="7886700"/>
          </a:xfrm>
          <a:custGeom>
            <a:avLst/>
            <a:gdLst/>
            <a:ahLst/>
            <a:cxnLst/>
            <a:rect l="l" t="t" r="r" b="b"/>
            <a:pathLst>
              <a:path w="13067473" h="7886700">
                <a:moveTo>
                  <a:pt x="0" y="0"/>
                </a:moveTo>
                <a:lnTo>
                  <a:pt x="13067473" y="0"/>
                </a:lnTo>
                <a:lnTo>
                  <a:pt x="13067473" y="7886700"/>
                </a:lnTo>
                <a:lnTo>
                  <a:pt x="0" y="78867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230" b="-479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LAVAGEM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644375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511571" y="3077681"/>
            <a:ext cx="13264859" cy="7209319"/>
          </a:xfrm>
          <a:custGeom>
            <a:avLst/>
            <a:gdLst/>
            <a:ahLst/>
            <a:cxnLst/>
            <a:rect l="l" t="t" r="r" b="b"/>
            <a:pathLst>
              <a:path w="13264859" h="7209319">
                <a:moveTo>
                  <a:pt x="0" y="0"/>
                </a:moveTo>
                <a:lnTo>
                  <a:pt x="13264858" y="0"/>
                </a:lnTo>
                <a:lnTo>
                  <a:pt x="13264858" y="7209319"/>
                </a:lnTo>
                <a:lnTo>
                  <a:pt x="0" y="7209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15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904866" y="849312"/>
            <a:ext cx="11424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TURBILHONAMENTO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80934" y="4495431"/>
            <a:ext cx="16526132" cy="375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4"/>
              </a:lnSpc>
            </a:pP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As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complicações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podem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ocorrer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durante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imediatamente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após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implante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durante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todo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tempo em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estiver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sendo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utilizado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.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deve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ser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monitorado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constantemente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, e as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devidas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medidas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prevenção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/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intervenções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enfermagem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adequadas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cada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situação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devem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ser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conhecidas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499" spc="69" dirty="0" err="1">
                <a:solidFill>
                  <a:srgbClr val="202020"/>
                </a:solidFill>
                <a:latin typeface="Montserrat Light"/>
              </a:rPr>
              <a:t>adotadas</a:t>
            </a:r>
            <a:r>
              <a:rPr lang="en-US" sz="3499" spc="69" dirty="0">
                <a:solidFill>
                  <a:srgbClr val="202020"/>
                </a:solidFill>
                <a:latin typeface="Montserrat Light"/>
              </a:rPr>
              <a:t> (ACQPICC,2006).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150905"/>
            <a:ext cx="16998857" cy="670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posicionado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quando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está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localizado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fora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cava superior /inferior;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Causas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obstrução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alterações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anatômicas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enrolado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dentro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oclusão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jugular interna;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Mensuração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incorreta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dos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marcos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anatômicos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Posicionamento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incorreto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Sintomas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dificuldade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Dificuldade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obter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retorno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lavar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Arritmia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tamponamento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cardíaco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derrame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pleural,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trombose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infiltração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2072510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16354434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Dificuldade de progressão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2456190"/>
            <a:ext cx="16826390" cy="740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4"/>
              </a:lnSpc>
            </a:pPr>
            <a:r>
              <a:rPr lang="en-US" sz="2828" spc="56" dirty="0" err="1">
                <a:solidFill>
                  <a:srgbClr val="202020"/>
                </a:solidFill>
                <a:latin typeface="Montserrat Light Bold"/>
              </a:rPr>
              <a:t>Possíveis</a:t>
            </a:r>
            <a:r>
              <a:rPr lang="en-US" sz="2828" spc="56" dirty="0">
                <a:solidFill>
                  <a:srgbClr val="202020"/>
                </a:solidFill>
                <a:latin typeface="Montserrat Light Bold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 Bold"/>
              </a:rPr>
              <a:t>causas</a:t>
            </a:r>
            <a:r>
              <a:rPr lang="en-US" sz="2828" spc="56" dirty="0">
                <a:solidFill>
                  <a:srgbClr val="202020"/>
                </a:solidFill>
                <a:latin typeface="Montserrat Light Bold"/>
              </a:rPr>
              <a:t>: 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Mau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posicionamento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Venoespasmo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Calibre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inadequado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Válvulas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,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bifurcações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venosas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Dissecções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venosas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prévias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Esclerose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venosa;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Pele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resistente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sobre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agulha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fora da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Prevenção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: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posicionar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braço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ângulo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de 90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grausdurante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manter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cabeça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voltada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para o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ângulo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10767" lvl="1" indent="-305383" algn="l">
              <a:lnSpc>
                <a:spcPts val="4894"/>
              </a:lnSpc>
              <a:buFont typeface="Arial"/>
              <a:buChar char="•"/>
            </a:pP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Escolher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veias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tenham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sido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2828" spc="56" dirty="0" err="1">
                <a:solidFill>
                  <a:srgbClr val="202020"/>
                </a:solidFill>
                <a:latin typeface="Montserrat Light"/>
              </a:rPr>
              <a:t>usadas</a:t>
            </a:r>
            <a:r>
              <a:rPr lang="en-US" sz="2828" spc="56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979332"/>
            <a:ext cx="16998857" cy="467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É esperado um pequeno sangramento nas primeiras 24, 48 horas;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Causas: introdutor grande para o calibre da veia;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Distúrbios de coagulação, excesso de atividade;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Inserção traumática, terapia anticoagualante;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Intervenção: investigar as causas do sangramento;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Realizar hemostasia mecânica e medicamentosa S/N;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Aplicar gaze estéril abaixo do sítio de inserção.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642020"/>
            <a:ext cx="11460807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Hematoma e sangramento 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774527" y="7478556"/>
            <a:ext cx="3456144" cy="3456144"/>
          </a:xfrm>
          <a:custGeom>
            <a:avLst/>
            <a:gdLst/>
            <a:ahLst/>
            <a:cxnLst/>
            <a:rect l="l" t="t" r="r" b="b"/>
            <a:pathLst>
              <a:path w="3456144" h="3456144">
                <a:moveTo>
                  <a:pt x="0" y="0"/>
                </a:moveTo>
                <a:lnTo>
                  <a:pt x="3456144" y="0"/>
                </a:lnTo>
                <a:lnTo>
                  <a:pt x="3456144" y="3456144"/>
                </a:lnTo>
                <a:lnTo>
                  <a:pt x="0" y="34561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581025" y="-419100"/>
            <a:ext cx="38100" cy="113538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-304800" y="-990600"/>
            <a:ext cx="1676400" cy="3543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649161" y="3261669"/>
            <a:ext cx="15309525" cy="451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Evolução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histórica</a:t>
            </a: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da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inserção</a:t>
            </a: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do PICC e CVC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inserido</a:t>
            </a: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por</a:t>
            </a: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</a:t>
            </a:r>
            <a:r>
              <a:rPr lang="en-US" sz="8000" spc="72" dirty="0" err="1">
                <a:solidFill>
                  <a:srgbClr val="202020"/>
                </a:solidFill>
                <a:latin typeface="Montserrat Classic Bold"/>
              </a:rPr>
              <a:t>enfermeiros</a:t>
            </a:r>
            <a:r>
              <a:rPr lang="en-US" sz="8000" spc="72" dirty="0">
                <a:solidFill>
                  <a:srgbClr val="202020"/>
                </a:solidFill>
                <a:latin typeface="Montserrat Classic Bold"/>
              </a:rPr>
              <a:t> no Amazonas.</a:t>
            </a:r>
          </a:p>
        </p:txBody>
      </p:sp>
      <p:grpSp>
        <p:nvGrpSpPr>
          <p:cNvPr id="6" name="Group 6"/>
          <p:cNvGrpSpPr/>
          <p:nvPr/>
        </p:nvGrpSpPr>
        <p:grpSpPr>
          <a:xfrm rot="5400000">
            <a:off x="446050" y="589636"/>
            <a:ext cx="1165300" cy="1240921"/>
            <a:chOff x="0" y="0"/>
            <a:chExt cx="1553733" cy="165456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2"/>
                  </a:lnTo>
                  <a:lnTo>
                    <a:pt x="0" y="472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588565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1"/>
                  </a:lnTo>
                  <a:lnTo>
                    <a:pt x="0" y="472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1182110"/>
              <a:ext cx="1553733" cy="472452"/>
            </a:xfrm>
            <a:custGeom>
              <a:avLst/>
              <a:gdLst/>
              <a:ahLst/>
              <a:cxnLst/>
              <a:rect l="l" t="t" r="r" b="b"/>
              <a:pathLst>
                <a:path w="1553733" h="472452">
                  <a:moveTo>
                    <a:pt x="0" y="0"/>
                  </a:moveTo>
                  <a:lnTo>
                    <a:pt x="1553733" y="0"/>
                  </a:lnTo>
                  <a:lnTo>
                    <a:pt x="1553733" y="472452"/>
                  </a:lnTo>
                  <a:lnTo>
                    <a:pt x="0" y="4724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979" t="-191031" r="-24228" b="-193088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979332"/>
            <a:ext cx="16998857" cy="4677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Coloração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vermelho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vivo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Retorno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sangue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pulsátil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Perfusão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capilar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diminuída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extremidades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Causas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fracasso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/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insucesso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identificar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Intervenção: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retirar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catéter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hemostasia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compressiva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Monitorar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pulsos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periféricos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perfusão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capilar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27992" y="2845010"/>
            <a:ext cx="6460927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Punção Arterial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4655607"/>
            <a:ext cx="16998857" cy="400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Prevenção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medida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correta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quantidade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ser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inserido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Realizar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raio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-x,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identificar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arritmias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prévias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Intervenção: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tracionar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observar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monitorização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cardíaca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Se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manter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arritmia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continuar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tracionando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até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cessar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Providenciar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nova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radiografia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certifica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-se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ponta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Comunicar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médico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plantonista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05768" y="2845010"/>
            <a:ext cx="3705374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Arritmia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017276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É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complicação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rara;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Sinais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sintomas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desconforto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respiratório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/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cianose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Taquicardia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/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bradicardia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Hipotensão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hipoatividade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Parada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cardiorespitatória</a:t>
            </a:r>
            <a:endParaRPr lang="en-US" sz="3102" spc="62" dirty="0">
              <a:solidFill>
                <a:srgbClr val="202020"/>
              </a:solidFill>
              <a:latin typeface="Montserrat Light"/>
            </a:endParaRP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Prevenção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abrir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mínimo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possível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sistema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deixaro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sistema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aberto</a:t>
            </a:r>
            <a:endParaRPr lang="en-US" sz="3102" spc="62" dirty="0">
              <a:solidFill>
                <a:srgbClr val="202020"/>
              </a:solidFill>
              <a:latin typeface="Montserrat Light"/>
            </a:endParaRP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Intervenção: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interromper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fluxo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manter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decúbito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lateral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esquerdo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e em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posição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trendelemburg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aspiração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colocar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em O2 a 100% para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redução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das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bolhas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usar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conectores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luer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lok</a:t>
            </a:r>
            <a:endParaRPr lang="en-US" sz="3102" spc="62" dirty="0">
              <a:solidFill>
                <a:srgbClr val="202020"/>
              </a:solidFill>
              <a:latin typeface="Montserrat Light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751195" y="839787"/>
            <a:ext cx="6584156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Embolia Gasosa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982297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flebite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infecção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, é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uma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das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complicações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enfermeiro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deve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avaliar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diariamente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enquanto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permanecer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com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acesso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flebite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04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causas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principais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é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classificada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tratada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com base em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sua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origem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.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As 04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classificações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flebites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</a:p>
          <a:p>
            <a:pPr marL="1339826" lvl="2" indent="-446609" algn="l">
              <a:lnSpc>
                <a:spcPts val="5367"/>
              </a:lnSpc>
              <a:buFont typeface="Arial"/>
              <a:buChar char="⚬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Química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associada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infusões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medicações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drogas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hiperosmolares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concentração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glicose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&gt; 10%,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dosagem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duração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infusão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muito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grande para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vasculatura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, com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hemodiluição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inadequada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antissépticos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não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tenham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secado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completamente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sejam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puxados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para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dentro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durante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09018" y="2845010"/>
            <a:ext cx="2898874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Flebite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982297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9826" lvl="2" indent="-446609" algn="l">
              <a:lnSpc>
                <a:spcPts val="5367"/>
              </a:lnSpc>
              <a:buFont typeface="Arial"/>
              <a:buChar char="⚬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Mecânica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Associada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à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irritação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parede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veia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causada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pelo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ser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muito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grande para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vasculatura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movimento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cateterB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trauma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ou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material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rigidez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escolher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menor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possível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fixar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bem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evitar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áreas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flexão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;</a:t>
            </a:r>
          </a:p>
          <a:p>
            <a:pPr marL="1339826" lvl="2" indent="-446609" algn="l">
              <a:lnSpc>
                <a:spcPts val="5367"/>
              </a:lnSpc>
              <a:buFont typeface="Arial"/>
              <a:buChar char="⚬"/>
            </a:pP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Bacteriana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: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Associada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à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contaminação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bacteriana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colonização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do CVC, do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sítio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inserções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emergentes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técnica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asséptica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deficiente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,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identificar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cateteres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inseridos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de forma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emergente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trocar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assim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que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possível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Fatores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relacionados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a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pacientes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inclueminfecção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ativa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 e </a:t>
            </a:r>
            <a:r>
              <a:rPr lang="en-US" sz="3102" spc="62" dirty="0" err="1">
                <a:solidFill>
                  <a:srgbClr val="202020"/>
                </a:solidFill>
                <a:latin typeface="Montserrat Light"/>
              </a:rPr>
              <a:t>imudeficiência</a:t>
            </a:r>
            <a:r>
              <a:rPr lang="en-US" sz="3102" spc="62" dirty="0">
                <a:solidFill>
                  <a:srgbClr val="202020"/>
                </a:solidFill>
                <a:latin typeface="Montserrat Light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09018" y="2845010"/>
            <a:ext cx="2898874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Flebite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4394267"/>
            <a:ext cx="16998857" cy="2120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Pós Infusional: Flebite pós-infusional: pode ocorrer até 48 horas após a remoção do CVC, relacionada as outras formas de flebite, exigindo avalição contínua do local.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209018" y="2845010"/>
            <a:ext cx="2898874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Flebite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965651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3"/>
            <a:ext cx="15285842" cy="105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66">
                <a:solidFill>
                  <a:srgbClr val="202020"/>
                </a:solidFill>
                <a:latin typeface="Montserrat Classic Bold"/>
              </a:rPr>
              <a:t>INTERVENÇÕES FLEBÍTICAS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4571" y="3197258"/>
            <a:ext cx="16998857" cy="6464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Caso a flebite esteja presente, determinar a possível etiologia, aplicar compressa quente, elevar o membro, administrar medidas não farmacológicas, e farmacológicas e remoção do cateter s/n.</a:t>
            </a:r>
          </a:p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Flebite química: avaliar a terapia infusional e a necessidade de acesso vascular diferente, medicação diferente, ou taxa de infusão mais lenta, remoção do cateter s/n.</a:t>
            </a:r>
          </a:p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Flebite mecânica: estabilizar cateter, aplicar calor, elevar membro, monitorizar por 24-48h,casos os sinais e sintomas persistam, considere a remoção.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965651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3"/>
            <a:ext cx="15285842" cy="105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66">
                <a:solidFill>
                  <a:srgbClr val="202020"/>
                </a:solidFill>
                <a:latin typeface="Montserrat Classic Bold"/>
              </a:rPr>
              <a:t>INTERVENÇÕES FLEBÍTICAS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4571" y="3921158"/>
            <a:ext cx="16998857" cy="574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Flebite bacteriana: se houver suspeita , remover o cateter. Consultar equipe multidisciplinar inserção de novo cateter </a:t>
            </a:r>
          </a:p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Flebite pós- infusional: se a fonte for bacteriana, monitorar os sinais de infecção sistêmica, se não for, aplicar compressa quente , elevar membro, fornecer analgésicos s/n.</a:t>
            </a:r>
          </a:p>
          <a:p>
            <a:pPr marL="1426184" lvl="2" indent="-475395" algn="l">
              <a:lnSpc>
                <a:spcPts val="5713"/>
              </a:lnSpc>
              <a:buFont typeface="Arial"/>
              <a:buChar char="⚬"/>
            </a:pPr>
            <a:r>
              <a:rPr lang="en-US" sz="3302" spc="66">
                <a:solidFill>
                  <a:srgbClr val="202020"/>
                </a:solidFill>
                <a:latin typeface="Montserrat Light"/>
              </a:rPr>
              <a:t>Quando o cateter for removido, monitorar o local por 48h para detectar flebite pós- infusional, usar escala de flebite padronizada pela instituição.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965651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767716" y="3000324"/>
            <a:ext cx="15491584" cy="6257976"/>
          </a:xfrm>
          <a:custGeom>
            <a:avLst/>
            <a:gdLst/>
            <a:ahLst/>
            <a:cxnLst/>
            <a:rect l="l" t="t" r="r" b="b"/>
            <a:pathLst>
              <a:path w="15491584" h="6257976">
                <a:moveTo>
                  <a:pt x="0" y="0"/>
                </a:moveTo>
                <a:lnTo>
                  <a:pt x="15491584" y="0"/>
                </a:lnTo>
                <a:lnTo>
                  <a:pt x="15491584" y="6257976"/>
                </a:lnTo>
                <a:lnTo>
                  <a:pt x="0" y="6257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56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904866" y="849313"/>
            <a:ext cx="15285842" cy="105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66">
                <a:solidFill>
                  <a:srgbClr val="202020"/>
                </a:solidFill>
                <a:latin typeface="Montserrat Classic Bold"/>
              </a:rPr>
              <a:t>ESCALA DE FLEBITE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756046" y="9571824"/>
            <a:ext cx="2063872" cy="101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7"/>
              </a:lnSpc>
              <a:spcBef>
                <a:spcPct val="0"/>
              </a:spcBef>
            </a:pPr>
            <a:r>
              <a:rPr lang="en-US" sz="3026" spc="302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336244" y="2750599"/>
            <a:ext cx="16483673" cy="6537602"/>
          </a:xfrm>
          <a:custGeom>
            <a:avLst/>
            <a:gdLst/>
            <a:ahLst/>
            <a:cxnLst/>
            <a:rect l="l" t="t" r="r" b="b"/>
            <a:pathLst>
              <a:path w="16483673" h="6537602">
                <a:moveTo>
                  <a:pt x="0" y="0"/>
                </a:moveTo>
                <a:lnTo>
                  <a:pt x="16483673" y="0"/>
                </a:lnTo>
                <a:lnTo>
                  <a:pt x="16483673" y="6537601"/>
                </a:lnTo>
                <a:lnTo>
                  <a:pt x="0" y="65376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62" t="-11624" r="-3143" b="-1439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AutoShape 4"/>
          <p:cNvSpPr/>
          <p:nvPr/>
        </p:nvSpPr>
        <p:spPr>
          <a:xfrm>
            <a:off x="-3465804" y="381000"/>
            <a:ext cx="19656511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904866" y="849313"/>
            <a:ext cx="15285842" cy="105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66">
                <a:solidFill>
                  <a:srgbClr val="202020"/>
                </a:solidFill>
                <a:latin typeface="Montserrat Classic Bold"/>
              </a:rPr>
              <a:t>ESCALA DE FLEBITE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756046" y="9571824"/>
            <a:ext cx="2063872" cy="101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7"/>
              </a:lnSpc>
              <a:spcBef>
                <a:spcPct val="0"/>
              </a:spcBef>
            </a:pPr>
            <a:r>
              <a:rPr lang="en-US" sz="3026" spc="302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431571" y="1452245"/>
            <a:ext cx="4337758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spc="300" dirty="0">
                <a:solidFill>
                  <a:srgbClr val="F4F4F4"/>
                </a:solidFill>
                <a:latin typeface="Montserrat Classic"/>
              </a:rPr>
              <a:t>PRIMEIRO CURSO REALIZADO PELA SOBETI/ BD 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AutoShape 5"/>
          <p:cNvSpPr/>
          <p:nvPr/>
        </p:nvSpPr>
        <p:spPr>
          <a:xfrm>
            <a:off x="6572250" y="104833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6" name="AutoShape 6"/>
          <p:cNvSpPr/>
          <p:nvPr/>
        </p:nvSpPr>
        <p:spPr>
          <a:xfrm>
            <a:off x="657225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7" name="AutoShape 7"/>
          <p:cNvSpPr/>
          <p:nvPr/>
        </p:nvSpPr>
        <p:spPr>
          <a:xfrm>
            <a:off x="12115800" y="3910914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8" name="AutoShape 8"/>
          <p:cNvSpPr/>
          <p:nvPr/>
        </p:nvSpPr>
        <p:spPr>
          <a:xfrm>
            <a:off x="12115800" y="1028700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9" name="AutoShape 9"/>
          <p:cNvSpPr/>
          <p:nvPr/>
        </p:nvSpPr>
        <p:spPr>
          <a:xfrm>
            <a:off x="1028700" y="6793127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0" name="AutoShape 10"/>
          <p:cNvSpPr/>
          <p:nvPr/>
        </p:nvSpPr>
        <p:spPr>
          <a:xfrm>
            <a:off x="6572250" y="6795186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1" name="AutoShape 11"/>
          <p:cNvSpPr/>
          <p:nvPr/>
        </p:nvSpPr>
        <p:spPr>
          <a:xfrm>
            <a:off x="12115800" y="6795186"/>
            <a:ext cx="5143500" cy="2465173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12" name="TextBox 12"/>
          <p:cNvSpPr txBox="1"/>
          <p:nvPr/>
        </p:nvSpPr>
        <p:spPr>
          <a:xfrm>
            <a:off x="6572250" y="1718945"/>
            <a:ext cx="514350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F4F4F4"/>
                </a:solidFill>
                <a:latin typeface="Montserrat Classic"/>
              </a:rPr>
              <a:t>INTERMEDIADO PELO IETI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15800" y="1185545"/>
            <a:ext cx="5143500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 dirty="0">
                <a:solidFill>
                  <a:srgbClr val="F4F4F4"/>
                </a:solidFill>
                <a:latin typeface="Montserrat Classic"/>
              </a:rPr>
              <a:t>REALIZADO EM NOVEMBRO DE 2001 NO NOVO HOTEL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4314825"/>
            <a:ext cx="5143500" cy="159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>
                <a:solidFill>
                  <a:srgbClr val="F4F4F4"/>
                </a:solidFill>
                <a:latin typeface="Montserrat Classic"/>
              </a:rPr>
              <a:t>INSTRUTORA: ENFª. JOSEFA GARDENAS BORREL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837634" y="3934150"/>
            <a:ext cx="4612731" cy="237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6"/>
              </a:lnSpc>
              <a:spcBef>
                <a:spcPct val="0"/>
              </a:spcBef>
            </a:pPr>
            <a:r>
              <a:rPr lang="en-US" sz="2690" spc="269" dirty="0">
                <a:solidFill>
                  <a:srgbClr val="F4F4F4"/>
                </a:solidFill>
                <a:latin typeface="Montserrat Classic"/>
              </a:rPr>
              <a:t>FOI NECESSÁRIO  MANDADO  DE SEGURANÇA PARA QUE O CURSO ACONTECESSE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442603" y="3934150"/>
            <a:ext cx="4489895" cy="2309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6"/>
              </a:lnSpc>
              <a:spcBef>
                <a:spcPct val="0"/>
              </a:spcBef>
            </a:pPr>
            <a:r>
              <a:rPr lang="en-US" sz="2618" spc="261" dirty="0">
                <a:solidFill>
                  <a:srgbClr val="F4F4F4"/>
                </a:solidFill>
                <a:latin typeface="Montserrat Classic"/>
              </a:rPr>
              <a:t>2018 - PRIMEIROS CVCS EM NEONATOS COM A TÉCNICA DE SELDINGER  POR FALTA DE  </a:t>
            </a:r>
            <a:r>
              <a:rPr lang="en-US" sz="2618" spc="261" dirty="0" err="1">
                <a:solidFill>
                  <a:srgbClr val="F4F4F4"/>
                </a:solidFill>
                <a:latin typeface="Montserrat Classic"/>
              </a:rPr>
              <a:t>DE</a:t>
            </a:r>
            <a:r>
              <a:rPr lang="en-US" sz="2618" spc="261" dirty="0">
                <a:solidFill>
                  <a:srgbClr val="F4F4F4"/>
                </a:solidFill>
                <a:latin typeface="Montserrat Classic"/>
              </a:rPr>
              <a:t> PICC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42852" y="6930339"/>
            <a:ext cx="3715196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 dirty="0">
                <a:solidFill>
                  <a:srgbClr val="F4F4F4"/>
                </a:solidFill>
                <a:latin typeface="Montserrat Classic"/>
              </a:rPr>
              <a:t>EM 13/03 /2019 FOI SOLICITADO PARECER DO COREN-AM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46803" y="6930339"/>
            <a:ext cx="4994395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 dirty="0">
                <a:solidFill>
                  <a:srgbClr val="F4F4F4"/>
                </a:solidFill>
                <a:latin typeface="Montserrat Classic"/>
              </a:rPr>
              <a:t>EM 26/06/2019 RECEBEMOS PARECER FAVORÁVEL DO COREN-AM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79201" y="6930339"/>
            <a:ext cx="4816697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spc="300" dirty="0">
                <a:solidFill>
                  <a:srgbClr val="F4F4F4"/>
                </a:solidFill>
                <a:latin typeface="Montserrat Classic"/>
              </a:rPr>
              <a:t>SETEMBRO DE 2022 PRIMEIRO CURSO DE CAPACITAÇÃO DE INSERÇÃO DE CVC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6677" y="-172856"/>
            <a:ext cx="15696379" cy="10849515"/>
          </a:xfrm>
          <a:custGeom>
            <a:avLst/>
            <a:gdLst/>
            <a:ahLst/>
            <a:cxnLst/>
            <a:rect l="l" t="t" r="r" b="b"/>
            <a:pathLst>
              <a:path w="15696379" h="10849515">
                <a:moveTo>
                  <a:pt x="0" y="0"/>
                </a:moveTo>
                <a:lnTo>
                  <a:pt x="15696380" y="0"/>
                </a:lnTo>
                <a:lnTo>
                  <a:pt x="15696380" y="10849515"/>
                </a:lnTo>
                <a:lnTo>
                  <a:pt x="0" y="10849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7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5756046" y="9571824"/>
            <a:ext cx="2063872" cy="1017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7"/>
              </a:lnSpc>
              <a:spcBef>
                <a:spcPct val="0"/>
              </a:spcBef>
            </a:pPr>
            <a:r>
              <a:rPr lang="en-US" sz="3026" spc="302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820465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Suspender de imediato a medicação; 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Aspirar a medicação do AVC;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Não realizar flushing de SF 0,9%, injeta maior quantidade de medicação no tecido;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Nunca aplicar a pressão a área;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Aplicar compressa fria e seca quando o objetivofor localizar o medicamento no tecido e reduzir a inflamação;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Aplicar compressas quentes, secas quando o objetivo for aumentar o fluxo sanguíneo local e dispersar a medicação por meio do tecido.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53251" y="2457450"/>
            <a:ext cx="14389805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"/>
              </a:rPr>
              <a:t>Extravasamento e Intervenções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8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 dirty="0">
                <a:solidFill>
                  <a:srgbClr val="000000"/>
                </a:solidFill>
                <a:latin typeface="Montserrat Classic"/>
              </a:rPr>
              <a:t>INS, 2024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904866" y="3160816"/>
            <a:ext cx="17383134" cy="6708568"/>
          </a:xfrm>
          <a:custGeom>
            <a:avLst/>
            <a:gdLst/>
            <a:ahLst/>
            <a:cxnLst/>
            <a:rect l="l" t="t" r="r" b="b"/>
            <a:pathLst>
              <a:path w="17383134" h="6708568">
                <a:moveTo>
                  <a:pt x="0" y="0"/>
                </a:moveTo>
                <a:lnTo>
                  <a:pt x="17383134" y="0"/>
                </a:lnTo>
                <a:lnTo>
                  <a:pt x="17383134" y="6708568"/>
                </a:lnTo>
                <a:lnTo>
                  <a:pt x="0" y="67085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138" t="-52799" r="-6734" b="-14663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916333" y="969644"/>
            <a:ext cx="14389805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Oclusão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653028" y="9782175"/>
            <a:ext cx="1772692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spc="260">
                <a:solidFill>
                  <a:srgbClr val="000000"/>
                </a:solidFill>
                <a:latin typeface="Montserrat Classic"/>
              </a:rPr>
              <a:t>INS, 2016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19050"/>
            <a:ext cx="13509024" cy="1772165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4084323" y="2038350"/>
            <a:ext cx="11098664" cy="8229600"/>
          </a:xfrm>
          <a:custGeom>
            <a:avLst/>
            <a:gdLst/>
            <a:ahLst/>
            <a:cxnLst/>
            <a:rect l="l" t="t" r="r" b="b"/>
            <a:pathLst>
              <a:path w="11098664" h="8229600">
                <a:moveTo>
                  <a:pt x="0" y="0"/>
                </a:moveTo>
                <a:lnTo>
                  <a:pt x="11098664" y="0"/>
                </a:lnTo>
                <a:lnTo>
                  <a:pt x="1109866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420" b="-835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95300" y="371156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54549" y="491488"/>
            <a:ext cx="14389805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Oclusão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EB1706-A4AC-CACF-E9E8-48C738D3B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4879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93445" y="1393876"/>
            <a:ext cx="15565855" cy="7864424"/>
          </a:xfrm>
          <a:custGeom>
            <a:avLst/>
            <a:gdLst/>
            <a:ahLst/>
            <a:cxnLst/>
            <a:rect l="l" t="t" r="r" b="b"/>
            <a:pathLst>
              <a:path w="15565855" h="7864424">
                <a:moveTo>
                  <a:pt x="0" y="0"/>
                </a:moveTo>
                <a:lnTo>
                  <a:pt x="15565855" y="0"/>
                </a:lnTo>
                <a:lnTo>
                  <a:pt x="15565855" y="7864424"/>
                </a:lnTo>
                <a:lnTo>
                  <a:pt x="0" y="78644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19050"/>
            <a:ext cx="13509024" cy="1772165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135491" y="3647480"/>
            <a:ext cx="15693067" cy="6639520"/>
          </a:xfrm>
          <a:custGeom>
            <a:avLst/>
            <a:gdLst/>
            <a:ahLst/>
            <a:cxnLst/>
            <a:rect l="l" t="t" r="r" b="b"/>
            <a:pathLst>
              <a:path w="15693067" h="6639520">
                <a:moveTo>
                  <a:pt x="0" y="0"/>
                </a:moveTo>
                <a:lnTo>
                  <a:pt x="15693067" y="0"/>
                </a:lnTo>
                <a:lnTo>
                  <a:pt x="15693067" y="6639520"/>
                </a:lnTo>
                <a:lnTo>
                  <a:pt x="0" y="66395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35" t="-30158" b="-118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495300" y="371156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91617" y="2298341"/>
            <a:ext cx="14389805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 Bold"/>
              </a:rPr>
              <a:t>Formação de Fibrina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2072510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2058431" y="2400300"/>
            <a:ext cx="14595655" cy="7905863"/>
          </a:xfrm>
          <a:custGeom>
            <a:avLst/>
            <a:gdLst/>
            <a:ahLst/>
            <a:cxnLst/>
            <a:rect l="l" t="t" r="r" b="b"/>
            <a:pathLst>
              <a:path w="14595655" h="7905863">
                <a:moveTo>
                  <a:pt x="0" y="0"/>
                </a:moveTo>
                <a:lnTo>
                  <a:pt x="14595655" y="0"/>
                </a:lnTo>
                <a:lnTo>
                  <a:pt x="14595655" y="7905863"/>
                </a:lnTo>
                <a:lnTo>
                  <a:pt x="0" y="79058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7936" b="-507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750406" y="561975"/>
            <a:ext cx="15903679" cy="170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00"/>
              </a:lnSpc>
            </a:pPr>
            <a:r>
              <a:rPr lang="en-US" sz="6000" spc="54">
                <a:solidFill>
                  <a:srgbClr val="202020"/>
                </a:solidFill>
                <a:latin typeface="Montserrat Classic Bold"/>
              </a:rPr>
              <a:t>FISIOPATOGENIA DA INFECÇÃO DA CORRENTE SANGUÍNEA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7200" y="2400300"/>
            <a:ext cx="38100" cy="8229600"/>
          </a:xfrm>
          <a:prstGeom prst="rect">
            <a:avLst/>
          </a:prstGeom>
          <a:solidFill>
            <a:srgbClr val="202020"/>
          </a:solidFill>
        </p:spPr>
        <p:txBody>
          <a:bodyPr/>
          <a:lstStyle/>
          <a:p>
            <a:endParaRPr lang="pt-BR"/>
          </a:p>
        </p:txBody>
      </p:sp>
      <p:sp>
        <p:nvSpPr>
          <p:cNvPr id="3" name="AutoShape 3"/>
          <p:cNvSpPr/>
          <p:nvPr/>
        </p:nvSpPr>
        <p:spPr>
          <a:xfrm>
            <a:off x="-3465804" y="381000"/>
            <a:ext cx="13509024" cy="2019300"/>
          </a:xfrm>
          <a:prstGeom prst="rect">
            <a:avLst/>
          </a:prstGeom>
          <a:solidFill>
            <a:srgbClr val="35A098"/>
          </a:solid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904866" y="849312"/>
            <a:ext cx="9138355" cy="11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 spc="72">
                <a:solidFill>
                  <a:srgbClr val="202020"/>
                </a:solidFill>
                <a:latin typeface="Montserrat Classic Bold"/>
              </a:rPr>
              <a:t>COMPLICAÇÕES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4866" y="3820465"/>
            <a:ext cx="16998857" cy="6030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Estima-se que 71,7% das infecções da corrente sanguínea por CVC ocorram após 05 dias ou mais após a inserção e manutenção dos cateteres;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O cuidado e a manutenção de um AVC é tão importante quanto o procedimento de inserção na prevenção de complicações e infecção;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Os óbitos associados a ICSRC nos EUA são média de 10 -25%;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Mais de 90% dos pacientes internados irão precisar de DAV;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No Brasil, o estudo Brazilian SCOPE taxa de óbitos foi de 40%;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Perdas de recursos entre 7.096$ -89.866$ por episódio;</a:t>
            </a:r>
          </a:p>
          <a:p>
            <a:pPr marL="669913" lvl="1" indent="-334956" algn="l">
              <a:lnSpc>
                <a:spcPts val="5367"/>
              </a:lnSpc>
              <a:buFont typeface="Arial"/>
              <a:buChar char="•"/>
            </a:pPr>
            <a:r>
              <a:rPr lang="en-US" sz="3102" spc="62">
                <a:solidFill>
                  <a:srgbClr val="202020"/>
                </a:solidFill>
                <a:latin typeface="Montserrat Light"/>
              </a:rPr>
              <a:t>65 -70% dos casos de ICS poderiam ser evitadoscom adoção de bundles.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53251" y="2457450"/>
            <a:ext cx="14389805" cy="899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30"/>
              </a:lnSpc>
              <a:spcBef>
                <a:spcPct val="0"/>
              </a:spcBef>
            </a:pPr>
            <a:r>
              <a:rPr lang="en-US" sz="6300" spc="56">
                <a:solidFill>
                  <a:srgbClr val="202020"/>
                </a:solidFill>
                <a:latin typeface="Montserrat Classic"/>
              </a:rPr>
              <a:t>Infecção da corrente sanguínea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433203" y="9973310"/>
            <a:ext cx="3854797" cy="31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9"/>
              </a:lnSpc>
              <a:spcBef>
                <a:spcPct val="0"/>
              </a:spcBef>
            </a:pPr>
            <a:r>
              <a:rPr lang="en-US" sz="2199" spc="19">
                <a:solidFill>
                  <a:srgbClr val="202020"/>
                </a:solidFill>
                <a:latin typeface="Montserrat Classic Bold"/>
              </a:rPr>
              <a:t>(DAVIS 2011; ANVISA, 2017)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84588" y="0"/>
            <a:ext cx="17118824" cy="10287000"/>
          </a:xfrm>
          <a:custGeom>
            <a:avLst/>
            <a:gdLst/>
            <a:ahLst/>
            <a:cxnLst/>
            <a:rect l="l" t="t" r="r" b="b"/>
            <a:pathLst>
              <a:path w="17118824" h="10287000">
                <a:moveTo>
                  <a:pt x="0" y="0"/>
                </a:moveTo>
                <a:lnTo>
                  <a:pt x="17118824" y="0"/>
                </a:lnTo>
                <a:lnTo>
                  <a:pt x="1711882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3680</Words>
  <Application>Microsoft Office PowerPoint</Application>
  <PresentationFormat>Personalizar</PresentationFormat>
  <Paragraphs>420</Paragraphs>
  <Slides>108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108</vt:i4>
      </vt:variant>
    </vt:vector>
  </HeadingPairs>
  <TitlesOfParts>
    <vt:vector size="117" baseType="lpstr">
      <vt:lpstr>Montserrat Classic Bold</vt:lpstr>
      <vt:lpstr>Montserrat Light</vt:lpstr>
      <vt:lpstr>Calibri</vt:lpstr>
      <vt:lpstr>Aptos</vt:lpstr>
      <vt:lpstr>Montserrat Classic</vt:lpstr>
      <vt:lpstr>Halant Medium</vt:lpstr>
      <vt:lpstr>Montserrat Light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CAPACITAÇÃO PARA INSERÇÃO DE CATÉTER VENOSO CENTRAL</dc:title>
  <dc:creator>Fernanda Nogueira</dc:creator>
  <cp:lastModifiedBy>Halley Rocha</cp:lastModifiedBy>
  <cp:revision>6</cp:revision>
  <dcterms:created xsi:type="dcterms:W3CDTF">2006-08-16T00:00:00Z</dcterms:created>
  <dcterms:modified xsi:type="dcterms:W3CDTF">2026-07-22T10:40:08Z</dcterms:modified>
  <dc:identifier>DAFLwbF6Zpo</dc:identifier>
</cp:coreProperties>
</file>